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60" r:id="rId5"/>
    <p:sldId id="264" r:id="rId6"/>
    <p:sldId id="266" r:id="rId7"/>
    <p:sldId id="268" r:id="rId8"/>
    <p:sldId id="269" r:id="rId9"/>
    <p:sldId id="274" r:id="rId10"/>
    <p:sldId id="276" r:id="rId11"/>
    <p:sldId id="278" r:id="rId12"/>
    <p:sldId id="279" r:id="rId13"/>
    <p:sldId id="284" r:id="rId14"/>
    <p:sldId id="285" r:id="rId15"/>
    <p:sldId id="293" r:id="rId16"/>
    <p:sldId id="292" r:id="rId17"/>
    <p:sldId id="294" r:id="rId18"/>
    <p:sldId id="297" r:id="rId19"/>
    <p:sldId id="298" r:id="rId20"/>
    <p:sldId id="302" r:id="rId21"/>
    <p:sldId id="303" r:id="rId22"/>
    <p:sldId id="306" r:id="rId23"/>
    <p:sldId id="309" r:id="rId24"/>
    <p:sldId id="312" r:id="rId25"/>
    <p:sldId id="316" r:id="rId26"/>
    <p:sldId id="343" r:id="rId27"/>
    <p:sldId id="318" r:id="rId28"/>
    <p:sldId id="320" r:id="rId29"/>
    <p:sldId id="322" r:id="rId30"/>
    <p:sldId id="325" r:id="rId31"/>
    <p:sldId id="329" r:id="rId32"/>
    <p:sldId id="333" r:id="rId33"/>
    <p:sldId id="337" r:id="rId34"/>
    <p:sldId id="34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9" autoAdjust="0"/>
    <p:restoredTop sz="94660"/>
  </p:normalViewPr>
  <p:slideViewPr>
    <p:cSldViewPr>
      <p:cViewPr varScale="1">
        <p:scale>
          <a:sx n="65" d="100"/>
          <a:sy n="65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E5B07-BE21-438D-9409-2A2AE1DAC1CB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2868A-3045-4A1A-8658-709017BFCB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1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0B6A322-C289-4344-9B3B-0B12DD71AC77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1DD1CD6-317B-425A-89D7-79FBFB8BF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A322-C289-4344-9B3B-0B12DD71AC77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1CD6-317B-425A-89D7-79FBFB8BF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A322-C289-4344-9B3B-0B12DD71AC77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1CD6-317B-425A-89D7-79FBFB8BF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0B6A322-C289-4344-9B3B-0B12DD71AC77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1CD6-317B-425A-89D7-79FBFB8BF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0B6A322-C289-4344-9B3B-0B12DD71AC77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1DD1CD6-317B-425A-89D7-79FBFB8BF84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0B6A322-C289-4344-9B3B-0B12DD71AC77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DD1CD6-317B-425A-89D7-79FBFB8BF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0B6A322-C289-4344-9B3B-0B12DD71AC77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1DD1CD6-317B-425A-89D7-79FBFB8BF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A322-C289-4344-9B3B-0B12DD71AC77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1CD6-317B-425A-89D7-79FBFB8BF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0B6A322-C289-4344-9B3B-0B12DD71AC77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DD1CD6-317B-425A-89D7-79FBFB8BF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0B6A322-C289-4344-9B3B-0B12DD71AC77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1DD1CD6-317B-425A-89D7-79FBFB8BF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0B6A322-C289-4344-9B3B-0B12DD71AC77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1DD1CD6-317B-425A-89D7-79FBFB8BF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0B6A322-C289-4344-9B3B-0B12DD71AC77}" type="datetimeFigureOut">
              <a:rPr lang="en-US" smtClean="0"/>
              <a:pPr/>
              <a:t>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1DD1CD6-317B-425A-89D7-79FBFB8BF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ZxXQaLvPO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6aUVVUXGZc&amp;feature=player_embedde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6L1Hyoh3r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youtube.com/watch?v=-FranrEa8v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nFojb020b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gbNc-9Di7k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youtube.com/watch?v=V57lotnKGF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Ars06Xavl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LzIsJqxC5I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player_embedded&amp;v=znQe9nUKzvQ#!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player_embedded&amp;v=SRDvY_anJdc#!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Sjf-vLTBzA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6rMT8nLaBFk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youtube.com/watch?v=1qXQq4ReK2Y&amp;feature=player_embedded#!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0/101st_Airborne_at_Little_Rock_Central_High.jpg" TargetMode="External"/><Relationship Id="rId2" Type="http://schemas.openxmlformats.org/officeDocument/2006/relationships/hyperlink" Target="http://www.youtube.com/watch?v=oodolEmUg2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a/a0/101st_Airborne_at_Little_Rock_Central_High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Civil Rights Movement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Test #9</a:t>
            </a:r>
          </a:p>
          <a:p>
            <a:r>
              <a:rPr lang="en-US" dirty="0" smtClean="0"/>
              <a:t>VUS.14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b="1" u="sng" dirty="0" smtClean="0">
                <a:solidFill>
                  <a:srgbClr val="92D050"/>
                </a:solidFill>
                <a:hlinkClick r:id="rId2"/>
              </a:rPr>
              <a:t>Virginia’s Response</a:t>
            </a:r>
            <a:endParaRPr lang="en-US" b="1" u="sng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59408"/>
          </a:xfrm>
        </p:spPr>
        <p:txBody>
          <a:bodyPr>
            <a:normAutofit/>
          </a:bodyPr>
          <a:lstStyle/>
          <a:p>
            <a:r>
              <a:rPr lang="en-US" sz="3200" dirty="0"/>
              <a:t>M</a:t>
            </a:r>
            <a:r>
              <a:rPr lang="en-US" sz="3200" dirty="0" smtClean="0"/>
              <a:t>assive resistance</a:t>
            </a:r>
          </a:p>
          <a:p>
            <a:r>
              <a:rPr lang="en-US" sz="3200" dirty="0"/>
              <a:t>P</a:t>
            </a:r>
            <a:r>
              <a:rPr lang="en-US" sz="3200" dirty="0" smtClean="0"/>
              <a:t>rivate schools and academies </a:t>
            </a:r>
            <a:r>
              <a:rPr lang="en-US" sz="3200" dirty="0"/>
              <a:t>-</a:t>
            </a:r>
            <a:r>
              <a:rPr lang="en-US" sz="3200" dirty="0" smtClean="0"/>
              <a:t> created for white students (Prince Edward Academy, now Fuqua)</a:t>
            </a:r>
          </a:p>
          <a:p>
            <a:r>
              <a:rPr lang="en-US" sz="3200" dirty="0" smtClean="0"/>
              <a:t>“White Flight”:  whites left cities , move to the suburbs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399032"/>
          </a:xfrm>
        </p:spPr>
        <p:txBody>
          <a:bodyPr/>
          <a:lstStyle/>
          <a:p>
            <a:r>
              <a:rPr lang="en-US" b="1" u="sng" dirty="0" smtClean="0">
                <a:solidFill>
                  <a:schemeClr val="bg2">
                    <a:lumMod val="40000"/>
                    <a:lumOff val="60000"/>
                  </a:schemeClr>
                </a:solidFill>
                <a:hlinkClick r:id="rId2"/>
              </a:rPr>
              <a:t>Montgomery Bus Boycotts</a:t>
            </a:r>
            <a:endParaRPr lang="en-US" b="1" u="sng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560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Rosa Parks</a:t>
            </a:r>
            <a:r>
              <a:rPr lang="en-US" dirty="0"/>
              <a:t>—violated city </a:t>
            </a:r>
            <a:r>
              <a:rPr lang="en-US" dirty="0" smtClean="0"/>
              <a:t>law - refused to give up her seat on the bus </a:t>
            </a:r>
          </a:p>
          <a:p>
            <a:r>
              <a:rPr lang="en-US" dirty="0" smtClean="0"/>
              <a:t>Results –</a:t>
            </a:r>
            <a:endParaRPr lang="en-US" dirty="0"/>
          </a:p>
          <a:p>
            <a:pPr lvl="1"/>
            <a:r>
              <a:rPr lang="en-US" dirty="0" smtClean="0"/>
              <a:t>Creation of the Southern Christian Leadership Conference –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SCLC</a:t>
            </a:r>
            <a:r>
              <a:rPr lang="en-US" dirty="0" smtClean="0"/>
              <a:t> – headed by Martin Luther King, Jr. a young Baptist minister.</a:t>
            </a:r>
          </a:p>
          <a:p>
            <a:pPr lvl="1"/>
            <a:r>
              <a:rPr lang="en-US" dirty="0" smtClean="0"/>
              <a:t>Organization of a Bus Boycott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oycott </a:t>
            </a:r>
            <a:r>
              <a:rPr lang="en-US" dirty="0"/>
              <a:t>ended </a:t>
            </a:r>
            <a:r>
              <a:rPr lang="en-US" dirty="0" smtClean="0"/>
              <a:t>- Supreme </a:t>
            </a:r>
            <a:r>
              <a:rPr lang="en-US" dirty="0"/>
              <a:t>Court ruled </a:t>
            </a:r>
            <a:r>
              <a:rPr lang="en-US" dirty="0" smtClean="0"/>
              <a:t> </a:t>
            </a:r>
            <a:r>
              <a:rPr lang="en-US" dirty="0"/>
              <a:t>segregation on buses was unconstitutional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pload.wikimedia.org/wikipedia/en/5/57/Rosa_Parks_Boo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228600"/>
            <a:ext cx="3962400" cy="51149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5463659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Rosa Parks</a:t>
            </a:r>
          </a:p>
        </p:txBody>
      </p:sp>
      <p:pic>
        <p:nvPicPr>
          <p:cNvPr id="5" name="Picture 2" descr="http://www.amistadresource.org/LBimages/image_08_03_030_R07-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900" y="1143000"/>
            <a:ext cx="4780344" cy="35814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257072" y="48197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Dr. King speaking to his congregation about the bus boycott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Dr. Martin Luther King, Jr.</a:t>
            </a:r>
            <a:endParaRPr lang="en-US" b="1" u="sng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59408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onviolent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resistance” </a:t>
            </a:r>
            <a:r>
              <a:rPr lang="en-US" dirty="0"/>
              <a:t>– ideas of Mohandas Gandhi of </a:t>
            </a:r>
            <a:r>
              <a:rPr lang="en-US" dirty="0" smtClean="0"/>
              <a:t>India</a:t>
            </a:r>
          </a:p>
          <a:p>
            <a:r>
              <a:rPr lang="en-US" dirty="0" smtClean="0"/>
              <a:t>Used marches and boycotts</a:t>
            </a:r>
            <a:endParaRPr lang="en-US" dirty="0"/>
          </a:p>
          <a:p>
            <a:r>
              <a:rPr lang="en-US" dirty="0"/>
              <a:t>SCLC:  Southern Christian Leadership Conference</a:t>
            </a:r>
          </a:p>
          <a:p>
            <a:pPr lvl="1"/>
            <a:r>
              <a:rPr lang="en-US" dirty="0"/>
              <a:t>coordinated nonviolent resistance to segregation in schools, stores, busses, and hotels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2.bp.blogspot.com/_hhaTg03kiU0/THk0tOc39zI/AAAAAAAALbs/OPQFrolg2uc/s1600/martin-luther-king---i-have-a-dream-speechjpg-263adf23c9e1ff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891" y="1219200"/>
            <a:ext cx="5202382" cy="4419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6137564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Dr. Martin Luther King, Jr.</a:t>
            </a:r>
            <a:endParaRPr lang="en-US" dirty="0"/>
          </a:p>
        </p:txBody>
      </p:sp>
      <p:pic>
        <p:nvPicPr>
          <p:cNvPr id="4" name="Picture 2" descr="http://reallybadboss.com/wp-content/uploads/2010/05/SCLC_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835830"/>
            <a:ext cx="32766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b="1" u="sng" dirty="0" smtClean="0">
                <a:hlinkClick r:id="rId2"/>
              </a:rPr>
              <a:t>SNCC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560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Student Nonviolent Coordinating Committee</a:t>
            </a:r>
          </a:p>
          <a:p>
            <a:r>
              <a:rPr lang="en-US" sz="3600" dirty="0" smtClean="0"/>
              <a:t>used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sit-ins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–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 protest segregated lunch counters</a:t>
            </a:r>
          </a:p>
          <a:p>
            <a:r>
              <a:rPr lang="en-US" sz="3600" dirty="0" smtClean="0"/>
              <a:t>Began voter registration drive in Mississippi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crmvet.org/crmpics/nash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151398" cy="2895600"/>
          </a:xfrm>
          <a:prstGeom prst="rect">
            <a:avLst/>
          </a:prstGeom>
          <a:noFill/>
        </p:spPr>
      </p:pic>
      <p:pic>
        <p:nvPicPr>
          <p:cNvPr id="48132" name="Picture 4" descr="http://www.crmvet.org/crmpics/sit-in-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"/>
            <a:ext cx="3668364" cy="2819400"/>
          </a:xfrm>
          <a:prstGeom prst="rect">
            <a:avLst/>
          </a:prstGeom>
          <a:noFill/>
        </p:spPr>
      </p:pic>
      <p:pic>
        <p:nvPicPr>
          <p:cNvPr id="48134" name="Picture 6" descr="http://www.library.nashville.org/civilrights/images/pics/L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76600"/>
            <a:ext cx="4648200" cy="31250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76800" y="4419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Greensboro Sit-ins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b="1" u="sng" dirty="0" smtClean="0">
                <a:hlinkClick r:id="rId2"/>
              </a:rPr>
              <a:t>Freedom Rides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118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Organized by 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CORE </a:t>
            </a:r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(Congress of Racial Equality)</a:t>
            </a:r>
          </a:p>
          <a:p>
            <a:r>
              <a:rPr lang="en-US" sz="2400" dirty="0" smtClean="0"/>
              <a:t>Tested Federal government power - desegregate bus lines -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interstate                                                travel.</a:t>
            </a:r>
          </a:p>
          <a:p>
            <a:r>
              <a:rPr lang="en-US" sz="2400" dirty="0" smtClean="0"/>
              <a:t>Met with violence                                                         a  bus terminals in                                                       the south</a:t>
            </a:r>
          </a:p>
          <a:p>
            <a:pPr marL="64008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2" descr="http://biology.clc.uc.edu/fankhauser/Society/freedom_rides/freedom_ride_jpegs/14_slide0001_image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81200"/>
            <a:ext cx="4800600" cy="44196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562600" y="6491514"/>
            <a:ext cx="1906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Freedom Rides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b="1" u="sng" dirty="0" smtClean="0"/>
              <a:t>Letter from Birmingham Jail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>
            <a:normAutofit/>
          </a:bodyPr>
          <a:lstStyle/>
          <a:p>
            <a:r>
              <a:rPr lang="en-US" dirty="0" smtClean="0"/>
              <a:t>attempt to desegregate public facilities</a:t>
            </a:r>
          </a:p>
          <a:p>
            <a:r>
              <a:rPr lang="en-US" dirty="0" smtClean="0"/>
              <a:t>police dogs and fire hoses to break up demonstrations </a:t>
            </a:r>
            <a:r>
              <a:rPr lang="en-US" dirty="0"/>
              <a:t> </a:t>
            </a:r>
            <a:r>
              <a:rPr lang="en-US" dirty="0" smtClean="0"/>
              <a:t>- children involved</a:t>
            </a:r>
          </a:p>
          <a:p>
            <a:r>
              <a:rPr lang="en-US" sz="3200" dirty="0" smtClean="0"/>
              <a:t>Dr</a:t>
            </a:r>
            <a:r>
              <a:rPr lang="en-US" sz="3200" dirty="0"/>
              <a:t>. </a:t>
            </a:r>
            <a:r>
              <a:rPr lang="en-US" sz="3200" dirty="0" smtClean="0"/>
              <a:t>King – arrested, wrote Letter from jail – answered critics - explained </a:t>
            </a:r>
            <a:r>
              <a:rPr lang="en-US" sz="3200" dirty="0"/>
              <a:t>his reasons for civil disobedience </a:t>
            </a:r>
            <a:endParaRPr lang="en-US" sz="3200" dirty="0" smtClean="0"/>
          </a:p>
          <a:p>
            <a:r>
              <a:rPr lang="en-US" sz="3200" dirty="0" smtClean="0"/>
              <a:t>Made it known he would continue</a:t>
            </a:r>
          </a:p>
          <a:p>
            <a:r>
              <a:rPr lang="en-US" sz="3200" dirty="0" smtClean="0">
                <a:hlinkClick r:id="rId2"/>
              </a:rPr>
              <a:t>Letter </a:t>
            </a:r>
            <a:r>
              <a:rPr lang="en-US" sz="3200" dirty="0">
                <a:hlinkClick r:id="rId2"/>
              </a:rPr>
              <a:t>Video</a:t>
            </a:r>
            <a:endParaRPr lang="en-US" sz="3200" dirty="0"/>
          </a:p>
          <a:p>
            <a:pPr marL="64008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scribas.com/files/images/civil-rights-protest-birmingham-al-1963.jpg?1259260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5238750" cy="4010025"/>
          </a:xfrm>
          <a:prstGeom prst="rect">
            <a:avLst/>
          </a:prstGeom>
          <a:noFill/>
        </p:spPr>
      </p:pic>
      <p:pic>
        <p:nvPicPr>
          <p:cNvPr id="54276" name="Picture 4" descr="http://www.pbs.org/wgbh/amex/eyesontheprize/story/images/07_c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1600200"/>
            <a:ext cx="3571875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92808"/>
          </a:xfrm>
        </p:spPr>
        <p:txBody>
          <a:bodyPr/>
          <a:lstStyle/>
          <a:p>
            <a:r>
              <a:rPr lang="en-US" dirty="0" smtClean="0"/>
              <a:t>After Reconstruction – “Jim Crow” laws – Segregation laws</a:t>
            </a:r>
          </a:p>
          <a:p>
            <a:r>
              <a:rPr lang="en-US" dirty="0" smtClean="0"/>
              <a:t>De Jure Segregation – separation of the races by law</a:t>
            </a:r>
          </a:p>
          <a:p>
            <a:r>
              <a:rPr lang="en-US" dirty="0" smtClean="0"/>
              <a:t>De Facto Segregation – separation by custom  ex. – housing patterns in cities</a:t>
            </a:r>
          </a:p>
          <a:p>
            <a:r>
              <a:rPr lang="en-US" dirty="0" smtClean="0"/>
              <a:t>1950s:  Movement to end De Jure segregation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learnnc.org/lp/media/lessons/brownvboard/georgewall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543800" cy="50622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5943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Governor Wallace attempting to block the entrance to the University of Alabama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March on Washington</a:t>
            </a:r>
            <a:endParaRPr lang="en-US" b="1" u="sng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56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August 28, 1963:  massive protest </a:t>
            </a:r>
          </a:p>
          <a:p>
            <a:r>
              <a:rPr lang="en-US" sz="2800" dirty="0" smtClean="0"/>
              <a:t>Dr. King – “I have a dream” speech -  Lincoln Memorial</a:t>
            </a:r>
          </a:p>
          <a:p>
            <a:r>
              <a:rPr lang="en-US" sz="2800" dirty="0" smtClean="0">
                <a:hlinkClick r:id="rId2"/>
              </a:rPr>
              <a:t>Dr. King's "I have a dream" speech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2" descr="http://rlv.zcache.com/march_on_washington_1963_button-p145810969108776669t5sj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38499"/>
            <a:ext cx="3581400" cy="3498273"/>
          </a:xfrm>
          <a:prstGeom prst="rect">
            <a:avLst/>
          </a:prstGeom>
          <a:noFill/>
        </p:spPr>
      </p:pic>
      <p:pic>
        <p:nvPicPr>
          <p:cNvPr id="5" name="Picture 4" descr="http://classes.dma.ucla.edu/Fall04/161A/projects/j2/exercise_b/fsm_files/march_on_washing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9553" y="3124200"/>
            <a:ext cx="4048125" cy="372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 Rights Act of 1964</a:t>
            </a:r>
            <a:endParaRPr lang="en-US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smtClean="0"/>
              <a:t>The act forbade segregation in hotels, motels, restaurants, lunch counters, theaters, and sporting arenas</a:t>
            </a:r>
          </a:p>
          <a:p>
            <a:r>
              <a:rPr lang="en-US" sz="2800" dirty="0" smtClean="0"/>
              <a:t>Increased power of Federal Government 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http://www.learnnc.org/lp/media/uploads/2009/11/lbj_civil_rights_act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57600"/>
            <a:ext cx="5105400" cy="307244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61709" y="4666565"/>
            <a:ext cx="3782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Pres. Johnson signing the Civil Rights Act of 1964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b="1" u="sng" dirty="0" smtClean="0">
                <a:hlinkClick r:id="rId2"/>
              </a:rPr>
              <a:t>Selma to Montgomery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>
            <a:normAutofit/>
          </a:bodyPr>
          <a:lstStyle/>
          <a:p>
            <a:r>
              <a:rPr lang="en-US" dirty="0" smtClean="0"/>
              <a:t>After Civil Rights Act of 1964 </a:t>
            </a:r>
          </a:p>
          <a:p>
            <a:r>
              <a:rPr lang="en-US" dirty="0" smtClean="0"/>
              <a:t>Few African Americans registered to vote</a:t>
            </a:r>
          </a:p>
          <a:p>
            <a:r>
              <a:rPr lang="en-US" dirty="0" smtClean="0"/>
              <a:t>John Lewis—SNCC – marchers met with tear gas 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march – protected by </a:t>
            </a:r>
            <a:r>
              <a:rPr lang="en-US" dirty="0" smtClean="0"/>
              <a:t>troops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Voting Rights Act of 1965 </a:t>
            </a:r>
            <a:r>
              <a:rPr lang="en-US" dirty="0" smtClean="0"/>
              <a:t>– Law </a:t>
            </a:r>
            <a:r>
              <a:rPr lang="en-US" dirty="0"/>
              <a:t>eliminated literacy </a:t>
            </a:r>
            <a:r>
              <a:rPr lang="en-US" dirty="0" smtClean="0"/>
              <a:t>tests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digitaldocsinabox.org/images/CivilRights/images/Aerial%20view%20of%20marchers%20crossing%20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4495800" cy="61120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3048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Marchers on the Edmund </a:t>
            </a:r>
            <a:r>
              <a:rPr lang="en-US" dirty="0" err="1" smtClean="0"/>
              <a:t>Pettus</a:t>
            </a:r>
            <a:r>
              <a:rPr lang="en-US" dirty="0" smtClean="0"/>
              <a:t> Bridge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6900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4000" b="1" u="sng" dirty="0" smtClean="0"/>
              <a:t>New Directions </a:t>
            </a:r>
          </a:p>
          <a:p>
            <a:r>
              <a:rPr lang="en-US" sz="2800" dirty="0" smtClean="0"/>
              <a:t>SNCC – </a:t>
            </a:r>
            <a:r>
              <a:rPr lang="en-US" sz="2800" dirty="0" err="1" smtClean="0"/>
              <a:t>Stokely</a:t>
            </a:r>
            <a:r>
              <a:rPr lang="en-US" sz="2800" dirty="0" smtClean="0"/>
              <a:t> Carmichael “use violence if necessary”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Black Pride –</a:t>
            </a:r>
            <a:r>
              <a:rPr lang="en-US" sz="2800" dirty="0" smtClean="0"/>
              <a:t>pride in ethnicity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lack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power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” </a:t>
            </a:r>
            <a:r>
              <a:rPr lang="en-US" sz="2800" dirty="0" smtClean="0"/>
              <a:t>– African Americans concentrate on political power</a:t>
            </a: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Black Panthers </a:t>
            </a:r>
            <a:r>
              <a:rPr lang="en-US" sz="2800" dirty="0" smtClean="0"/>
              <a:t>-protect </a:t>
            </a:r>
            <a:r>
              <a:rPr lang="en-US" sz="2800" dirty="0"/>
              <a:t>African American communities from police </a:t>
            </a:r>
            <a:r>
              <a:rPr lang="en-US" sz="2800" dirty="0" smtClean="0"/>
              <a:t>harassment – support use of weapons for self defense and retaliation</a:t>
            </a:r>
            <a:endParaRPr lang="en-US" sz="2800" dirty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salem-news.com/stimg/january032011/black-panth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026" y="228600"/>
            <a:ext cx="3649834" cy="3581400"/>
          </a:xfrm>
          <a:prstGeom prst="rect">
            <a:avLst/>
          </a:prstGeom>
          <a:noFill/>
        </p:spPr>
      </p:pic>
      <p:pic>
        <p:nvPicPr>
          <p:cNvPr id="5" name="Picture 4" descr="http://visionaryartistrymag.com/wp-content/uploads/2011/01/Panthers-on-parade-at-Free-Huey-rally-in-Defermery-Park-named-by-the-Panthers-Bobby-Hutton-Park-in-West-Oakland.-Photograph-©-Stephen-Shames-1024x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343" y="3903518"/>
            <a:ext cx="5029200" cy="2804895"/>
          </a:xfrm>
          <a:prstGeom prst="rect">
            <a:avLst/>
          </a:prstGeom>
          <a:noFill/>
        </p:spPr>
      </p:pic>
      <p:pic>
        <p:nvPicPr>
          <p:cNvPr id="6" name="Picture 2" descr="http://popartmachine.com/artwork/LOC+1167332/0/Members-of-the-Black-Panther-Party-are-met-on-the-State-Capitol-steps...-painting-artwork-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017983"/>
            <a:ext cx="3355306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15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b="1" u="sng" dirty="0" smtClean="0">
                <a:hlinkClick r:id="rId2"/>
              </a:rPr>
              <a:t>Malcolm X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ollower of Elijah Mohammed – </a:t>
            </a:r>
            <a:r>
              <a:rPr lang="en-US" dirty="0" smtClean="0">
                <a:solidFill>
                  <a:srgbClr val="FF0000"/>
                </a:solidFill>
              </a:rPr>
              <a:t>Nation of Islam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separatism</a:t>
            </a:r>
            <a:r>
              <a:rPr lang="en-US" dirty="0" smtClean="0"/>
              <a:t> – belief that US should be physically divided into white and black Americas.</a:t>
            </a:r>
          </a:p>
          <a:p>
            <a:r>
              <a:rPr lang="en-US" dirty="0" smtClean="0"/>
              <a:t>Critical of </a:t>
            </a:r>
            <a:r>
              <a:rPr lang="en-US" dirty="0" err="1" smtClean="0"/>
              <a:t>MLK,Jr</a:t>
            </a:r>
            <a:r>
              <a:rPr lang="en-US" dirty="0" smtClean="0"/>
              <a:t>. and JFK, initially</a:t>
            </a:r>
          </a:p>
          <a:p>
            <a:r>
              <a:rPr lang="en-US" dirty="0" smtClean="0"/>
              <a:t>More moderate after visiting Mecca, starts own Mosque</a:t>
            </a:r>
          </a:p>
          <a:p>
            <a:r>
              <a:rPr lang="en-US" dirty="0" smtClean="0"/>
              <a:t>Feb 21, 1965:  assassinated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2.bp.blogspot.com/_1upBgkYTTm0/TUdl6al0P9I/AAAAAAAAAGc/-ZwSQrZzrSs/s1600/malcolm+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5257800" cy="5486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3600" y="32766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Malcolm 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b="1" u="sng" dirty="0" smtClean="0">
                <a:hlinkClick r:id="rId2"/>
              </a:rPr>
              <a:t>Watts Riots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59408"/>
          </a:xfrm>
        </p:spPr>
        <p:txBody>
          <a:bodyPr>
            <a:normAutofit/>
          </a:bodyPr>
          <a:lstStyle/>
          <a:p>
            <a:r>
              <a:rPr lang="en-US" dirty="0" smtClean="0"/>
              <a:t>1965:  Race riot - Watts area of Los Angeles</a:t>
            </a:r>
          </a:p>
          <a:p>
            <a:r>
              <a:rPr lang="en-US" dirty="0" smtClean="0"/>
              <a:t>34 </a:t>
            </a:r>
            <a:r>
              <a:rPr lang="en-US" dirty="0"/>
              <a:t>people will be killed,1072 people were injured and 4000 people were </a:t>
            </a:r>
            <a:r>
              <a:rPr lang="en-US" dirty="0" smtClean="0"/>
              <a:t>arrested</a:t>
            </a:r>
          </a:p>
          <a:p>
            <a:r>
              <a:rPr lang="en-US" dirty="0" smtClean="0"/>
              <a:t>National </a:t>
            </a:r>
            <a:r>
              <a:rPr lang="en-US" dirty="0"/>
              <a:t>Guard </a:t>
            </a:r>
            <a:r>
              <a:rPr lang="en-US" dirty="0" smtClean="0"/>
              <a:t>sent </a:t>
            </a:r>
            <a:endParaRPr lang="en-US" dirty="0"/>
          </a:p>
          <a:p>
            <a:r>
              <a:rPr lang="en-US" dirty="0"/>
              <a:t>In </a:t>
            </a:r>
            <a:r>
              <a:rPr lang="en-US" dirty="0" smtClean="0"/>
              <a:t>1967, 60 cities report racial riots, </a:t>
            </a:r>
            <a:r>
              <a:rPr lang="en-US" dirty="0"/>
              <a:t>many in the North.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NAACP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/>
          <a:lstStyle/>
          <a:p>
            <a:r>
              <a:rPr lang="en-US" dirty="0" smtClean="0"/>
              <a:t>NAACP—National Association for the Advancement of Colored People – 1</a:t>
            </a:r>
            <a:r>
              <a:rPr lang="en-US" baseline="30000" dirty="0" smtClean="0"/>
              <a:t>st</a:t>
            </a:r>
            <a:r>
              <a:rPr lang="en-US" dirty="0" smtClean="0"/>
              <a:t>  major civil rights organization </a:t>
            </a:r>
          </a:p>
          <a:p>
            <a:r>
              <a:rPr lang="en-US" i="1" dirty="0" smtClean="0"/>
              <a:t>1896 - </a:t>
            </a:r>
            <a:r>
              <a:rPr lang="en-US" i="1" dirty="0" err="1" smtClean="0"/>
              <a:t>Plessy</a:t>
            </a:r>
            <a:r>
              <a:rPr lang="en-US" i="1" dirty="0" smtClean="0"/>
              <a:t> v. Ferguson –</a:t>
            </a:r>
            <a:r>
              <a:rPr lang="en-US" dirty="0" smtClean="0"/>
              <a:t> Supreme Court established “Separate but equal”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www.glogster.com/media/1/6/63/83/6638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799"/>
            <a:ext cx="7848600" cy="5987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b="1" u="sng" dirty="0" smtClean="0">
                <a:hlinkClick r:id="rId2"/>
              </a:rPr>
              <a:t>Assassination of Dr. King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>
            <a:normAutofit/>
          </a:bodyPr>
          <a:lstStyle/>
          <a:p>
            <a:r>
              <a:rPr lang="en-US" dirty="0" smtClean="0"/>
              <a:t>Dr. King addressed a rally and delivered his "I've Been to the Mountaintop“ speech</a:t>
            </a:r>
          </a:p>
          <a:p>
            <a:r>
              <a:rPr lang="en-US" dirty="0" smtClean="0"/>
              <a:t>April 4, 1968:  assassinated by James Earl Ray</a:t>
            </a:r>
          </a:p>
          <a:p>
            <a:pPr marL="64008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73808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Gerrymandering:</a:t>
            </a:r>
            <a:r>
              <a:rPr lang="en-US" sz="3200" dirty="0" smtClean="0"/>
              <a:t>  drawing voting districts in a manner that favors a particular group</a:t>
            </a:r>
          </a:p>
          <a:p>
            <a:r>
              <a:rPr lang="en-US" sz="3200" i="1" dirty="0" err="1" smtClean="0">
                <a:solidFill>
                  <a:schemeClr val="accent5">
                    <a:lumMod val="75000"/>
                  </a:schemeClr>
                </a:solidFill>
              </a:rPr>
              <a:t>Westberry</a:t>
            </a:r>
            <a:r>
              <a:rPr lang="en-US" sz="3200" i="1" dirty="0" smtClean="0">
                <a:solidFill>
                  <a:schemeClr val="accent5">
                    <a:lumMod val="75000"/>
                  </a:schemeClr>
                </a:solidFill>
              </a:rPr>
              <a:t> v. Sanders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– must divide voting districts with similar populations – helps limit gerrymandering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24</a:t>
            </a:r>
            <a:r>
              <a:rPr lang="en-US" sz="3200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Amendment </a:t>
            </a:r>
            <a:r>
              <a:rPr lang="en-US" sz="3200" dirty="0"/>
              <a:t>-</a:t>
            </a:r>
            <a:r>
              <a:rPr lang="en-US" sz="3200" dirty="0" smtClean="0"/>
              <a:t> eliminates </a:t>
            </a:r>
            <a:r>
              <a:rPr lang="en-US" sz="3200" dirty="0"/>
              <a:t>the poll tax</a:t>
            </a:r>
          </a:p>
          <a:p>
            <a:pPr marL="64008" indent="0"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b="1" u="sng" dirty="0" smtClean="0">
                <a:solidFill>
                  <a:srgbClr val="FFFF00"/>
                </a:solidFill>
              </a:rPr>
              <a:t>Affirmative Action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56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giving preference to minorities and women for past discriminatory practices</a:t>
            </a:r>
          </a:p>
          <a:p>
            <a:r>
              <a:rPr lang="en-US" b="1" i="1" u="sng" dirty="0" smtClean="0">
                <a:hlinkClick r:id="rId2"/>
              </a:rPr>
              <a:t>Regents </a:t>
            </a:r>
            <a:r>
              <a:rPr lang="en-US" b="1" i="1" u="sng" dirty="0">
                <a:hlinkClick r:id="rId2"/>
              </a:rPr>
              <a:t>of the University of California v. </a:t>
            </a:r>
            <a:r>
              <a:rPr lang="en-US" b="1" i="1" u="sng" dirty="0" smtClean="0">
                <a:hlinkClick r:id="rId2"/>
              </a:rPr>
              <a:t>Bakke</a:t>
            </a:r>
            <a:endParaRPr lang="en-US" b="1" i="1" u="sng" dirty="0" smtClean="0"/>
          </a:p>
          <a:p>
            <a:r>
              <a:rPr lang="en-US" dirty="0" smtClean="0"/>
              <a:t>1978-Supreme Court –  “reverse discrimination”</a:t>
            </a:r>
            <a:endParaRPr lang="en-US" dirty="0"/>
          </a:p>
          <a:p>
            <a:r>
              <a:rPr lang="en-US" dirty="0" smtClean="0"/>
              <a:t>Alan Bakke – turned down for admission, </a:t>
            </a:r>
            <a:r>
              <a:rPr lang="en-US" dirty="0"/>
              <a:t>due to </a:t>
            </a:r>
            <a:r>
              <a:rPr lang="en-US" dirty="0" smtClean="0"/>
              <a:t>quota system - academic scores higher than some minority qualifiers</a:t>
            </a:r>
          </a:p>
          <a:p>
            <a:r>
              <a:rPr lang="en-US" smtClean="0"/>
              <a:t>Court </a:t>
            </a:r>
            <a:r>
              <a:rPr lang="en-US" dirty="0" smtClean="0"/>
              <a:t>rules for Bakke</a:t>
            </a:r>
          </a:p>
          <a:p>
            <a:r>
              <a:rPr lang="en-US" dirty="0"/>
              <a:t>D</a:t>
            </a:r>
            <a:r>
              <a:rPr lang="en-US" dirty="0" smtClean="0"/>
              <a:t>ecision </a:t>
            </a:r>
            <a:r>
              <a:rPr lang="en-US" dirty="0"/>
              <a:t>outlawed the quota system but did not find affirmative action unconstitutional.</a:t>
            </a:r>
          </a:p>
          <a:p>
            <a:pPr marL="64008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www.coverbrowser.com/image/time/289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57200"/>
            <a:ext cx="4495800" cy="5917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>
            <a:normAutofit/>
          </a:bodyPr>
          <a:lstStyle/>
          <a:p>
            <a:r>
              <a:rPr lang="en-US" sz="3600" b="1" i="1" u="sng" dirty="0" smtClean="0"/>
              <a:t>Brown v . Board of Education of Topeka Kansas</a:t>
            </a:r>
            <a:endParaRPr lang="en-US" sz="36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832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1954:  </a:t>
            </a:r>
            <a:r>
              <a:rPr lang="en-US" sz="2400" i="1" dirty="0" smtClean="0"/>
              <a:t>Brown v. Board of Education </a:t>
            </a:r>
            <a:r>
              <a:rPr lang="en-US" sz="2400" dirty="0" smtClean="0"/>
              <a:t>challenged segregation in public schools</a:t>
            </a:r>
          </a:p>
          <a:p>
            <a:r>
              <a:rPr lang="en-US" sz="2400" dirty="0" smtClean="0"/>
              <a:t>NAACP attorney – 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Thurgood Marshall</a:t>
            </a:r>
          </a:p>
          <a:p>
            <a:r>
              <a:rPr lang="en-US" sz="2400" dirty="0" smtClean="0"/>
              <a:t> Separate educational facilities were NOT equal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School segregation - unconstitutional</a:t>
            </a:r>
          </a:p>
          <a:p>
            <a:pPr marL="64008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xroads.virginia.edu/~public/civilrights/media/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5409" y="17318"/>
            <a:ext cx="2638397" cy="3886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75407" y="3886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Linda Brown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2" descr="http://2.bp.blogspot.com/-wSKCtH1fpRo/Tc75zHfrSlI/AAAAAAAAAAk/sTz_g-wLFoA/s1600/brownvs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529" y="4290168"/>
            <a:ext cx="5554846" cy="2501113"/>
          </a:xfrm>
          <a:prstGeom prst="rect">
            <a:avLst/>
          </a:prstGeom>
          <a:noFill/>
        </p:spPr>
      </p:pic>
      <p:pic>
        <p:nvPicPr>
          <p:cNvPr id="7" name="Picture 2" descr="http://www.educationalsynthesis.org/famamer/images/TMarshall-you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764" y="2165866"/>
            <a:ext cx="2560320" cy="3810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90055" y="6283404"/>
            <a:ext cx="2231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Thurgood Marshall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21408"/>
          </a:xfrm>
        </p:spPr>
        <p:txBody>
          <a:bodyPr>
            <a:normAutofit/>
          </a:bodyPr>
          <a:lstStyle/>
          <a:p>
            <a:r>
              <a:rPr lang="en-US" dirty="0" smtClean="0"/>
              <a:t>In Virginia, </a:t>
            </a:r>
            <a:r>
              <a:rPr lang="en-US" dirty="0" smtClean="0">
                <a:hlinkClick r:id="rId2"/>
              </a:rPr>
              <a:t>Prince Edward county</a:t>
            </a:r>
            <a:endParaRPr lang="en-US" dirty="0" smtClean="0"/>
          </a:p>
          <a:p>
            <a:pPr lvl="1"/>
            <a:r>
              <a:rPr lang="en-US" dirty="0" smtClean="0"/>
              <a:t>Virginia NAACP – 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Oliver Hill</a:t>
            </a:r>
            <a:endParaRPr lang="en-US" dirty="0" smtClean="0"/>
          </a:p>
          <a:p>
            <a:r>
              <a:rPr lang="en-US" dirty="0" smtClean="0"/>
              <a:t>Massive Resistance – States              refusing to integrate                               public schools</a:t>
            </a:r>
            <a:endParaRPr lang="en-US" dirty="0"/>
          </a:p>
        </p:txBody>
      </p:sp>
      <p:pic>
        <p:nvPicPr>
          <p:cNvPr id="4" name="Picture 2" descr="http://www.mhwest.com/images2/H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133600"/>
            <a:ext cx="3228349" cy="422563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164403" y="6460959"/>
            <a:ext cx="1186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Oliver Hill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Crisis at Central High</a:t>
            </a:r>
            <a:endParaRPr lang="en-US" b="1" u="sng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>
            <a:normAutofit/>
          </a:bodyPr>
          <a:lstStyle/>
          <a:p>
            <a:r>
              <a:rPr lang="en-US" dirty="0" smtClean="0"/>
              <a:t> 1957 – Little Rock, Arkansas – 9 African Americans students attend Central High School with 2000 white students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test of Brown decision</a:t>
            </a:r>
          </a:p>
          <a:p>
            <a:r>
              <a:rPr lang="en-US" dirty="0" smtClean="0"/>
              <a:t>Eisenhower  has to send Federal </a:t>
            </a:r>
            <a:r>
              <a:rPr lang="en-US" dirty="0"/>
              <a:t>troops </a:t>
            </a:r>
          </a:p>
          <a:p>
            <a:r>
              <a:rPr lang="en-US" dirty="0"/>
              <a:t>1958 – Little Rock schools closed </a:t>
            </a:r>
            <a:r>
              <a:rPr lang="en-US" dirty="0" smtClean="0"/>
              <a:t>–</a:t>
            </a:r>
          </a:p>
          <a:p>
            <a:r>
              <a:rPr lang="en-US" dirty="0" smtClean="0"/>
              <a:t>Showed </a:t>
            </a:r>
            <a:r>
              <a:rPr lang="en-US" dirty="0"/>
              <a:t>desegregation of schools </a:t>
            </a:r>
            <a:r>
              <a:rPr lang="en-US" dirty="0" smtClean="0"/>
              <a:t>would be difficult.</a:t>
            </a: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248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hlinkClick r:id="rId2"/>
              </a:rPr>
              <a:t>The Little Rock Nine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 descr="File:101st Airborne at Little Rock Central High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7571" y="76200"/>
            <a:ext cx="6066261" cy="3886200"/>
          </a:xfrm>
          <a:prstGeom prst="rect">
            <a:avLst/>
          </a:prstGeom>
          <a:noFill/>
        </p:spPr>
      </p:pic>
      <p:pic>
        <p:nvPicPr>
          <p:cNvPr id="25602" name="Picture 2" descr="http://1957timecapsule.files.wordpress.com/2010/08/little-rock-n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6" y="2706329"/>
            <a:ext cx="4763477" cy="35052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758501" y="68826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Federal troops escorting the Little Rock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le:101st Airborne at Little Rock Central Hig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"/>
            <a:ext cx="7620000" cy="50292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5698775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Federal troops escorting the Little Rock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2108</TotalTime>
  <Words>874</Words>
  <Application>Microsoft Office PowerPoint</Application>
  <PresentationFormat>On-screen Show (4:3)</PresentationFormat>
  <Paragraphs>112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Verve</vt:lpstr>
      <vt:lpstr>Civil Rights Movement</vt:lpstr>
      <vt:lpstr>PowerPoint Presentation</vt:lpstr>
      <vt:lpstr>NAACP</vt:lpstr>
      <vt:lpstr>Brown v . Board of Education of Topeka Kansas</vt:lpstr>
      <vt:lpstr>PowerPoint Presentation</vt:lpstr>
      <vt:lpstr>PowerPoint Presentation</vt:lpstr>
      <vt:lpstr>Crisis at Central High</vt:lpstr>
      <vt:lpstr>PowerPoint Presentation</vt:lpstr>
      <vt:lpstr>PowerPoint Presentation</vt:lpstr>
      <vt:lpstr>Virginia’s Response</vt:lpstr>
      <vt:lpstr>Montgomery Bus Boycotts</vt:lpstr>
      <vt:lpstr>PowerPoint Presentation</vt:lpstr>
      <vt:lpstr>Dr. Martin Luther King, Jr.</vt:lpstr>
      <vt:lpstr>PowerPoint Presentation</vt:lpstr>
      <vt:lpstr>SNCC</vt:lpstr>
      <vt:lpstr>PowerPoint Presentation</vt:lpstr>
      <vt:lpstr>Freedom Rides</vt:lpstr>
      <vt:lpstr>Letter from Birmingham Jail</vt:lpstr>
      <vt:lpstr>PowerPoint Presentation</vt:lpstr>
      <vt:lpstr>PowerPoint Presentation</vt:lpstr>
      <vt:lpstr>March on Washington</vt:lpstr>
      <vt:lpstr>Civil Rights Act of 1964</vt:lpstr>
      <vt:lpstr>Selma to Montgomery</vt:lpstr>
      <vt:lpstr>PowerPoint Presentation</vt:lpstr>
      <vt:lpstr>PowerPoint Presentation</vt:lpstr>
      <vt:lpstr>PowerPoint Presentation</vt:lpstr>
      <vt:lpstr>Malcolm X</vt:lpstr>
      <vt:lpstr>PowerPoint Presentation</vt:lpstr>
      <vt:lpstr>Watts Riots</vt:lpstr>
      <vt:lpstr>PowerPoint Presentation</vt:lpstr>
      <vt:lpstr>Assassination of Dr. King</vt:lpstr>
      <vt:lpstr>PowerPoint Presentation</vt:lpstr>
      <vt:lpstr>Affirmative Action</vt:lpstr>
      <vt:lpstr>PowerPoint Presentation</vt:lpstr>
    </vt:vector>
  </TitlesOfParts>
  <Company>CCPS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Rights</dc:title>
  <dc:creator>Chris Anderson</dc:creator>
  <cp:lastModifiedBy>Joyner, Kari</cp:lastModifiedBy>
  <cp:revision>98</cp:revision>
  <dcterms:created xsi:type="dcterms:W3CDTF">2011-09-19T13:02:24Z</dcterms:created>
  <dcterms:modified xsi:type="dcterms:W3CDTF">2015-01-10T17:26:54Z</dcterms:modified>
</cp:coreProperties>
</file>