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5"/>
  </p:notesMasterIdLst>
  <p:sldIdLst>
    <p:sldId id="256" r:id="rId2"/>
    <p:sldId id="257" r:id="rId3"/>
    <p:sldId id="258" r:id="rId4"/>
    <p:sldId id="269" r:id="rId5"/>
    <p:sldId id="274" r:id="rId6"/>
    <p:sldId id="275" r:id="rId7"/>
    <p:sldId id="277" r:id="rId8"/>
    <p:sldId id="278" r:id="rId9"/>
    <p:sldId id="281" r:id="rId10"/>
    <p:sldId id="286" r:id="rId11"/>
    <p:sldId id="290" r:id="rId12"/>
    <p:sldId id="301" r:id="rId13"/>
    <p:sldId id="291" r:id="rId14"/>
    <p:sldId id="296" r:id="rId15"/>
    <p:sldId id="405" r:id="rId16"/>
    <p:sldId id="302" r:id="rId17"/>
    <p:sldId id="398" r:id="rId18"/>
    <p:sldId id="399" r:id="rId19"/>
    <p:sldId id="400" r:id="rId20"/>
    <p:sldId id="401" r:id="rId21"/>
    <p:sldId id="402" r:id="rId22"/>
    <p:sldId id="304" r:id="rId23"/>
    <p:sldId id="305" r:id="rId24"/>
    <p:sldId id="306" r:id="rId25"/>
    <p:sldId id="308" r:id="rId26"/>
    <p:sldId id="309" r:id="rId27"/>
    <p:sldId id="310" r:id="rId28"/>
    <p:sldId id="430" r:id="rId29"/>
    <p:sldId id="314" r:id="rId30"/>
    <p:sldId id="315" r:id="rId31"/>
    <p:sldId id="317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27" r:id="rId44"/>
    <p:sldId id="428" r:id="rId45"/>
    <p:sldId id="429" r:id="rId46"/>
    <p:sldId id="417" r:id="rId47"/>
    <p:sldId id="418" r:id="rId48"/>
    <p:sldId id="419" r:id="rId49"/>
    <p:sldId id="420" r:id="rId50"/>
    <p:sldId id="421" r:id="rId51"/>
    <p:sldId id="422" r:id="rId52"/>
    <p:sldId id="423" r:id="rId53"/>
    <p:sldId id="424" r:id="rId54"/>
    <p:sldId id="425" r:id="rId55"/>
    <p:sldId id="319" r:id="rId56"/>
    <p:sldId id="321" r:id="rId57"/>
    <p:sldId id="334" r:id="rId58"/>
    <p:sldId id="335" r:id="rId59"/>
    <p:sldId id="336" r:id="rId60"/>
    <p:sldId id="393" r:id="rId61"/>
    <p:sldId id="337" r:id="rId62"/>
    <p:sldId id="339" r:id="rId63"/>
    <p:sldId id="341" r:id="rId64"/>
    <p:sldId id="344" r:id="rId65"/>
    <p:sldId id="346" r:id="rId66"/>
    <p:sldId id="397" r:id="rId67"/>
    <p:sldId id="347" r:id="rId68"/>
    <p:sldId id="350" r:id="rId69"/>
    <p:sldId id="352" r:id="rId70"/>
    <p:sldId id="353" r:id="rId71"/>
    <p:sldId id="394" r:id="rId72"/>
    <p:sldId id="395" r:id="rId73"/>
    <p:sldId id="396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B61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E49B7-7B6B-428B-8DD3-6E69361AAE81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7B09-ED9D-4615-B985-53F74916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8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824C-D88A-4B95-8ED2-7244A8EFF50A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718B-6951-4F59-8C97-A40D910FE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824C-D88A-4B95-8ED2-7244A8EFF50A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718B-6951-4F59-8C97-A40D910FE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824C-D88A-4B95-8ED2-7244A8EFF50A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718B-6951-4F59-8C97-A40D910FE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824C-D88A-4B95-8ED2-7244A8EFF50A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718B-6951-4F59-8C97-A40D910FE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824C-D88A-4B95-8ED2-7244A8EFF50A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718B-6951-4F59-8C97-A40D910FE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824C-D88A-4B95-8ED2-7244A8EFF50A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718B-6951-4F59-8C97-A40D910FE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824C-D88A-4B95-8ED2-7244A8EFF50A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718B-6951-4F59-8C97-A40D910FE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824C-D88A-4B95-8ED2-7244A8EFF50A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718B-6951-4F59-8C97-A40D910FE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824C-D88A-4B95-8ED2-7244A8EFF50A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718B-6951-4F59-8C97-A40D910FE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824C-D88A-4B95-8ED2-7244A8EFF50A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718B-6951-4F59-8C97-A40D910FE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824C-D88A-4B95-8ED2-7244A8EFF50A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F3718B-6951-4F59-8C97-A40D910FEA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D5824C-D88A-4B95-8ED2-7244A8EFF50A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F3718B-6951-4F59-8C97-A40D910FEA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JuPYRZSK3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36IQmVriw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8dW3zSd4E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0a1SJx5au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images.search.yahoo.com/r/_ylt=A0PDoS.DpWdP4CAAXxGjzbkF;_ylu=X3oDMTBpcGszamw0BHNlYwNmcC1pbWcEc2xrA2ltZw--/SIG=12e5ovbie/EXP=1332221443/**http:/www.fasttrackteaching.com/ftap/map15AxisEurope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8OetedJuu4k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YsC824lk4E" TargetMode="External"/><Relationship Id="rId2" Type="http://schemas.openxmlformats.org/officeDocument/2006/relationships/hyperlink" Target="http://www.youtube.com/watch?v=OUX7mAeeF0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uidfoNcYD8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PU4p7UQOt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bnzMnFEWJ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8n8n_7zGcI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qNY88Amuzw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youtube.com/watch?v=Ru2PWmGIoB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embedded&amp;v=oPKIYrsw8yU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youtube.com/watch?v=t19kvUiHvA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OvYvQcppaU4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mMLFKHKyRQ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J7sa7x0h6w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JkaQqzumMGE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I4ikjDITWU" TargetMode="External"/><Relationship Id="rId2" Type="http://schemas.openxmlformats.org/officeDocument/2006/relationships/hyperlink" Target="http://www.youtube.com/watch?v=D8bCuNiJ-NI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5NCElsbjeQ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RjeAzTHtCQ" TargetMode="External"/><Relationship Id="rId2" Type="http://schemas.openxmlformats.org/officeDocument/2006/relationships/hyperlink" Target="http://www.youtube.com/watch?v=CuaRGtIrM9U&amp;feature=player_embedd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World War II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Test #7 Lecture Notes</a:t>
            </a:r>
          </a:p>
          <a:p>
            <a:pPr algn="ctr"/>
            <a:r>
              <a:rPr lang="en-US" b="1" dirty="0" smtClean="0"/>
              <a:t>VUS.11-12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674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3200" dirty="0" smtClean="0"/>
              <a:t>			</a:t>
            </a:r>
            <a:r>
              <a:rPr lang="en-US" sz="3200" dirty="0" err="1" smtClean="0"/>
              <a:t>Kristallnact</a:t>
            </a:r>
            <a:endParaRPr lang="en-US" sz="3200" b="1" i="1" dirty="0">
              <a:solidFill>
                <a:srgbClr val="FF66FF"/>
              </a:solidFill>
            </a:endParaRPr>
          </a:p>
        </p:txBody>
      </p:sp>
      <p:pic>
        <p:nvPicPr>
          <p:cNvPr id="106503" name="Picture 7" descr="k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2000"/>
            <a:ext cx="3962400" cy="3186112"/>
          </a:xfrm>
          <a:prstGeom prst="rect">
            <a:avLst/>
          </a:prstGeom>
          <a:noFill/>
        </p:spPr>
      </p:pic>
      <p:pic>
        <p:nvPicPr>
          <p:cNvPr id="5" name="Picture 5" descr="kristallnach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14878"/>
            <a:ext cx="3822700" cy="3131127"/>
          </a:xfrm>
          <a:prstGeom prst="rect">
            <a:avLst/>
          </a:prstGeom>
          <a:noFill/>
        </p:spPr>
      </p:pic>
      <p:pic>
        <p:nvPicPr>
          <p:cNvPr id="6" name="Picture 7" descr="kristallnac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750" y="4038600"/>
            <a:ext cx="448945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Hitler -</a:t>
            </a:r>
            <a:r>
              <a:rPr lang="en-US" b="1" i="1" dirty="0" err="1" smtClean="0">
                <a:solidFill>
                  <a:schemeClr val="hlink"/>
                </a:solidFill>
              </a:rPr>
              <a:t>Der</a:t>
            </a:r>
            <a:r>
              <a:rPr lang="en-US" b="1" i="1" dirty="0" smtClean="0">
                <a:solidFill>
                  <a:schemeClr val="hlink"/>
                </a:solidFill>
              </a:rPr>
              <a:t> </a:t>
            </a:r>
            <a:r>
              <a:rPr lang="en-US" b="1" i="1" dirty="0">
                <a:solidFill>
                  <a:schemeClr val="hlink"/>
                </a:solidFill>
              </a:rPr>
              <a:t>Fuhrer</a:t>
            </a:r>
            <a:r>
              <a:rPr lang="en-US" dirty="0">
                <a:solidFill>
                  <a:schemeClr val="hlink"/>
                </a:solidFill>
              </a:rPr>
              <a:t> (the leader)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Third </a:t>
            </a:r>
            <a:r>
              <a:rPr lang="en-US" sz="2400" dirty="0" smtClean="0"/>
              <a:t>Reich – last 1000 years</a:t>
            </a:r>
            <a:endParaRPr lang="en-US" sz="2400" dirty="0"/>
          </a:p>
          <a:p>
            <a:r>
              <a:rPr lang="en-US" dirty="0" smtClean="0"/>
              <a:t>Ignores Versailles </a:t>
            </a:r>
            <a:r>
              <a:rPr lang="en-US" dirty="0"/>
              <a:t>Treaty</a:t>
            </a:r>
          </a:p>
          <a:p>
            <a:pPr lvl="1"/>
            <a:r>
              <a:rPr lang="en-US" dirty="0"/>
              <a:t>B</a:t>
            </a:r>
            <a:r>
              <a:rPr lang="en-US" sz="2400" dirty="0" smtClean="0"/>
              <a:t>egan </a:t>
            </a:r>
            <a:r>
              <a:rPr lang="en-US" sz="2400" dirty="0"/>
              <a:t>building a massive army and </a:t>
            </a:r>
            <a:r>
              <a:rPr lang="en-US" sz="2400" dirty="0" smtClean="0"/>
              <a:t>weapons</a:t>
            </a: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“Today Germany; tomorrow, the World.”—A. </a:t>
            </a:r>
            <a:r>
              <a:rPr lang="en-US" b="1" dirty="0" smtClean="0"/>
              <a:t>Hitler</a:t>
            </a:r>
          </a:p>
          <a:p>
            <a:pPr>
              <a:lnSpc>
                <a:spcPct val="90000"/>
              </a:lnSpc>
              <a:defRPr/>
            </a:pPr>
            <a:r>
              <a:rPr lang="en-US" u="sng" dirty="0" smtClean="0"/>
              <a:t>1936</a:t>
            </a:r>
            <a:r>
              <a:rPr lang="en-US" u="sng" dirty="0"/>
              <a:t>:  </a:t>
            </a:r>
            <a:r>
              <a:rPr lang="en-US" dirty="0" smtClean="0"/>
              <a:t>Reoccupies Rhineland - no </a:t>
            </a:r>
            <a:r>
              <a:rPr lang="en-US" dirty="0"/>
              <a:t>opposition from the French</a:t>
            </a:r>
            <a:endParaRPr lang="en-US" u="sng" dirty="0"/>
          </a:p>
          <a:p>
            <a:pPr>
              <a:lnSpc>
                <a:spcPct val="90000"/>
              </a:lnSpc>
              <a:defRPr/>
            </a:pPr>
            <a:r>
              <a:rPr lang="en-US" u="sng" dirty="0"/>
              <a:t>1938:</a:t>
            </a:r>
            <a:r>
              <a:rPr lang="en-US" dirty="0"/>
              <a:t>  </a:t>
            </a:r>
            <a:r>
              <a:rPr lang="en-US" dirty="0" err="1" smtClean="0"/>
              <a:t>Annexs</a:t>
            </a:r>
            <a:r>
              <a:rPr lang="en-US" dirty="0" smtClean="0"/>
              <a:t> Austria – no opposition in Europe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6 </a:t>
            </a:r>
            <a:r>
              <a:rPr lang="en-US" dirty="0"/>
              <a:t>months later, </a:t>
            </a:r>
            <a:r>
              <a:rPr lang="en-US" dirty="0" smtClean="0"/>
              <a:t>demands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Sudetenland </a:t>
            </a:r>
            <a:r>
              <a:rPr lang="en-US" dirty="0"/>
              <a:t>region of Czechoslovakia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>
                <a:solidFill>
                  <a:srgbClr val="FF0000"/>
                </a:solidFill>
              </a:rPr>
              <a:t>Munich Conference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British PM Neville Chamberlain and French PM </a:t>
            </a:r>
            <a:r>
              <a:rPr lang="en-US" dirty="0" err="1"/>
              <a:t>Edouard</a:t>
            </a:r>
            <a:r>
              <a:rPr lang="en-US" dirty="0"/>
              <a:t> Daladier 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Appeasement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to give in to an aggressive nation to keep peace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Munich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Pact</a:t>
            </a:r>
            <a:r>
              <a:rPr lang="en-US" dirty="0"/>
              <a:t>— </a:t>
            </a:r>
            <a:r>
              <a:rPr lang="en-US" dirty="0" smtClean="0"/>
              <a:t>Hitler is given the Sudetenland, he promises to stop aggression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Chamberlain  -- “We have secured peace in our time.”</a:t>
            </a:r>
            <a:endParaRPr lang="en-US" dirty="0">
              <a:solidFill>
                <a:srgbClr val="FF0000"/>
              </a:solidFill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ighres_30017530%20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76338"/>
            <a:ext cx="74676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folHlink"/>
                </a:solidFill>
              </a:rPr>
              <a:t>3.)  Japan—Prime Minister Hideki </a:t>
            </a:r>
            <a:r>
              <a:rPr lang="en-US" sz="4000" dirty="0" err="1" smtClean="0">
                <a:solidFill>
                  <a:schemeClr val="folHlink"/>
                </a:solidFill>
              </a:rPr>
              <a:t>Tojo</a:t>
            </a:r>
            <a:endParaRPr lang="en-US" sz="4000" dirty="0" smtClean="0">
              <a:solidFill>
                <a:schemeClr val="folHlink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/>
              <a:t>G</a:t>
            </a:r>
            <a:r>
              <a:rPr lang="en-US" sz="2800" dirty="0" smtClean="0"/>
              <a:t>overnment is controlled by military 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Japan needed  resources —especially land and raw materials</a:t>
            </a:r>
          </a:p>
          <a:p>
            <a:pPr>
              <a:defRPr/>
            </a:pPr>
            <a:r>
              <a:rPr lang="en-US" sz="2800" u="sng" dirty="0" smtClean="0"/>
              <a:t>1931:</a:t>
            </a:r>
            <a:r>
              <a:rPr lang="en-US" sz="2800" dirty="0" smtClean="0"/>
              <a:t>  Japan invaded Manchuria to get its iron and coal</a:t>
            </a:r>
          </a:p>
          <a:p>
            <a:pPr>
              <a:defRPr/>
            </a:pPr>
            <a:r>
              <a:rPr lang="en-US" sz="2800" dirty="0" smtClean="0"/>
              <a:t>US </a:t>
            </a:r>
            <a:r>
              <a:rPr lang="en-US" sz="2800" dirty="0"/>
              <a:t>began an embargo on Japan</a:t>
            </a:r>
          </a:p>
          <a:p>
            <a:pPr>
              <a:defRPr/>
            </a:pPr>
            <a:r>
              <a:rPr lang="en-US" sz="2800" u="sng" dirty="0" smtClean="0"/>
              <a:t>1937</a:t>
            </a:r>
            <a:r>
              <a:rPr lang="en-US" sz="2800" u="sng" dirty="0"/>
              <a:t>:</a:t>
            </a:r>
            <a:r>
              <a:rPr lang="en-US" sz="2800" dirty="0"/>
              <a:t>  </a:t>
            </a:r>
            <a:r>
              <a:rPr lang="en-US" sz="2800" dirty="0">
                <a:hlinkClick r:id="rId2"/>
              </a:rPr>
              <a:t>Japan moved its forces into Northern China</a:t>
            </a:r>
            <a:endParaRPr lang="en-US" sz="2800" dirty="0"/>
          </a:p>
          <a:p>
            <a:pPr lvl="1">
              <a:defRPr/>
            </a:pPr>
            <a:r>
              <a:rPr lang="en-US" dirty="0"/>
              <a:t>Japan executed over 200,000 Chinese citizens </a:t>
            </a:r>
            <a:r>
              <a:rPr lang="en-US" dirty="0" smtClean="0"/>
              <a:t>- “China </a:t>
            </a:r>
            <a:r>
              <a:rPr lang="en-US" dirty="0"/>
              <a:t>Incident</a:t>
            </a:r>
            <a:r>
              <a:rPr lang="en-US" dirty="0" smtClean="0"/>
              <a:t>” or “Rape of Nanking”</a:t>
            </a:r>
            <a:endParaRPr lang="en-US" dirty="0"/>
          </a:p>
          <a:p>
            <a:pPr>
              <a:defRPr/>
            </a:pPr>
            <a:r>
              <a:rPr lang="en-US" sz="2800" u="sng" dirty="0"/>
              <a:t>1940:</a:t>
            </a:r>
            <a:r>
              <a:rPr lang="en-US" sz="2800" dirty="0"/>
              <a:t>  Japan signed the </a:t>
            </a:r>
            <a:r>
              <a:rPr lang="en-US" sz="2800" b="1" dirty="0">
                <a:solidFill>
                  <a:srgbClr val="FF0000"/>
                </a:solidFill>
              </a:rPr>
              <a:t>Tripartite Pact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with Italy and Germany—creating the </a:t>
            </a:r>
            <a:r>
              <a:rPr lang="en-US" sz="2800" b="1" dirty="0">
                <a:solidFill>
                  <a:srgbClr val="FF0000"/>
                </a:solidFill>
              </a:rPr>
              <a:t>Axis Powers</a:t>
            </a:r>
          </a:p>
          <a:p>
            <a:pPr lvl="1">
              <a:defRPr/>
            </a:pPr>
            <a:endParaRPr lang="en-US" dirty="0" smtClean="0"/>
          </a:p>
          <a:p>
            <a:pPr lvl="1">
              <a:buNone/>
              <a:defRPr/>
            </a:pPr>
            <a:endParaRPr lang="en-US" dirty="0" smtClean="0"/>
          </a:p>
          <a:p>
            <a:pPr lvl="1" eaLnBrk="1" hangingPunct="1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200" dirty="0" smtClean="0"/>
              <a:t>			Hideki </a:t>
            </a:r>
            <a:r>
              <a:rPr lang="en-US" sz="3200" dirty="0" err="1" smtClean="0"/>
              <a:t>Tojo</a:t>
            </a:r>
            <a:endParaRPr lang="en-US" sz="3200" dirty="0" smtClean="0"/>
          </a:p>
        </p:txBody>
      </p:sp>
      <p:pic>
        <p:nvPicPr>
          <p:cNvPr id="10243" name="Picture 5" descr="japan2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5762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Axis Strategy for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Germany </a:t>
            </a:r>
            <a:r>
              <a:rPr lang="en-US" sz="2800" dirty="0" smtClean="0"/>
              <a:t>wants </a:t>
            </a:r>
            <a:r>
              <a:rPr lang="en-US" sz="2800" dirty="0"/>
              <a:t>to invade eventually the Soviet Union to gain </a:t>
            </a:r>
            <a:r>
              <a:rPr lang="en-US" sz="2800" dirty="0" smtClean="0"/>
              <a:t>access to oil </a:t>
            </a:r>
            <a:r>
              <a:rPr lang="en-US" sz="2800" dirty="0"/>
              <a:t>fields</a:t>
            </a:r>
          </a:p>
          <a:p>
            <a:r>
              <a:rPr lang="en-US" sz="2800" dirty="0"/>
              <a:t>Germany </a:t>
            </a:r>
            <a:r>
              <a:rPr lang="en-US" sz="2800" dirty="0" smtClean="0"/>
              <a:t>wants </a:t>
            </a:r>
            <a:r>
              <a:rPr lang="en-US" sz="2800" dirty="0"/>
              <a:t>to avoid a 2-front war—having enemies on both </a:t>
            </a:r>
            <a:r>
              <a:rPr lang="en-US" sz="2800" dirty="0" smtClean="0"/>
              <a:t>sides – failure in World </a:t>
            </a:r>
            <a:r>
              <a:rPr lang="en-US" sz="2800" dirty="0"/>
              <a:t>W</a:t>
            </a:r>
            <a:r>
              <a:rPr lang="en-US" sz="2800" dirty="0" smtClean="0"/>
              <a:t>ar I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CC"/>
                </a:solidFill>
              </a:rPr>
              <a:t>Allied Powers</a:t>
            </a:r>
            <a:endParaRPr lang="en-US" b="1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1.)  Soviet Union</a:t>
            </a:r>
          </a:p>
          <a:p>
            <a:pPr lvl="1"/>
            <a:r>
              <a:rPr lang="en-US" dirty="0" smtClean="0"/>
              <a:t>Joseph Stalin </a:t>
            </a:r>
          </a:p>
          <a:p>
            <a:r>
              <a:rPr lang="en-US" dirty="0" smtClean="0"/>
              <a:t>2.)  Great Britain</a:t>
            </a:r>
          </a:p>
          <a:p>
            <a:pPr lvl="1"/>
            <a:r>
              <a:rPr lang="en-US" dirty="0" smtClean="0"/>
              <a:t>Neville Chamberlain and Winston Churchill</a:t>
            </a:r>
          </a:p>
          <a:p>
            <a:r>
              <a:rPr lang="en-US" dirty="0" smtClean="0"/>
              <a:t>3.)  United States</a:t>
            </a:r>
          </a:p>
          <a:p>
            <a:pPr lvl="1"/>
            <a:r>
              <a:rPr lang="en-US" dirty="0" smtClean="0"/>
              <a:t>Franklin Roosevelt and Harry Truman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astorehouse.com/image/joseph_stalin_portrait_soviet_938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199"/>
            <a:ext cx="4648200" cy="59933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3276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Joseph Stalin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www.militaryimages.net/photopost/data/612/Neville_Chamberlain_and_Adolf_Hitler_Peace_in_our_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343400" cy="61379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53000" y="3124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Hitler with Neville Chamberlain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://dimpost.files.wordpress.com/2008/07/churc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04800"/>
            <a:ext cx="4614783" cy="6257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2971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Winston Churchill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Axis Powers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1.)  Italy</a:t>
            </a:r>
          </a:p>
          <a:p>
            <a:pPr lvl="1"/>
            <a:r>
              <a:rPr lang="en-US" dirty="0" smtClean="0"/>
              <a:t>Mussolini - Fascist Party</a:t>
            </a:r>
          </a:p>
          <a:p>
            <a:r>
              <a:rPr lang="en-US" dirty="0" smtClean="0"/>
              <a:t>2.)  Germany</a:t>
            </a:r>
          </a:p>
          <a:p>
            <a:pPr lvl="1"/>
            <a:r>
              <a:rPr lang="en-US" dirty="0" smtClean="0"/>
              <a:t>Hitler - Nazi Party</a:t>
            </a:r>
          </a:p>
          <a:p>
            <a:r>
              <a:rPr lang="en-US" dirty="0" smtClean="0"/>
              <a:t>3.)  Japan</a:t>
            </a:r>
          </a:p>
          <a:p>
            <a:pPr lvl="1"/>
            <a:r>
              <a:rPr lang="en-US" dirty="0" smtClean="0"/>
              <a:t>Emperor Hirohito and General </a:t>
            </a:r>
            <a:r>
              <a:rPr lang="en-US" dirty="0" err="1" smtClean="0"/>
              <a:t>Tojo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http://kirbymuseum.org/blogs/dynamics/wp-content/uploads/2010/12/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496050" cy="5114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5791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Franklin Roosevelt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http://osulibrary.oregonstate.edu/specialcollections/coll/atomic/catalogue/energy2742-portrait-truman-90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5434" y="381000"/>
            <a:ext cx="4450392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2971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Harry S. Truman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Allied Strategy for WWII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order was to defeat Hitler</a:t>
            </a:r>
          </a:p>
          <a:p>
            <a:pPr lvl="1"/>
            <a:r>
              <a:rPr lang="en-US" dirty="0" smtClean="0"/>
              <a:t>Fear of Germany’s completion of an A-bomb</a:t>
            </a:r>
          </a:p>
          <a:p>
            <a:pPr lvl="1"/>
            <a:r>
              <a:rPr lang="en-US" dirty="0" smtClean="0"/>
              <a:t>Germany - more powerful </a:t>
            </a:r>
            <a:r>
              <a:rPr lang="en-US" dirty="0"/>
              <a:t>-</a:t>
            </a:r>
            <a:r>
              <a:rPr lang="en-US" dirty="0" smtClean="0"/>
              <a:t> could cut us off from our other allies</a:t>
            </a:r>
          </a:p>
          <a:p>
            <a:r>
              <a:rPr lang="en-US" dirty="0" smtClean="0"/>
              <a:t>Pacific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hlinkClick r:id="rId2"/>
              </a:rPr>
              <a:t>Island Hopping</a:t>
            </a:r>
            <a:r>
              <a:rPr lang="en-US" dirty="0" smtClean="0"/>
              <a:t>—seizing islands closer and closer to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011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The War In Europe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66FF66"/>
                </a:solidFill>
              </a:rPr>
              <a:t>Non-Aggression Pact and the Soviet Union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u="sng" dirty="0" smtClean="0"/>
              <a:t>August 29, 1939:</a:t>
            </a:r>
            <a:r>
              <a:rPr lang="en-US" dirty="0" smtClean="0"/>
              <a:t>  Hitler signed the </a:t>
            </a:r>
            <a:r>
              <a:rPr lang="en-US" b="1" dirty="0" smtClean="0">
                <a:solidFill>
                  <a:srgbClr val="FF66CC"/>
                </a:solidFill>
              </a:rPr>
              <a:t>Non-Aggression Pact</a:t>
            </a:r>
            <a:r>
              <a:rPr lang="en-US" dirty="0" smtClean="0"/>
              <a:t> with Stalin and the USSR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N</a:t>
            </a:r>
            <a:r>
              <a:rPr lang="en-US" dirty="0" smtClean="0"/>
              <a:t>either nation would attack the other –  “shocked” the world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Hitler avoid 2-front war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Stalin could rebuild his army </a:t>
            </a:r>
            <a:r>
              <a:rPr lang="en-US" dirty="0"/>
              <a:t>-</a:t>
            </a:r>
            <a:r>
              <a:rPr lang="en-US" dirty="0" smtClean="0"/>
              <a:t> “Great Purges” - 1930’s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  <a:hlinkClick r:id="rId2"/>
              </a:rPr>
              <a:t>Invasion of Poland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After pact with Soviet Union, Hitler invades Poland on </a:t>
            </a:r>
            <a:r>
              <a:rPr lang="en-US" sz="2800" b="1" u="sng" dirty="0" smtClean="0"/>
              <a:t>September 1, 1939 – </a:t>
            </a:r>
            <a:r>
              <a:rPr lang="en-US" sz="3200" b="1" dirty="0" smtClean="0">
                <a:solidFill>
                  <a:schemeClr val="bg1"/>
                </a:solidFill>
              </a:rPr>
              <a:t>World War II Begins</a:t>
            </a:r>
            <a:endParaRPr lang="en-US" sz="3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Used </a:t>
            </a:r>
            <a:r>
              <a:rPr lang="en-US" sz="2800" i="1" dirty="0" smtClean="0">
                <a:solidFill>
                  <a:srgbClr val="FF0000"/>
                </a:solidFill>
              </a:rPr>
              <a:t>Blitzkrieg</a:t>
            </a:r>
            <a:r>
              <a:rPr lang="en-US" sz="2800" i="1" dirty="0" smtClean="0"/>
              <a:t> </a:t>
            </a:r>
            <a:r>
              <a:rPr lang="en-US" sz="2800" dirty="0" smtClean="0"/>
              <a:t>(lightening warfare) – use of mechanized forces combining airplanes and tanks in the attack – </a:t>
            </a:r>
            <a:r>
              <a:rPr lang="en-US" sz="2800" b="1" u="sng" dirty="0" smtClean="0"/>
              <a:t>No Trench Warfare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start-world-war-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696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AC5CA"/>
                </a:solidFill>
              </a:rPr>
              <a:t>Invasion and Fall of France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u="sng" dirty="0" smtClean="0"/>
              <a:t>May 1940:</a:t>
            </a:r>
            <a:r>
              <a:rPr lang="en-US" dirty="0" smtClean="0"/>
              <a:t>  German tanks attacks France through Belgium</a:t>
            </a:r>
          </a:p>
          <a:p>
            <a:pPr lvl="1">
              <a:defRPr/>
            </a:pPr>
            <a:r>
              <a:rPr lang="en-US" dirty="0" smtClean="0"/>
              <a:t>The fortified guns of the </a:t>
            </a:r>
            <a:r>
              <a:rPr lang="en-US" dirty="0" smtClean="0">
                <a:hlinkClick r:id="rId2"/>
              </a:rPr>
              <a:t>Maginot Line </a:t>
            </a:r>
            <a:r>
              <a:rPr lang="en-US" dirty="0" smtClean="0"/>
              <a:t>were </a:t>
            </a:r>
            <a:r>
              <a:rPr lang="en-US" b="1" u="sng" dirty="0" smtClean="0"/>
              <a:t>never</a:t>
            </a:r>
            <a:r>
              <a:rPr lang="en-US" dirty="0" smtClean="0"/>
              <a:t> fired</a:t>
            </a:r>
          </a:p>
          <a:p>
            <a:pPr>
              <a:defRPr/>
            </a:pPr>
            <a:r>
              <a:rPr lang="en-US" dirty="0" smtClean="0"/>
              <a:t>The massive tank attacks and constant bombardment -French and British to retreat</a:t>
            </a:r>
          </a:p>
          <a:p>
            <a:pPr>
              <a:defRPr/>
            </a:pPr>
            <a:r>
              <a:rPr lang="en-US" b="1" dirty="0" smtClean="0">
                <a:solidFill>
                  <a:srgbClr val="FF66FF"/>
                </a:solidFill>
              </a:rPr>
              <a:t>Dunkirk</a:t>
            </a:r>
            <a:r>
              <a:rPr lang="en-US" dirty="0" smtClean="0"/>
              <a:t>—the </a:t>
            </a:r>
            <a:r>
              <a:rPr lang="en-US" dirty="0"/>
              <a:t>British were saved by boarding private ships that took them back to England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France </a:t>
            </a:r>
            <a:r>
              <a:rPr lang="en-US" b="1" dirty="0" smtClean="0">
                <a:solidFill>
                  <a:schemeClr val="bg1"/>
                </a:solidFill>
              </a:rPr>
              <a:t>surrenders</a:t>
            </a:r>
            <a:endParaRPr lang="en-US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u="sng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in-img" descr="Image Detail">
            <a:hlinkClick r:id="rId2" tgtFrame="_top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9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Battle of Britain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Great Britain - Winston Churchill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Hitler uses </a:t>
            </a:r>
            <a:r>
              <a:rPr lang="en-US" sz="2800" i="1" dirty="0" smtClean="0"/>
              <a:t>Luftwaffe</a:t>
            </a:r>
            <a:r>
              <a:rPr lang="en-US" sz="2800" dirty="0" smtClean="0"/>
              <a:t> - constant bombardment nearly destroys London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British counters with the Royal Air Force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RAF had better planes, pilots and radar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2800" dirty="0" smtClean="0"/>
              <a:t>Hitler also started using his V-2 rockets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1.)  Fascism in Italy</a:t>
            </a:r>
            <a:r>
              <a:rPr lang="en-US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u="sng" dirty="0" smtClean="0"/>
              <a:t>1919:</a:t>
            </a:r>
            <a:r>
              <a:rPr lang="en-US" dirty="0" smtClean="0"/>
              <a:t> </a:t>
            </a:r>
            <a:r>
              <a:rPr lang="en-US" sz="2400" dirty="0" smtClean="0">
                <a:hlinkClick r:id="rId2"/>
              </a:rPr>
              <a:t>Benito Mussolini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created a new political party in Italy—</a:t>
            </a:r>
            <a:r>
              <a:rPr lang="en-US" b="1" dirty="0" smtClean="0">
                <a:solidFill>
                  <a:srgbClr val="FFCC00"/>
                </a:solidFill>
              </a:rPr>
              <a:t>Fascist Party</a:t>
            </a:r>
            <a:endParaRPr lang="en-US" dirty="0" smtClean="0"/>
          </a:p>
          <a:p>
            <a:pPr lvl="1"/>
            <a:r>
              <a:rPr lang="en-US" dirty="0" smtClean="0"/>
              <a:t>Glorified the state, a strong single ruler, and totalitarian government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ecreate the  glory of ancient                                       Rome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“Il Duce”</a:t>
            </a:r>
            <a:r>
              <a:rPr lang="en-US" dirty="0" smtClean="0"/>
              <a:t>—The Leader</a:t>
            </a:r>
          </a:p>
          <a:p>
            <a:pPr lvl="1"/>
            <a:r>
              <a:rPr lang="en-US" dirty="0" smtClean="0"/>
              <a:t>1935- Invades Ethiopia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5" descr="mussolini-imag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3886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Battle%20of%20Bri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42862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BB7-Duel-Hurricane-Me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42862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V2PeenemuendeLau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4386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inventionware.com/images/v2-rocket-des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235" y="0"/>
            <a:ext cx="4860765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9966FF"/>
                </a:solidFill>
                <a:hlinkClick r:id="rId2"/>
              </a:rPr>
              <a:t>German Invasion of the Soviet Union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6363" y="19050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u="sng" dirty="0"/>
              <a:t>June 22, 1941:</a:t>
            </a:r>
            <a:r>
              <a:rPr lang="en-US" sz="2400" dirty="0"/>
              <a:t>  Germany invaded the Soviet Union –breaking the 1939 Non-aggression </a:t>
            </a:r>
            <a:r>
              <a:rPr lang="en-US" sz="2400" dirty="0" smtClean="0"/>
              <a:t>Pact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H</a:t>
            </a:r>
            <a:r>
              <a:rPr lang="en-US" sz="2400" dirty="0" smtClean="0"/>
              <a:t>arsh </a:t>
            </a:r>
            <a:r>
              <a:rPr lang="en-US" sz="2400" dirty="0"/>
              <a:t>Soviet winter hurt the unprepared Germany </a:t>
            </a:r>
            <a:r>
              <a:rPr lang="en-US" sz="2400" dirty="0" smtClean="0"/>
              <a:t>Army</a:t>
            </a:r>
          </a:p>
          <a:p>
            <a:pPr>
              <a:lnSpc>
                <a:spcPct val="80000"/>
              </a:lnSpc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hlinkClick r:id="rId3"/>
              </a:rPr>
              <a:t>Battle of Stalingrad </a:t>
            </a:r>
            <a:r>
              <a:rPr lang="en-US" sz="2400" b="1" dirty="0">
                <a:solidFill>
                  <a:srgbClr val="FFFF00"/>
                </a:solidFill>
              </a:rPr>
              <a:t>– Turning Point on the Eastern </a:t>
            </a:r>
            <a:r>
              <a:rPr lang="en-US" sz="2400" b="1" dirty="0" smtClean="0">
                <a:solidFill>
                  <a:srgbClr val="FFFF00"/>
                </a:solidFill>
              </a:rPr>
              <a:t>Front</a:t>
            </a:r>
            <a:endParaRPr lang="en-US" sz="2400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S</a:t>
            </a:r>
            <a:r>
              <a:rPr lang="en-US" sz="2400" dirty="0" smtClean="0"/>
              <a:t>urrender </a:t>
            </a:r>
            <a:r>
              <a:rPr lang="en-US" sz="2400" dirty="0"/>
              <a:t>stopped the German’s advance eastward</a:t>
            </a:r>
          </a:p>
          <a:p>
            <a:pPr lvl="1">
              <a:lnSpc>
                <a:spcPct val="80000"/>
              </a:lnSpc>
              <a:defRPr/>
            </a:pPr>
            <a:endParaRPr lang="en-US" sz="2400" b="1" dirty="0">
              <a:solidFill>
                <a:srgbClr val="66FF66"/>
              </a:solidFill>
            </a:endParaRPr>
          </a:p>
          <a:p>
            <a:pPr lvl="1">
              <a:lnSpc>
                <a:spcPct val="80000"/>
              </a:lnSpc>
              <a:defRPr/>
            </a:pPr>
            <a:endParaRPr lang="en-US" sz="2400" b="1" dirty="0">
              <a:solidFill>
                <a:srgbClr val="66FF66"/>
              </a:solidFill>
            </a:endParaRPr>
          </a:p>
        </p:txBody>
      </p:sp>
      <p:pic>
        <p:nvPicPr>
          <p:cNvPr id="4" name="Picture 9" descr="dhm8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191000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76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en-US" sz="5400" b="1" u="sng" dirty="0">
                <a:solidFill>
                  <a:srgbClr val="66FF66"/>
                </a:solidFill>
              </a:rPr>
              <a:t/>
            </a:r>
            <a:br>
              <a:rPr lang="en-US" sz="5400" b="1" u="sng" dirty="0">
                <a:solidFill>
                  <a:srgbClr val="66FF66"/>
                </a:solidFill>
              </a:rPr>
            </a:br>
            <a:r>
              <a:rPr lang="en-US" sz="4800" b="1" u="sng" dirty="0">
                <a:solidFill>
                  <a:srgbClr val="66FF66"/>
                </a:solidFill>
              </a:rPr>
              <a:t>Allied Offenses:</a:t>
            </a:r>
            <a:br>
              <a:rPr lang="en-US" sz="4800" b="1" u="sng" dirty="0">
                <a:solidFill>
                  <a:srgbClr val="66FF66"/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0110" y="1828800"/>
            <a:ext cx="8991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b="1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North </a:t>
            </a:r>
            <a:r>
              <a:rPr lang="en-US" sz="3600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Africa - </a:t>
            </a:r>
            <a:r>
              <a:rPr lang="en-US" sz="3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</a:t>
            </a:r>
            <a:endParaRPr lang="en-US" sz="3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66FF66"/>
                </a:solidFill>
                <a:hlinkClick r:id="rId2"/>
              </a:rPr>
              <a:t>Battle of El </a:t>
            </a:r>
            <a:r>
              <a:rPr lang="en-US" sz="2800" b="1" dirty="0">
                <a:solidFill>
                  <a:srgbClr val="66FF66"/>
                </a:solidFill>
                <a:hlinkClick r:id="rId2"/>
              </a:rPr>
              <a:t>Alamein</a:t>
            </a:r>
            <a:endParaRPr lang="en-US" sz="2800" b="1" dirty="0">
              <a:solidFill>
                <a:srgbClr val="66FF66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British </a:t>
            </a:r>
            <a:r>
              <a:rPr lang="en-US" sz="2800" dirty="0"/>
              <a:t>forces under Gen. Montgomery defeated German Gen. </a:t>
            </a:r>
            <a:r>
              <a:rPr lang="en-US" sz="2800" dirty="0" smtClean="0"/>
              <a:t>Rommel – </a:t>
            </a:r>
            <a:r>
              <a:rPr lang="en-US" sz="3200" dirty="0" smtClean="0"/>
              <a:t>turning </a:t>
            </a:r>
            <a:r>
              <a:rPr lang="en-US" sz="3200" dirty="0"/>
              <a:t>point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Kept Hitler </a:t>
            </a:r>
            <a:r>
              <a:rPr lang="en-US" sz="2400" dirty="0"/>
              <a:t>from gaining access to Middle Eastern oil fields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2400" dirty="0" smtClean="0"/>
              <a:t>Allies </a:t>
            </a:r>
            <a:r>
              <a:rPr lang="en-US" sz="2400" dirty="0"/>
              <a:t>landed in Sicily and preceded to invade Italy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2400" dirty="0" smtClean="0"/>
              <a:t>Mussolini captured and executed</a:t>
            </a:r>
            <a:endParaRPr lang="en-US" sz="2400" dirty="0"/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>
                <a:solidFill>
                  <a:srgbClr val="FF66CC"/>
                </a:solidFill>
              </a:rPr>
              <a:t>September 8, 1943:</a:t>
            </a:r>
            <a:r>
              <a:rPr lang="en-US" sz="2400" dirty="0">
                <a:solidFill>
                  <a:srgbClr val="FF66CC"/>
                </a:solidFill>
              </a:rPr>
              <a:t>  </a:t>
            </a:r>
            <a:r>
              <a:rPr lang="en-US" sz="2400" dirty="0"/>
              <a:t>Italy surrendered to the Allies</a:t>
            </a:r>
          </a:p>
        </p:txBody>
      </p:sp>
    </p:spTree>
    <p:extLst>
      <p:ext uri="{BB962C8B-B14F-4D97-AF65-F5344CB8AC3E}">
        <p14:creationId xmlns:p14="http://schemas.microsoft.com/office/powerpoint/2010/main" val="34577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9" descr="El%20Alamein%20map%20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239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94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4000" b="1" u="sng" dirty="0">
                <a:solidFill>
                  <a:schemeClr val="tx2">
                    <a:lumMod val="10000"/>
                  </a:schemeClr>
                </a:solidFill>
              </a:rPr>
              <a:t>D-DAY</a:t>
            </a:r>
            <a:r>
              <a:rPr lang="en-US" sz="4000" b="1" u="sng" dirty="0" smtClean="0">
                <a:solidFill>
                  <a:schemeClr val="tx2">
                    <a:lumMod val="10000"/>
                  </a:schemeClr>
                </a:solidFill>
              </a:rPr>
              <a:t>: Invasion of Normandy, France</a:t>
            </a:r>
            <a:endParaRPr lang="en-US" sz="40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3600" u="sng" dirty="0"/>
              <a:t>June 6, 1944:</a:t>
            </a:r>
            <a:r>
              <a:rPr lang="en-US" sz="3600" dirty="0"/>
              <a:t> General Dwight D. Eisenhower -largest land-sea-air attack in history—</a:t>
            </a:r>
            <a:r>
              <a:rPr lang="en-US" sz="3600" dirty="0">
                <a:solidFill>
                  <a:srgbClr val="FFFF00"/>
                </a:solidFill>
                <a:hlinkClick r:id="rId2"/>
              </a:rPr>
              <a:t>Operation Overlord</a:t>
            </a:r>
            <a:endParaRPr lang="en-US" sz="36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Opens </a:t>
            </a:r>
            <a:r>
              <a:rPr lang="en-US" sz="3600" dirty="0"/>
              <a:t>second front against the Germans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D-Da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1"/>
            <a:ext cx="807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0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dda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1" y="1681162"/>
            <a:ext cx="501396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-day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1" y="685800"/>
            <a:ext cx="41148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5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u="sng" dirty="0"/>
              <a:t>Battle of the Bulge: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Last </a:t>
            </a:r>
            <a:r>
              <a:rPr lang="en-US" sz="2400" dirty="0"/>
              <a:t>German counter-offensive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German troops drove a bulge 80 miles long and 50 miles deep into the Allied lines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Delays allied advance into Germany</a:t>
            </a:r>
          </a:p>
          <a:p>
            <a:endParaRPr lang="en-US" dirty="0"/>
          </a:p>
        </p:txBody>
      </p:sp>
      <p:pic>
        <p:nvPicPr>
          <p:cNvPr id="4" name="Picture 5" descr="indexb_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124200"/>
            <a:ext cx="716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0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00FFFF"/>
                </a:solidFill>
                <a:hlinkClick r:id="rId2"/>
              </a:rPr>
              <a:t>Yalta Conference :</a:t>
            </a:r>
            <a:endParaRPr lang="en-US" dirty="0">
              <a:solidFill>
                <a:srgbClr val="00FFFF"/>
              </a:solidFill>
            </a:endParaRPr>
          </a:p>
          <a:p>
            <a:pPr>
              <a:defRPr/>
            </a:pPr>
            <a:r>
              <a:rPr lang="en-US" dirty="0"/>
              <a:t>Last meeting of the </a:t>
            </a:r>
            <a:r>
              <a:rPr lang="en-US" b="1" dirty="0">
                <a:solidFill>
                  <a:srgbClr val="FFFF00"/>
                </a:solidFill>
              </a:rPr>
              <a:t>“Big Three”</a:t>
            </a:r>
          </a:p>
          <a:p>
            <a:pPr lvl="1">
              <a:defRPr/>
            </a:pPr>
            <a:r>
              <a:rPr lang="en-US" dirty="0"/>
              <a:t>Great Britain—Winston Churchill</a:t>
            </a:r>
          </a:p>
          <a:p>
            <a:pPr lvl="1">
              <a:defRPr/>
            </a:pPr>
            <a:r>
              <a:rPr lang="en-US" dirty="0"/>
              <a:t>United States—FDR</a:t>
            </a:r>
          </a:p>
          <a:p>
            <a:pPr lvl="1">
              <a:defRPr/>
            </a:pPr>
            <a:r>
              <a:rPr lang="en-US" dirty="0"/>
              <a:t>Soviet Union—Joseph Stalin</a:t>
            </a:r>
          </a:p>
          <a:p>
            <a:pPr lvl="1">
              <a:buNone/>
              <a:defRPr/>
            </a:pPr>
            <a:r>
              <a:rPr lang="en-US" dirty="0"/>
              <a:t>FDR wanted the Soviets to help him defeat Japan</a:t>
            </a:r>
          </a:p>
          <a:p>
            <a:pPr lvl="1">
              <a:buNone/>
              <a:defRPr/>
            </a:pPr>
            <a:r>
              <a:rPr lang="en-US" dirty="0"/>
              <a:t>Germany and Berlin would be divided into zones of occupation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2.)  Germany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Versailles Treaty put heavy restrictions on Germany	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Limiting Germany’s </a:t>
            </a:r>
            <a:r>
              <a:rPr lang="en-US" sz="2600" dirty="0" smtClean="0"/>
              <a:t>military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Rhineland</a:t>
            </a:r>
            <a:r>
              <a:rPr lang="en-US" sz="2600" dirty="0" smtClean="0"/>
              <a:t> - demilitarized – occupied by France</a:t>
            </a:r>
            <a:endParaRPr lang="en-US" sz="2600" dirty="0"/>
          </a:p>
          <a:p>
            <a:r>
              <a:rPr lang="en-US" b="1" u="sng" dirty="0" smtClean="0"/>
              <a:t>Reparations</a:t>
            </a:r>
            <a:r>
              <a:rPr lang="en-US" u="sng" dirty="0" smtClean="0"/>
              <a:t>: </a:t>
            </a:r>
            <a:r>
              <a:rPr lang="en-US" dirty="0" smtClean="0"/>
              <a:t> war payments to Britain and France</a:t>
            </a:r>
          </a:p>
          <a:p>
            <a:r>
              <a:rPr lang="en-US" b="1" dirty="0" smtClean="0"/>
              <a:t>Inflation</a:t>
            </a:r>
            <a:r>
              <a:rPr lang="en-US" dirty="0" smtClean="0"/>
              <a:t>: To </a:t>
            </a:r>
            <a:r>
              <a:rPr lang="en-US" dirty="0"/>
              <a:t>pay off the war debt, the German government began printing more </a:t>
            </a:r>
            <a:r>
              <a:rPr lang="en-US" dirty="0" smtClean="0"/>
              <a:t>money—lost value</a:t>
            </a:r>
            <a:endParaRPr lang="en-US" dirty="0"/>
          </a:p>
          <a:p>
            <a:pPr lvl="1"/>
            <a:r>
              <a:rPr lang="en-US" sz="2600" dirty="0" smtClean="0"/>
              <a:t>1923</a:t>
            </a:r>
            <a:r>
              <a:rPr lang="en-US" sz="2600" dirty="0"/>
              <a:t>:  1 trillion Marks=$1 (US)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u="sng" dirty="0">
                <a:hlinkClick r:id="rId2"/>
              </a:rPr>
              <a:t>Holocaust: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Hitler </a:t>
            </a:r>
            <a:r>
              <a:rPr lang="en-US" sz="2800" dirty="0" smtClean="0"/>
              <a:t>- attempt </a:t>
            </a:r>
            <a:r>
              <a:rPr lang="en-US" sz="2800" dirty="0"/>
              <a:t>at exterminating all European Jews his </a:t>
            </a:r>
            <a:r>
              <a:rPr lang="en-US" sz="2800" dirty="0">
                <a:solidFill>
                  <a:srgbClr val="C00000"/>
                </a:solidFill>
              </a:rPr>
              <a:t>“final solution”</a:t>
            </a:r>
          </a:p>
          <a:p>
            <a:pPr lvl="1">
              <a:defRPr/>
            </a:pPr>
            <a:r>
              <a:rPr lang="en-US" dirty="0" smtClean="0"/>
              <a:t>Concentration </a:t>
            </a:r>
            <a:r>
              <a:rPr lang="en-US" dirty="0"/>
              <a:t>camps </a:t>
            </a:r>
            <a:r>
              <a:rPr lang="en-US" dirty="0" smtClean="0"/>
              <a:t>- slave </a:t>
            </a:r>
            <a:r>
              <a:rPr lang="en-US" dirty="0"/>
              <a:t>labor or </a:t>
            </a:r>
            <a:r>
              <a:rPr lang="en-US" dirty="0" smtClean="0"/>
              <a:t>medical </a:t>
            </a:r>
            <a:r>
              <a:rPr lang="en-US" dirty="0"/>
              <a:t>experiments</a:t>
            </a:r>
          </a:p>
          <a:p>
            <a:pPr>
              <a:defRPr/>
            </a:pPr>
            <a:r>
              <a:rPr lang="en-US" dirty="0" smtClean="0"/>
              <a:t>About </a:t>
            </a:r>
            <a:r>
              <a:rPr lang="en-US" dirty="0"/>
              <a:t>6 million Jews were killed</a:t>
            </a:r>
          </a:p>
          <a:p>
            <a:pPr>
              <a:defRPr/>
            </a:pPr>
            <a:r>
              <a:rPr lang="en-US" dirty="0" smtClean="0"/>
              <a:t>Non – Jews killed - Polish</a:t>
            </a:r>
            <a:r>
              <a:rPr lang="en-US" dirty="0"/>
              <a:t>, Slavs, </a:t>
            </a:r>
            <a:r>
              <a:rPr lang="en-US" dirty="0" smtClean="0"/>
              <a:t>Gypsies, “untouchables</a:t>
            </a:r>
            <a:r>
              <a:rPr lang="en-US" dirty="0"/>
              <a:t>” </a:t>
            </a:r>
            <a:r>
              <a:rPr lang="en-US" dirty="0" smtClean="0"/>
              <a:t>(</a:t>
            </a:r>
            <a:r>
              <a:rPr lang="en-US" dirty="0"/>
              <a:t>homosexuals, mentally ill, political dissidents) </a:t>
            </a:r>
            <a:endParaRPr lang="en-US" dirty="0" smtClean="0"/>
          </a:p>
          <a:p>
            <a:pPr>
              <a:defRPr/>
            </a:pPr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genocide</a:t>
            </a:r>
            <a:r>
              <a:rPr lang="en-US" dirty="0" smtClean="0"/>
              <a:t>—systemic </a:t>
            </a:r>
            <a:r>
              <a:rPr lang="en-US" dirty="0"/>
              <a:t>and purposeful destruction of a racial, political, religious, or cultural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 descr="holocaus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381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olocau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4114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4000" b="1" u="sng" dirty="0">
                <a:solidFill>
                  <a:srgbClr val="66FF66"/>
                </a:solidFill>
              </a:rPr>
              <a:t>Victory in Europe:</a:t>
            </a:r>
            <a:endParaRPr lang="en-US" sz="4000" dirty="0"/>
          </a:p>
          <a:p>
            <a:pPr>
              <a:lnSpc>
                <a:spcPct val="90000"/>
              </a:lnSpc>
              <a:defRPr/>
            </a:pPr>
            <a:r>
              <a:rPr lang="en-US" sz="3200" u="sng" dirty="0"/>
              <a:t>April 30, 1945:</a:t>
            </a:r>
            <a:r>
              <a:rPr lang="en-US" sz="3200" dirty="0"/>
              <a:t>  Hitler committed suicide</a:t>
            </a:r>
          </a:p>
          <a:p>
            <a:pPr>
              <a:lnSpc>
                <a:spcPct val="90000"/>
              </a:lnSpc>
              <a:defRPr/>
            </a:pPr>
            <a:r>
              <a:rPr lang="en-US" sz="3200" u="sng" dirty="0" smtClean="0"/>
              <a:t>May </a:t>
            </a:r>
            <a:r>
              <a:rPr lang="en-US" sz="3200" u="sng" dirty="0"/>
              <a:t>8, 1945:</a:t>
            </a:r>
            <a:r>
              <a:rPr lang="en-US" sz="3200" dirty="0"/>
              <a:t>  V-E day</a:t>
            </a:r>
            <a:endParaRPr lang="en-US" sz="32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ENTRANCE INTO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hlinkClick r:id="rId2"/>
              </a:rPr>
              <a:t>December </a:t>
            </a:r>
            <a:r>
              <a:rPr lang="en-US" b="1" u="sng" dirty="0">
                <a:solidFill>
                  <a:srgbClr val="FF0000"/>
                </a:solidFill>
                <a:hlinkClick r:id="rId2"/>
              </a:rPr>
              <a:t>7, 1941:</a:t>
            </a:r>
            <a:r>
              <a:rPr lang="en-US" dirty="0">
                <a:hlinkClick r:id="rId2"/>
              </a:rPr>
              <a:t>  </a:t>
            </a:r>
            <a:r>
              <a:rPr lang="en-US" dirty="0"/>
              <a:t>the Japanese bomb Pearl Harbor destroying many American ships and killing thousands of American sailors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19 </a:t>
            </a:r>
            <a:r>
              <a:rPr lang="en-US" dirty="0"/>
              <a:t>ships were destroyed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188 planes were destroyed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2400 men were </a:t>
            </a:r>
            <a:r>
              <a:rPr lang="en-US" dirty="0" smtClean="0"/>
              <a:t>killed</a:t>
            </a:r>
          </a:p>
          <a:p>
            <a:pPr marL="393192" lvl="1" indent="0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US declares war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en-US" dirty="0" smtClean="0"/>
              <a:t>A </a:t>
            </a:r>
            <a:r>
              <a:rPr lang="en-US" dirty="0"/>
              <a:t>few days later, Germany and Italy declared war </a:t>
            </a:r>
            <a:r>
              <a:rPr lang="en-US" dirty="0" smtClean="0"/>
              <a:t>on US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pearl_harb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3888"/>
            <a:ext cx="8001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USSArizonaPearlHarb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4800"/>
            <a:ext cx="50292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earlHarbor8b05007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8418" y="2506373"/>
            <a:ext cx="41148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2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66FF"/>
                </a:solidFill>
              </a:rPr>
              <a:t>War in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War against Japan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u="sng" dirty="0"/>
              <a:t>June 1942:</a:t>
            </a:r>
            <a:r>
              <a:rPr lang="en-US" dirty="0"/>
              <a:t>  Battle Midway Island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US naval </a:t>
            </a:r>
            <a:r>
              <a:rPr lang="en-US" dirty="0"/>
              <a:t>forces defeated a much larger Japanese force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Midway -</a:t>
            </a:r>
            <a:r>
              <a:rPr lang="en-US" b="1" dirty="0" smtClean="0">
                <a:solidFill>
                  <a:srgbClr val="FFFF00"/>
                </a:solidFill>
              </a:rPr>
              <a:t>Turning </a:t>
            </a:r>
            <a:r>
              <a:rPr lang="en-US" b="1" dirty="0">
                <a:solidFill>
                  <a:srgbClr val="FFFF00"/>
                </a:solidFill>
              </a:rPr>
              <a:t>Point of the Pacific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US strategy </a:t>
            </a:r>
            <a:r>
              <a:rPr lang="en-US" dirty="0"/>
              <a:t>called “island hopping”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C</a:t>
            </a:r>
            <a:r>
              <a:rPr lang="en-US" dirty="0" smtClean="0"/>
              <a:t>apturing </a:t>
            </a:r>
            <a:r>
              <a:rPr lang="en-US" dirty="0"/>
              <a:t>key </a:t>
            </a:r>
            <a:r>
              <a:rPr lang="en-US" dirty="0" smtClean="0"/>
              <a:t>islands, bypass others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edgar.chswebs.com/assests/hiroshima_and_nagasaki_battle_in_midw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4281814" cy="3276600"/>
          </a:xfrm>
          <a:prstGeom prst="rect">
            <a:avLst/>
          </a:prstGeom>
          <a:noFill/>
        </p:spPr>
      </p:pic>
      <p:pic>
        <p:nvPicPr>
          <p:cNvPr id="5" name="Picture 4" descr="http://www.nauticos.com/images/MidwayBattle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76600"/>
            <a:ext cx="67818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19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u="sng" dirty="0" smtClean="0"/>
              <a:t>Early </a:t>
            </a:r>
            <a:r>
              <a:rPr lang="en-US" sz="3600" u="sng" dirty="0"/>
              <a:t>1945:</a:t>
            </a:r>
            <a:r>
              <a:rPr lang="en-US" sz="3600" dirty="0"/>
              <a:t>  </a:t>
            </a:r>
            <a:r>
              <a:rPr lang="en-US" sz="3600" dirty="0" smtClean="0"/>
              <a:t>Battles of Iwo </a:t>
            </a:r>
            <a:r>
              <a:rPr lang="en-US" sz="3600" dirty="0"/>
              <a:t>Jima and Okinawa</a:t>
            </a:r>
          </a:p>
          <a:p>
            <a:pPr lvl="1">
              <a:defRPr/>
            </a:pPr>
            <a:r>
              <a:rPr lang="en-US" sz="2800" dirty="0"/>
              <a:t>P</a:t>
            </a:r>
            <a:r>
              <a:rPr lang="en-US" sz="2800" dirty="0" smtClean="0"/>
              <a:t>roved </a:t>
            </a:r>
            <a:r>
              <a:rPr lang="en-US" sz="2800" dirty="0"/>
              <a:t>that an all out assault on Japan would cost millions of American lives</a:t>
            </a:r>
          </a:p>
          <a:p>
            <a:pPr lvl="1">
              <a:defRPr/>
            </a:pPr>
            <a:r>
              <a:rPr lang="en-US" sz="2800" dirty="0" smtClean="0"/>
              <a:t>Japanese </a:t>
            </a:r>
            <a:r>
              <a:rPr lang="en-US" sz="2800" dirty="0"/>
              <a:t>were willing to commit suicide than surrender</a:t>
            </a:r>
          </a:p>
          <a:p>
            <a:pPr lvl="1">
              <a:defRPr/>
            </a:pPr>
            <a:r>
              <a:rPr lang="en-US" sz="2800" dirty="0"/>
              <a:t>Convinced Truman to use the Atomic bomb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Marines at Iwo Jima</a:t>
            </a:r>
            <a:endParaRPr lang="en-US" dirty="0"/>
          </a:p>
        </p:txBody>
      </p:sp>
      <p:pic>
        <p:nvPicPr>
          <p:cNvPr id="4" name="Picture 2" descr="http://2.bp.blogspot.com/-7ATtZX50CrQ/TdvdWnkH_MI/AAAAAAAACJw/_bwo5eslH1M/s1600/Raising+the+Flag+on+Iwo+Jima+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5852582" cy="4313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72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5" descr="Inf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"/>
            <a:ext cx="4740275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6600"/>
                </a:solidFill>
              </a:rPr>
              <a:t>Atomic Bomb:</a:t>
            </a:r>
            <a:endParaRPr lang="en-US" sz="3200" dirty="0"/>
          </a:p>
          <a:p>
            <a:pPr>
              <a:defRPr/>
            </a:pPr>
            <a:r>
              <a:rPr lang="en-US" sz="2800" dirty="0" smtClean="0"/>
              <a:t>Code named </a:t>
            </a:r>
            <a:r>
              <a:rPr lang="en-US" sz="2800" b="1" dirty="0" smtClean="0">
                <a:solidFill>
                  <a:srgbClr val="C00000"/>
                </a:solidFill>
              </a:rPr>
              <a:t>Manhattan </a:t>
            </a:r>
            <a:r>
              <a:rPr lang="en-US" sz="2800" b="1" dirty="0">
                <a:solidFill>
                  <a:srgbClr val="C00000"/>
                </a:solidFill>
              </a:rPr>
              <a:t>Project</a:t>
            </a:r>
          </a:p>
          <a:p>
            <a:pPr>
              <a:defRPr/>
            </a:pPr>
            <a:r>
              <a:rPr lang="en-US" sz="2800" dirty="0"/>
              <a:t>led by J. Robert Oppenheimer</a:t>
            </a:r>
          </a:p>
          <a:p>
            <a:pPr>
              <a:defRPr/>
            </a:pPr>
            <a:r>
              <a:rPr lang="en-US" sz="2800" u="sng" dirty="0"/>
              <a:t>July 16, 1945:</a:t>
            </a:r>
            <a:r>
              <a:rPr lang="en-US" sz="2800" dirty="0"/>
              <a:t>  </a:t>
            </a: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/>
              <a:t>atomic bomb </a:t>
            </a:r>
            <a:r>
              <a:rPr lang="en-US" sz="2800" dirty="0" smtClean="0"/>
              <a:t>test in </a:t>
            </a:r>
            <a:r>
              <a:rPr lang="en-US" sz="2800" dirty="0"/>
              <a:t>New Mexico</a:t>
            </a:r>
          </a:p>
          <a:p>
            <a:pPr>
              <a:defRPr/>
            </a:pPr>
            <a:r>
              <a:rPr lang="en-US" sz="2800" dirty="0"/>
              <a:t>Truman </a:t>
            </a:r>
            <a:r>
              <a:rPr lang="en-US" sz="2800" dirty="0" smtClean="0"/>
              <a:t>- use </a:t>
            </a:r>
            <a:r>
              <a:rPr lang="en-US" sz="2800" dirty="0"/>
              <a:t>the Atomic bomb </a:t>
            </a:r>
            <a:r>
              <a:rPr lang="en-US" sz="2800" dirty="0" smtClean="0"/>
              <a:t>to save American and Japanese lives if an amphibious landing was used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65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First Atomic Bomb Test Video</a:t>
            </a:r>
            <a:endParaRPr lang="en-US" dirty="0"/>
          </a:p>
        </p:txBody>
      </p:sp>
      <p:pic>
        <p:nvPicPr>
          <p:cNvPr id="5" name="Picture 7" descr="manhattan-project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rinityBo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783" y="2971800"/>
            <a:ext cx="4271963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95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/>
              <a:t>August 6, 1945:</a:t>
            </a:r>
            <a:r>
              <a:rPr lang="en-US" dirty="0"/>
              <a:t>  “Little Boy” </a:t>
            </a:r>
            <a:r>
              <a:rPr lang="en-US" dirty="0" smtClean="0"/>
              <a:t>dropped </a:t>
            </a:r>
            <a:r>
              <a:rPr lang="en-US" dirty="0"/>
              <a:t>on </a:t>
            </a:r>
            <a:r>
              <a:rPr lang="en-US" sz="3200" dirty="0"/>
              <a:t>Hiroshima</a:t>
            </a:r>
          </a:p>
          <a:p>
            <a:pPr>
              <a:defRPr/>
            </a:pPr>
            <a:r>
              <a:rPr lang="en-US" sz="32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Atomic Bomb:</a:t>
            </a:r>
            <a:endParaRPr lang="en-US" sz="3200" dirty="0"/>
          </a:p>
          <a:p>
            <a:pPr lvl="1">
              <a:defRPr/>
            </a:pPr>
            <a:r>
              <a:rPr lang="en-US" sz="3200" dirty="0"/>
              <a:t>100,000 people were killed on impact</a:t>
            </a:r>
          </a:p>
          <a:p>
            <a:pPr lvl="1">
              <a:defRPr/>
            </a:pPr>
            <a:r>
              <a:rPr lang="en-US" sz="3200" dirty="0"/>
              <a:t>100,000 more died from burns, radiation, or wounds</a:t>
            </a:r>
          </a:p>
          <a:p>
            <a:pPr lvl="1">
              <a:defRPr/>
            </a:pPr>
            <a:r>
              <a:rPr lang="en-US" sz="3200" dirty="0"/>
              <a:t>The bomb was dropped by the </a:t>
            </a:r>
            <a:r>
              <a:rPr lang="en-US" sz="3200" i="1" dirty="0"/>
              <a:t>Enola Gay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 smtClean="0">
                <a:hlinkClick r:id="rId2"/>
              </a:rPr>
              <a:t>Hiroshima </a:t>
            </a:r>
            <a:r>
              <a:rPr lang="en-US" dirty="0">
                <a:hlinkClick r:id="rId2"/>
              </a:rPr>
              <a:t>Atomic Bomb Video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hiroshima_wideweb__430x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954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1110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09" y="19050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u="sng" dirty="0"/>
              <a:t>August 9, 1945:</a:t>
            </a:r>
            <a:r>
              <a:rPr lang="en-US" sz="3200" dirty="0"/>
              <a:t>  Japan had still not surrendered</a:t>
            </a:r>
          </a:p>
          <a:p>
            <a:pPr>
              <a:defRPr/>
            </a:pPr>
            <a:r>
              <a:rPr lang="en-US" sz="3200" dirty="0" smtClean="0"/>
              <a:t>US drops atomic </a:t>
            </a:r>
            <a:r>
              <a:rPr lang="en-US" sz="3200" dirty="0"/>
              <a:t>bomb on Nagasaki—40,000 killed instantly</a:t>
            </a:r>
            <a:endParaRPr lang="en-US" sz="3200" u="sng" dirty="0"/>
          </a:p>
          <a:p>
            <a:pPr>
              <a:defRPr/>
            </a:pPr>
            <a:r>
              <a:rPr lang="en-US" sz="3200" u="sng" dirty="0"/>
              <a:t>August 14, 1945:</a:t>
            </a:r>
            <a:r>
              <a:rPr lang="en-US" sz="3200" dirty="0"/>
              <a:t>  Japan </a:t>
            </a:r>
            <a:r>
              <a:rPr lang="en-US" sz="3200" dirty="0" smtClean="0"/>
              <a:t>surrenders—V-J </a:t>
            </a:r>
            <a:r>
              <a:rPr lang="en-US" sz="3200" dirty="0"/>
              <a:t>Day</a:t>
            </a:r>
          </a:p>
          <a:p>
            <a:pPr>
              <a:defRPr/>
            </a:pPr>
            <a:r>
              <a:rPr lang="en-US" sz="3200" dirty="0"/>
              <a:t>WWII was now over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America at Home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Neutrality Acts </a:t>
            </a:r>
            <a:r>
              <a:rPr lang="en-US" sz="2800" dirty="0" smtClean="0"/>
              <a:t>– legislation designed to keep us neutral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Cash-Carry – nations could buy weapons from US but had to pay cash and had to carry them on their ships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chemeClr val="bg1"/>
                </a:solidFill>
              </a:rPr>
              <a:t>Conscription</a:t>
            </a:r>
            <a:r>
              <a:rPr lang="en-US" sz="4000" dirty="0" smtClean="0"/>
              <a:t> </a:t>
            </a:r>
            <a:r>
              <a:rPr lang="en-US" dirty="0"/>
              <a:t>-</a:t>
            </a:r>
            <a:r>
              <a:rPr lang="en-US" sz="2800" dirty="0"/>
              <a:t> </a:t>
            </a:r>
            <a:r>
              <a:rPr lang="en-US" sz="2800" b="1" dirty="0" smtClean="0"/>
              <a:t>Selective </a:t>
            </a:r>
            <a:r>
              <a:rPr lang="en-US" sz="2800" b="1" dirty="0"/>
              <a:t>Training and Service </a:t>
            </a:r>
            <a:r>
              <a:rPr lang="en-US" sz="2800" b="1" dirty="0" smtClean="0"/>
              <a:t>Act</a:t>
            </a:r>
            <a:r>
              <a:rPr lang="en-US" sz="2800" dirty="0" smtClean="0"/>
              <a:t>—1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/>
              <a:t>peacetime draft </a:t>
            </a:r>
            <a:r>
              <a:rPr lang="en-US" sz="2800" dirty="0" smtClean="0"/>
              <a:t>in US history</a:t>
            </a:r>
            <a:endParaRPr lang="en-US" sz="2800" dirty="0"/>
          </a:p>
          <a:p>
            <a:pPr lvl="2">
              <a:lnSpc>
                <a:spcPct val="90000"/>
              </a:lnSpc>
              <a:defRPr/>
            </a:pPr>
            <a:r>
              <a:rPr lang="en-US" sz="2800" dirty="0" smtClean="0"/>
              <a:t>Men 21 </a:t>
            </a:r>
            <a:r>
              <a:rPr lang="en-US" sz="2800" dirty="0"/>
              <a:t>and 35 were eligible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dirty="0" smtClean="0"/>
              <a:t>FDR </a:t>
            </a:r>
            <a:r>
              <a:rPr lang="en-US" sz="2800" dirty="0"/>
              <a:t>was trying to build an American military in case the U.S. got involved in the war</a:t>
            </a:r>
          </a:p>
          <a:p>
            <a:pPr lvl="1" eaLnBrk="1" hangingPunct="1">
              <a:defRPr/>
            </a:pPr>
            <a:endParaRPr lang="en-US" dirty="0" smtClean="0"/>
          </a:p>
          <a:p>
            <a:pPr marL="393192" lvl="1" indent="0" eaLnBrk="1" hangingPunct="1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66FF66"/>
                </a:solidFill>
              </a:rPr>
              <a:t>Lend-Lease </a:t>
            </a:r>
          </a:p>
          <a:p>
            <a:pPr lvl="1">
              <a:defRPr/>
            </a:pPr>
            <a:r>
              <a:rPr lang="en-US" sz="2800" dirty="0" smtClean="0"/>
              <a:t>US sent 50  destroyers to Britain in return for the right to establish U. S. naval bases on British held lands</a:t>
            </a:r>
            <a:endParaRPr lang="en-US" sz="2800" b="1" dirty="0" smtClean="0">
              <a:solidFill>
                <a:srgbClr val="66FF66"/>
              </a:solidFill>
            </a:endParaRPr>
          </a:p>
          <a:p>
            <a:pPr lvl="1" eaLnBrk="1" hangingPunct="1">
              <a:defRPr/>
            </a:pPr>
            <a:r>
              <a:rPr lang="en-US" sz="2800" dirty="0" smtClean="0"/>
              <a:t>Britain could no longer “Cash and Carry”</a:t>
            </a:r>
          </a:p>
          <a:p>
            <a:pPr lvl="1" eaLnBrk="1" hangingPunct="1">
              <a:defRPr/>
            </a:pPr>
            <a:r>
              <a:rPr lang="en-US" sz="2800" dirty="0" smtClean="0">
                <a:solidFill>
                  <a:srgbClr val="66FF66"/>
                </a:solidFill>
              </a:rPr>
              <a:t>FDR compared Lend-Lease to “lending a garden hose to a next-door neighbor whose house is on fire”</a:t>
            </a:r>
          </a:p>
          <a:p>
            <a:pPr lvl="1" eaLnBrk="1" hangingPunct="1">
              <a:buNone/>
              <a:defRPr/>
            </a:pPr>
            <a:endParaRPr lang="en-US" dirty="0" smtClean="0">
              <a:solidFill>
                <a:srgbClr val="66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African-Americans Soldiers</a:t>
            </a:r>
          </a:p>
          <a:p>
            <a:pPr eaLnBrk="1" hangingPunct="1">
              <a:defRPr/>
            </a:pPr>
            <a:r>
              <a:rPr lang="en-US" sz="3200" dirty="0"/>
              <a:t>S</a:t>
            </a:r>
            <a:r>
              <a:rPr lang="en-US" sz="3200" dirty="0" smtClean="0"/>
              <a:t>egregated commanded by white officers</a:t>
            </a:r>
          </a:p>
          <a:p>
            <a:pPr lvl="1" eaLnBrk="1" hangingPunct="1">
              <a:defRPr/>
            </a:pPr>
            <a:r>
              <a:rPr lang="en-US" sz="3200" dirty="0" smtClean="0"/>
              <a:t>Most were non-combat, labor intensive jobs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Tuskegee Airmen</a:t>
            </a:r>
            <a:r>
              <a:rPr lang="en-US" sz="3200" dirty="0" smtClean="0"/>
              <a:t>—African American air force – “Red tails”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tuskegee-air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7" descr="tuskegee_air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810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9" descr="20020215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41910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1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7825" y="3763962"/>
            <a:ext cx="368617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3048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hlinkClick r:id="rId6"/>
              </a:rPr>
              <a:t>Video on the Tuskegee Airmen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Japanese-Americans - most decorated war heroes in World War II—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Nisei Regiments</a:t>
            </a:r>
          </a:p>
          <a:p>
            <a:pPr lvl="1">
              <a:buNone/>
              <a:defRPr/>
            </a:pP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6083" name="Picture 5" descr="crossr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388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7" descr="sold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weimar_germany_infla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9626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sz="3200" dirty="0" smtClean="0"/>
              <a:t>Hispanic-Americans fought in non-segregated units</a:t>
            </a:r>
          </a:p>
          <a:p>
            <a:r>
              <a:rPr lang="en-US" sz="3200" dirty="0" smtClean="0">
                <a:hlinkClick r:id="rId2"/>
              </a:rPr>
              <a:t>Navajo Indians </a:t>
            </a:r>
            <a:r>
              <a:rPr lang="en-US" sz="3200" dirty="0" smtClean="0"/>
              <a:t>– used to send codes in the Pacific</a:t>
            </a:r>
          </a:p>
          <a:p>
            <a:pPr lvl="1"/>
            <a:r>
              <a:rPr lang="en-US" sz="3200" dirty="0" smtClean="0"/>
              <a:t>Navajo -oral language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War @ Home in the United States:</a:t>
            </a:r>
            <a:endParaRPr lang="en-US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Racial tensions high especially in cities during the war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66FF66"/>
                </a:solidFill>
              </a:rPr>
              <a:t>1</a:t>
            </a:r>
            <a:r>
              <a:rPr lang="en-US" sz="2800" b="1" u="sng" dirty="0">
                <a:solidFill>
                  <a:srgbClr val="66FF66"/>
                </a:solidFill>
              </a:rPr>
              <a:t>.)  African Americans:</a:t>
            </a: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Migrated </a:t>
            </a:r>
            <a:r>
              <a:rPr lang="en-US" sz="2800" dirty="0"/>
              <a:t>to the cities to find work in the war plants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hlinkClick r:id="rId2"/>
              </a:rPr>
              <a:t>A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hlinkClick r:id="rId2"/>
              </a:rPr>
              <a:t>. Philip Randolph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Argued that </a:t>
            </a:r>
            <a:r>
              <a:rPr lang="en-US" dirty="0"/>
              <a:t>minorities were excluded from the high paying industrial jobs in many wartime plants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O</a:t>
            </a:r>
            <a:r>
              <a:rPr lang="en-US" dirty="0" smtClean="0"/>
              <a:t>rganized </a:t>
            </a:r>
            <a:r>
              <a:rPr lang="en-US" dirty="0"/>
              <a:t>the March on Washington Movement (MOWM)</a:t>
            </a:r>
          </a:p>
          <a:p>
            <a:pPr eaLnBrk="1" hangingPunct="1">
              <a:defRPr/>
            </a:pPr>
            <a:endParaRPr lang="en-US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617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42005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5867400" y="2895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A. Philip Randolph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FF66FF"/>
                </a:solidFill>
              </a:rPr>
              <a:t>2.)  Mexican-Americans:</a:t>
            </a:r>
            <a:endParaRPr lang="en-US" sz="3200" b="1" dirty="0" smtClean="0"/>
          </a:p>
          <a:p>
            <a:pPr>
              <a:defRPr/>
            </a:pPr>
            <a:r>
              <a:rPr lang="en-US" sz="2400" dirty="0" smtClean="0"/>
              <a:t>Many Hispanic teenagers wore                                          “Zoot Suits”—a long jacket with                                      padded shoulders and pleated                                                  pants</a:t>
            </a:r>
          </a:p>
          <a:p>
            <a:pPr>
              <a:defRPr/>
            </a:pPr>
            <a:r>
              <a:rPr lang="en-US" sz="2400" dirty="0" smtClean="0"/>
              <a:t>Zoot Suit riots occurred in                                                    Los Angeles due to prejudice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3" name="Picture 5" descr="1558850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19200"/>
            <a:ext cx="373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8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rgbClr val="9AC5CA"/>
                </a:solidFill>
              </a:rPr>
              <a:t>3.)  Japanese Americans</a:t>
            </a:r>
            <a:r>
              <a:rPr lang="en-US" sz="3600" u="sng" dirty="0" smtClean="0">
                <a:solidFill>
                  <a:srgbClr val="9AC5CA"/>
                </a:solidFill>
              </a:rPr>
              <a:t>: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u="sng" dirty="0" smtClean="0"/>
              <a:t>1942:</a:t>
            </a:r>
            <a:r>
              <a:rPr lang="en-US" sz="3600" dirty="0" smtClean="0"/>
              <a:t> Japanese Americans placed in internment camps</a:t>
            </a:r>
          </a:p>
          <a:p>
            <a:pPr lvl="1" eaLnBrk="1" hangingPunct="1">
              <a:defRPr/>
            </a:pPr>
            <a:r>
              <a:rPr lang="en-US" sz="3600" dirty="0" smtClean="0"/>
              <a:t>Occurred due to fear and prejudice</a:t>
            </a:r>
          </a:p>
          <a:p>
            <a:pPr lvl="1" eaLnBrk="1" hangingPunct="1">
              <a:defRPr/>
            </a:pPr>
            <a:r>
              <a:rPr lang="en-US" sz="3600" dirty="0" smtClean="0"/>
              <a:t>Ironically, Japanese American soldiers - most decorated of all American soldiers in WWII</a:t>
            </a:r>
          </a:p>
          <a:p>
            <a:pPr lvl="1" eaLnBrk="1" hangingPunct="1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7_clip_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7" descr="aa_lange_relocation_2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2960688"/>
            <a:ext cx="4895850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4572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Video on Japanese Internment Camps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  <a:hlinkClick r:id="rId2"/>
              </a:rPr>
              <a:t>Media and Communications in America during the War:</a:t>
            </a:r>
            <a:endParaRPr lang="en-US" b="1" u="sng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Public morale and ad helped war effort</a:t>
            </a:r>
          </a:p>
          <a:p>
            <a:r>
              <a:rPr lang="en-US" dirty="0"/>
              <a:t>E</a:t>
            </a:r>
            <a:r>
              <a:rPr lang="en-US" dirty="0" smtClean="0"/>
              <a:t>ntertainment industry produced movies, plays, and shows increased morale and patriotic support for the war effort</a:t>
            </a:r>
          </a:p>
          <a:p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ortrayed the enemy in stereotypical ways</a:t>
            </a:r>
          </a:p>
          <a:p>
            <a:r>
              <a:rPr lang="en-US" dirty="0" smtClean="0">
                <a:hlinkClick r:id="rId3"/>
              </a:rPr>
              <a:t>Dr. Seuss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8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66FF66"/>
                </a:solidFill>
              </a:rPr>
              <a:t>How the War Changed Home Life:</a:t>
            </a:r>
            <a:endParaRPr lang="en-US" dirty="0" smtClean="0">
              <a:solidFill>
                <a:srgbClr val="66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Mobilization – to prepare for war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Factories were converted over to produce materials for war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Planes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Tanks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Weapons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Uniforms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American economy  grew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GNP (Gross National Product) rose from $90 billion to $211 billion in 1945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 smtClean="0"/>
              <a:t>1942:</a:t>
            </a:r>
            <a:r>
              <a:rPr lang="en-US" sz="2800" dirty="0" smtClean="0"/>
              <a:t>  </a:t>
            </a:r>
            <a:r>
              <a:rPr lang="en-US" sz="3200" b="1" dirty="0" smtClean="0">
                <a:solidFill>
                  <a:srgbClr val="FFFF00"/>
                </a:solidFill>
              </a:rPr>
              <a:t>Rationing</a:t>
            </a:r>
            <a:r>
              <a:rPr lang="en-US" sz="2800" dirty="0" smtClean="0"/>
              <a:t>—limiting how much of something the people could buy</a:t>
            </a:r>
          </a:p>
          <a:p>
            <a:pPr lvl="1" eaLnBrk="1" hangingPunct="1">
              <a:defRPr/>
            </a:pPr>
            <a:r>
              <a:rPr lang="en-US" sz="2800" dirty="0" smtClean="0"/>
              <a:t>Each family had a quota on their rationing coupons</a:t>
            </a:r>
          </a:p>
          <a:p>
            <a:pPr>
              <a:defRPr/>
            </a:pPr>
            <a:r>
              <a:rPr lang="en-US" sz="2800" dirty="0"/>
              <a:t>W</a:t>
            </a:r>
            <a:r>
              <a:rPr lang="en-US" sz="2800" dirty="0" smtClean="0"/>
              <a:t>omen - worked in the factories </a:t>
            </a:r>
            <a:r>
              <a:rPr lang="en-US" sz="3200" dirty="0" smtClean="0">
                <a:hlinkClick r:id="rId2"/>
              </a:rPr>
              <a:t>(“Rosie the Riveter”)</a:t>
            </a:r>
            <a:endParaRPr lang="en-US" sz="3200" dirty="0" smtClean="0"/>
          </a:p>
          <a:p>
            <a:pPr lvl="1">
              <a:defRPr/>
            </a:pPr>
            <a:r>
              <a:rPr lang="en-US" sz="2800" dirty="0" smtClean="0"/>
              <a:t>Built tanks, airplanes</a:t>
            </a:r>
          </a:p>
          <a:p>
            <a:pPr lvl="1">
              <a:defRPr/>
            </a:pPr>
            <a:r>
              <a:rPr lang="en-US" sz="2800" dirty="0" smtClean="0"/>
              <a:t>Made other gear such as uniforms and parachutes</a:t>
            </a:r>
          </a:p>
          <a:p>
            <a:pPr lvl="1" eaLnBrk="1" hangingPunct="1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7" descr="Woman-Factory-194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"/>
            <a:ext cx="30480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9" descr="wwii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2705100" cy="354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2" descr="http://fc08.deviantart.net/fs49/i/2009/220/2/f/Rosie_the_Riveter_by_TamasGasp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600"/>
            <a:ext cx="458470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u="sng" dirty="0"/>
              <a:t>Nazism &amp; Hitler</a:t>
            </a:r>
            <a:r>
              <a:rPr lang="en-US" u="sng" dirty="0"/>
              <a:t>: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66FF"/>
                </a:solidFill>
              </a:rPr>
              <a:t>National </a:t>
            </a:r>
            <a:r>
              <a:rPr lang="en-US" b="1" dirty="0">
                <a:solidFill>
                  <a:srgbClr val="FF66FF"/>
                </a:solidFill>
              </a:rPr>
              <a:t>Socialist Workers’ Party—Nazi Party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Adolf Hitler</a:t>
            </a:r>
            <a:r>
              <a:rPr lang="en-US" dirty="0"/>
              <a:t> became a member of the Nazi Party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Had applied to </a:t>
            </a:r>
            <a:r>
              <a:rPr lang="en-US" sz="2400" dirty="0" smtClean="0"/>
              <a:t>Austrian </a:t>
            </a:r>
            <a:r>
              <a:rPr lang="en-US" sz="2400" dirty="0"/>
              <a:t>art school but failed the entrance exams</a:t>
            </a:r>
          </a:p>
          <a:p>
            <a:r>
              <a:rPr lang="en-US" dirty="0"/>
              <a:t>S</a:t>
            </a:r>
            <a:r>
              <a:rPr lang="en-US" sz="2400" dirty="0" smtClean="0"/>
              <a:t>erved </a:t>
            </a:r>
            <a:r>
              <a:rPr lang="en-US" sz="2400" dirty="0"/>
              <a:t>in the military during </a:t>
            </a:r>
            <a:r>
              <a:rPr lang="en-US" sz="2400" dirty="0" smtClean="0"/>
              <a:t>WWI— </a:t>
            </a:r>
            <a:r>
              <a:rPr lang="en-US" sz="2400" dirty="0"/>
              <a:t>wounded in the </a:t>
            </a:r>
            <a:r>
              <a:rPr lang="en-US" sz="2400" dirty="0" smtClean="0"/>
              <a:t>war</a:t>
            </a:r>
          </a:p>
          <a:p>
            <a:r>
              <a:rPr lang="en-US" dirty="0"/>
              <a:t>F</a:t>
            </a:r>
            <a:r>
              <a:rPr lang="en-US" dirty="0" smtClean="0"/>
              <a:t>ormed  </a:t>
            </a:r>
            <a:r>
              <a:rPr lang="en-US" dirty="0"/>
              <a:t>private army—</a:t>
            </a:r>
            <a:r>
              <a:rPr lang="en-US" b="1" dirty="0" err="1">
                <a:solidFill>
                  <a:srgbClr val="FF66FF"/>
                </a:solidFill>
              </a:rPr>
              <a:t>Brownshirts</a:t>
            </a:r>
            <a:endParaRPr lang="en-US" b="1" dirty="0">
              <a:solidFill>
                <a:srgbClr val="FF66FF"/>
              </a:solidFill>
            </a:endParaRPr>
          </a:p>
          <a:p>
            <a:r>
              <a:rPr lang="en-US" u="sng" dirty="0"/>
              <a:t>1923:</a:t>
            </a:r>
            <a:r>
              <a:rPr lang="en-US" dirty="0"/>
              <a:t>  Hitler was arrested </a:t>
            </a:r>
            <a:r>
              <a:rPr lang="en-US" dirty="0" smtClean="0"/>
              <a:t>in an attempt to overthrow government</a:t>
            </a:r>
            <a:endParaRPr lang="en-US" dirty="0"/>
          </a:p>
          <a:p>
            <a:pPr lvl="1"/>
            <a:r>
              <a:rPr lang="en-US" dirty="0"/>
              <a:t>Wrote </a:t>
            </a:r>
            <a:r>
              <a:rPr lang="en-US" b="1" i="1" dirty="0"/>
              <a:t>Mein </a:t>
            </a:r>
            <a:r>
              <a:rPr lang="en-US" b="1" i="1" dirty="0" err="1"/>
              <a:t>Kampf</a:t>
            </a:r>
            <a:r>
              <a:rPr lang="en-US" dirty="0"/>
              <a:t>—”My Struggle” -  outlined Hitler’s views on Germany </a:t>
            </a:r>
            <a:r>
              <a:rPr lang="en-US" dirty="0" smtClean="0"/>
              <a:t>and its future</a:t>
            </a:r>
          </a:p>
          <a:p>
            <a:pPr lvl="1"/>
            <a:r>
              <a:rPr lang="en-US" dirty="0" smtClean="0"/>
              <a:t>Blamed </a:t>
            </a:r>
            <a:r>
              <a:rPr lang="en-US" dirty="0"/>
              <a:t>Jews and Communists for Germany’s defeat in WWI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"/>
            <a:ext cx="8229600" cy="6054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To pay for the war, the government increased taxes and sold war bonds</a:t>
            </a:r>
          </a:p>
          <a:p>
            <a:pPr eaLnBrk="1" hangingPunct="1">
              <a:defRPr/>
            </a:pPr>
            <a:r>
              <a:rPr lang="en-US" sz="3200" dirty="0"/>
              <a:t>B</a:t>
            </a:r>
            <a:r>
              <a:rPr lang="en-US" sz="3200" dirty="0" smtClean="0"/>
              <a:t>onds also helped to control inflation</a:t>
            </a:r>
          </a:p>
        </p:txBody>
      </p:sp>
      <p:pic>
        <p:nvPicPr>
          <p:cNvPr id="3" name="Picture 2" descr="http://usarmy.vo.llnwd.net/e2/-images/2008/05/18/15552/size0-army.mil-2008-05-15-132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3224188" cy="4267200"/>
          </a:xfrm>
          <a:prstGeom prst="rect">
            <a:avLst/>
          </a:prstGeom>
          <a:noFill/>
        </p:spPr>
      </p:pic>
      <p:pic>
        <p:nvPicPr>
          <p:cNvPr id="4" name="Picture 5" descr="ml259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323" y="2847975"/>
            <a:ext cx="29527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WWII%20Bonds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8493" y="1842655"/>
            <a:ext cx="2803525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Geneva Convention:</a:t>
            </a:r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Created in 1949</a:t>
            </a:r>
          </a:p>
          <a:p>
            <a:r>
              <a:rPr lang="en-US" dirty="0"/>
              <a:t>E</a:t>
            </a:r>
            <a:r>
              <a:rPr lang="en-US" dirty="0" smtClean="0"/>
              <a:t>nsure the humane treatment of prisoners of war (POWs) by establishing rules to be followed by all nations</a:t>
            </a:r>
          </a:p>
          <a:p>
            <a:r>
              <a:rPr lang="en-US" dirty="0" smtClean="0"/>
              <a:t>Example of mistreatment of POWs</a:t>
            </a:r>
          </a:p>
          <a:p>
            <a:pPr lvl="1"/>
            <a:r>
              <a:rPr lang="en-US" dirty="0" smtClean="0"/>
              <a:t>Bataan Death March—American and Filipino POWs were brutally treated by the Japanese military after  Philippines surrendered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http://upload.wikimedia.org/wikipedia/commons/0/02/March_of_Death_from_Bataan_to_the_prison_camp_-_Dead_sold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6096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5410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Dead soldiers during the Bataan Death March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Nuremburg Trials:</a:t>
            </a:r>
            <a:endParaRPr lang="en-US" sz="3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/>
              <a:t>Nazi leaders and others were placed on trial and convicted of war crimes</a:t>
            </a:r>
          </a:p>
          <a:p>
            <a:r>
              <a:rPr lang="en-US" dirty="0" smtClean="0"/>
              <a:t>The Nuremburg Trials increased demand for a Jewish homeland</a:t>
            </a:r>
          </a:p>
          <a:p>
            <a:pPr marL="0" indent="0">
              <a:buNone/>
            </a:pPr>
            <a:r>
              <a:rPr lang="en-US" sz="3000" b="1" u="sng" dirty="0" smtClean="0"/>
              <a:t>Creation of Israel</a:t>
            </a:r>
          </a:p>
          <a:p>
            <a:r>
              <a:rPr lang="en-US" dirty="0"/>
              <a:t>N</a:t>
            </a:r>
            <a:r>
              <a:rPr lang="en-US" dirty="0" smtClean="0"/>
              <a:t>ation </a:t>
            </a:r>
            <a:r>
              <a:rPr lang="en-US" dirty="0"/>
              <a:t>of Israel </a:t>
            </a:r>
            <a:r>
              <a:rPr lang="en-US" dirty="0" smtClean="0"/>
              <a:t>- British </a:t>
            </a:r>
            <a:r>
              <a:rPr lang="en-US" dirty="0"/>
              <a:t>mandate of Palestine</a:t>
            </a:r>
          </a:p>
          <a:p>
            <a:r>
              <a:rPr lang="en-US" dirty="0"/>
              <a:t>Palestine </a:t>
            </a:r>
            <a:r>
              <a:rPr lang="en-US" dirty="0" smtClean="0"/>
              <a:t>divided </a:t>
            </a:r>
            <a:r>
              <a:rPr lang="en-US" dirty="0"/>
              <a:t>among </a:t>
            </a:r>
            <a:r>
              <a:rPr lang="en-US" dirty="0" smtClean="0"/>
              <a:t>Jews </a:t>
            </a:r>
            <a:r>
              <a:rPr lang="en-US" dirty="0"/>
              <a:t>and Palestinian Arabs (Muslims)</a:t>
            </a:r>
          </a:p>
          <a:p>
            <a:r>
              <a:rPr lang="en-US" dirty="0"/>
              <a:t>C</a:t>
            </a:r>
            <a:r>
              <a:rPr lang="en-US" dirty="0" smtClean="0"/>
              <a:t>onfrontations </a:t>
            </a:r>
            <a:r>
              <a:rPr lang="en-US" dirty="0"/>
              <a:t>broke out between the Muslims and </a:t>
            </a:r>
            <a:r>
              <a:rPr lang="en-US" dirty="0" smtClean="0"/>
              <a:t>Jews which continue today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hit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229100" cy="5610225"/>
          </a:xfrm>
          <a:prstGeom prst="rect">
            <a:avLst/>
          </a:prstGeom>
          <a:noFill/>
        </p:spPr>
      </p:pic>
      <p:pic>
        <p:nvPicPr>
          <p:cNvPr id="98311" name="Picture 7" descr="AHSiegestorOA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2419350" cy="3333750"/>
          </a:xfrm>
          <a:prstGeom prst="rect">
            <a:avLst/>
          </a:prstGeom>
          <a:noFill/>
        </p:spPr>
      </p:pic>
      <p:pic>
        <p:nvPicPr>
          <p:cNvPr id="98313" name="Picture 9" descr="LON106_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657600"/>
            <a:ext cx="3886200" cy="3009900"/>
          </a:xfrm>
          <a:prstGeom prst="rect">
            <a:avLst/>
          </a:prstGeom>
          <a:noFill/>
        </p:spPr>
      </p:pic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7543800" y="1676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Hitler’s Art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990600" y="62484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Adolf Hitler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Hitler’s rise to power </a:t>
            </a:r>
          </a:p>
          <a:p>
            <a:pPr marL="0" indent="0">
              <a:buNone/>
            </a:pPr>
            <a:r>
              <a:rPr lang="en-US" dirty="0" smtClean="0"/>
              <a:t>	1) hatred of the Versailles Treaty</a:t>
            </a:r>
          </a:p>
          <a:p>
            <a:pPr marL="0" indent="0">
              <a:buNone/>
            </a:pPr>
            <a:r>
              <a:rPr lang="en-US" dirty="0" smtClean="0"/>
              <a:t>	2) hatred of the Jews (</a:t>
            </a:r>
            <a:r>
              <a:rPr lang="en-US" dirty="0" err="1" smtClean="0"/>
              <a:t>anti-semitism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hlinkClick r:id="rId2"/>
              </a:rPr>
              <a:t>Hitler Speech Video</a:t>
            </a: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2800" b="1" u="sng" dirty="0" smtClean="0"/>
              <a:t>Hitler </a:t>
            </a:r>
            <a:r>
              <a:rPr lang="en-US" sz="2800" b="1" u="sng" dirty="0"/>
              <a:t>and the Jews</a:t>
            </a:r>
            <a:r>
              <a:rPr lang="en-US" sz="2800" u="sng" dirty="0"/>
              <a:t>: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u="sng" dirty="0" smtClean="0"/>
              <a:t>1935</a:t>
            </a:r>
            <a:r>
              <a:rPr lang="en-US" u="sng" dirty="0"/>
              <a:t>:</a:t>
            </a:r>
            <a:r>
              <a:rPr lang="en-US" dirty="0"/>
              <a:t>  </a:t>
            </a:r>
            <a:r>
              <a:rPr lang="en-US" b="1" dirty="0" smtClean="0">
                <a:solidFill>
                  <a:srgbClr val="FF66CC"/>
                </a:solidFill>
                <a:hlinkClick r:id="rId3"/>
              </a:rPr>
              <a:t>Nuremberg </a:t>
            </a:r>
            <a:r>
              <a:rPr lang="en-US" b="1" dirty="0">
                <a:solidFill>
                  <a:srgbClr val="FF66CC"/>
                </a:solidFill>
                <a:hlinkClick r:id="rId3"/>
              </a:rPr>
              <a:t>Laws</a:t>
            </a:r>
            <a:endParaRPr lang="en-US" b="1" dirty="0">
              <a:solidFill>
                <a:srgbClr val="FF66CC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</a:t>
            </a:r>
            <a:r>
              <a:rPr lang="en-US" dirty="0" smtClean="0"/>
              <a:t>estricted </a:t>
            </a:r>
            <a:r>
              <a:rPr lang="en-US" dirty="0"/>
              <a:t>Jews’ freedoms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</a:t>
            </a:r>
            <a:r>
              <a:rPr lang="en-US" dirty="0"/>
              <a:t>c</a:t>
            </a:r>
            <a:r>
              <a:rPr lang="en-US" dirty="0" smtClean="0"/>
              <a:t>itizenship Jews </a:t>
            </a:r>
            <a:r>
              <a:rPr lang="en-US" dirty="0"/>
              <a:t>were forbidden to hold public office</a:t>
            </a:r>
          </a:p>
          <a:p>
            <a:r>
              <a:rPr lang="en-US" dirty="0"/>
              <a:t>F</a:t>
            </a:r>
            <a:r>
              <a:rPr lang="en-US" dirty="0" smtClean="0"/>
              <a:t>orced </a:t>
            </a:r>
            <a:r>
              <a:rPr lang="en-US" dirty="0"/>
              <a:t>to wear yellow badges signifying their being </a:t>
            </a:r>
            <a:r>
              <a:rPr lang="en-US" dirty="0" smtClean="0"/>
              <a:t>Jewish</a:t>
            </a:r>
          </a:p>
          <a:p>
            <a:r>
              <a:rPr lang="en-US" b="1" i="1" dirty="0" err="1" smtClean="0">
                <a:solidFill>
                  <a:srgbClr val="FF66FF"/>
                </a:solidFill>
              </a:rPr>
              <a:t>Kristallnacht</a:t>
            </a:r>
            <a:r>
              <a:rPr lang="en-US" b="1" i="1" dirty="0">
                <a:solidFill>
                  <a:srgbClr val="FF66FF"/>
                </a:solidFill>
              </a:rPr>
              <a:t>:</a:t>
            </a:r>
            <a:r>
              <a:rPr lang="en-US" dirty="0"/>
              <a:t>  “the night of broken glass”</a:t>
            </a:r>
          </a:p>
          <a:p>
            <a:pPr lvl="1"/>
            <a:r>
              <a:rPr lang="en-US" dirty="0" smtClean="0"/>
              <a:t>Jewish </a:t>
            </a:r>
            <a:r>
              <a:rPr lang="en-US" dirty="0"/>
              <a:t>business were vandalized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/>
            <a:endParaRPr lang="en-US" sz="3200" dirty="0"/>
          </a:p>
        </p:txBody>
      </p:sp>
      <p:pic>
        <p:nvPicPr>
          <p:cNvPr id="3" name="Picture 5" descr="star1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52400"/>
            <a:ext cx="2743200" cy="2686050"/>
          </a:xfrm>
          <a:prstGeom prst="rect">
            <a:avLst/>
          </a:prstGeom>
          <a:noFill/>
        </p:spPr>
      </p:pic>
      <p:pic>
        <p:nvPicPr>
          <p:cNvPr id="4" name="Picture 7" descr="ti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136571"/>
            <a:ext cx="1905000" cy="160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1571</TotalTime>
  <Words>1785</Words>
  <Application>Microsoft Office PowerPoint</Application>
  <PresentationFormat>On-screen Show (4:3)</PresentationFormat>
  <Paragraphs>255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Flow</vt:lpstr>
      <vt:lpstr>World War II</vt:lpstr>
      <vt:lpstr>Axis Powers</vt:lpstr>
      <vt:lpstr>1.)  Fascism in Italy  </vt:lpstr>
      <vt:lpstr>2.)  Germany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3.)  Japan—Prime Minister Hideki Tojo</vt:lpstr>
      <vt:lpstr>PowerPoint Presentation</vt:lpstr>
      <vt:lpstr>Axis Strategy for WWII</vt:lpstr>
      <vt:lpstr>Allied Powers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Allied Strategy for WWII</vt:lpstr>
      <vt:lpstr>The War In Europe</vt:lpstr>
      <vt:lpstr>Non-Aggression Pact and the Soviet Union</vt:lpstr>
      <vt:lpstr>Invasion of Poland</vt:lpstr>
      <vt:lpstr>PowerPoint Presentation</vt:lpstr>
      <vt:lpstr>Invasion and Fall of France</vt:lpstr>
      <vt:lpstr>PowerPoint Presentation</vt:lpstr>
      <vt:lpstr>Battle of Britain</vt:lpstr>
      <vt:lpstr>PowerPoint Presentation</vt:lpstr>
      <vt:lpstr>PowerPoint Presentation</vt:lpstr>
      <vt:lpstr>German Invasion of the Soviet Union</vt:lpstr>
      <vt:lpstr> Allied Offenses: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ENTRANCE INTO WWII</vt:lpstr>
      <vt:lpstr>PowerPoint Presentation</vt:lpstr>
      <vt:lpstr>PowerPoint Presentation</vt:lpstr>
      <vt:lpstr>War in the Pacific</vt:lpstr>
      <vt:lpstr>PowerPoint Presentation</vt:lpstr>
      <vt:lpstr>PowerPoint Presentation</vt:lpstr>
      <vt:lpstr>Marines at Iwo Jima</vt:lpstr>
      <vt:lpstr>PowerPoint Presentation</vt:lpstr>
      <vt:lpstr>PowerPoint Presentation</vt:lpstr>
      <vt:lpstr>PowerPoint Presentation</vt:lpstr>
      <vt:lpstr>  Hiroshima Atomic Bomb Video </vt:lpstr>
      <vt:lpstr>PowerPoint Presentation</vt:lpstr>
      <vt:lpstr>America at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Chris Anderson</dc:creator>
  <cp:lastModifiedBy>Joyner, Kari</cp:lastModifiedBy>
  <cp:revision>104</cp:revision>
  <dcterms:created xsi:type="dcterms:W3CDTF">2011-09-06T11:25:19Z</dcterms:created>
  <dcterms:modified xsi:type="dcterms:W3CDTF">2015-01-10T15:44:21Z</dcterms:modified>
</cp:coreProperties>
</file>