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5" r:id="rId9"/>
    <p:sldId id="267" r:id="rId10"/>
    <p:sldId id="266" r:id="rId11"/>
    <p:sldId id="269" r:id="rId12"/>
    <p:sldId id="271" r:id="rId13"/>
    <p:sldId id="273" r:id="rId14"/>
    <p:sldId id="274" r:id="rId15"/>
    <p:sldId id="275" r:id="rId16"/>
    <p:sldId id="359" r:id="rId17"/>
    <p:sldId id="278" r:id="rId18"/>
    <p:sldId id="277" r:id="rId19"/>
    <p:sldId id="280" r:id="rId20"/>
    <p:sldId id="283" r:id="rId21"/>
    <p:sldId id="282" r:id="rId22"/>
    <p:sldId id="285" r:id="rId23"/>
    <p:sldId id="286" r:id="rId24"/>
    <p:sldId id="290" r:id="rId25"/>
    <p:sldId id="289" r:id="rId26"/>
    <p:sldId id="293" r:id="rId27"/>
    <p:sldId id="296" r:id="rId28"/>
    <p:sldId id="299" r:id="rId29"/>
    <p:sldId id="300" r:id="rId30"/>
    <p:sldId id="303" r:id="rId31"/>
    <p:sldId id="304" r:id="rId32"/>
    <p:sldId id="307" r:id="rId33"/>
    <p:sldId id="309" r:id="rId34"/>
    <p:sldId id="310" r:id="rId35"/>
    <p:sldId id="312" r:id="rId36"/>
    <p:sldId id="313" r:id="rId37"/>
    <p:sldId id="314" r:id="rId38"/>
    <p:sldId id="316" r:id="rId39"/>
    <p:sldId id="317" r:id="rId40"/>
    <p:sldId id="320" r:id="rId41"/>
    <p:sldId id="321" r:id="rId42"/>
    <p:sldId id="322" r:id="rId43"/>
    <p:sldId id="329" r:id="rId44"/>
    <p:sldId id="326" r:id="rId45"/>
    <p:sldId id="331" r:id="rId46"/>
    <p:sldId id="337" r:id="rId47"/>
    <p:sldId id="339" r:id="rId48"/>
    <p:sldId id="340" r:id="rId49"/>
    <p:sldId id="341" r:id="rId50"/>
    <p:sldId id="342" r:id="rId51"/>
    <p:sldId id="343" r:id="rId52"/>
    <p:sldId id="344" r:id="rId53"/>
    <p:sldId id="347" r:id="rId54"/>
    <p:sldId id="348" r:id="rId55"/>
    <p:sldId id="350" r:id="rId56"/>
    <p:sldId id="352" r:id="rId57"/>
    <p:sldId id="356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4CD"/>
    <a:srgbClr val="BA2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B576836-0178-4F39-979B-BC644B20D80E}" type="datetimeFigureOut">
              <a:rPr lang="en-US" smtClean="0"/>
              <a:pPr/>
              <a:t>12/12/2014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314C637-8AE8-404D-AF10-65F6D4168F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76836-0178-4F39-979B-BC644B20D80E}" type="datetimeFigureOut">
              <a:rPr lang="en-US" smtClean="0"/>
              <a:pPr/>
              <a:t>12/12/2014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C637-8AE8-404D-AF10-65F6D4168F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76836-0178-4F39-979B-BC644B20D80E}" type="datetimeFigureOut">
              <a:rPr lang="en-US" smtClean="0"/>
              <a:pPr/>
              <a:t>12/12/2014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C637-8AE8-404D-AF10-65F6D4168F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76836-0178-4F39-979B-BC644B20D80E}" type="datetimeFigureOut">
              <a:rPr lang="en-US" smtClean="0"/>
              <a:pPr/>
              <a:t>12/12/2014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C637-8AE8-404D-AF10-65F6D4168F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76836-0178-4F39-979B-BC644B20D80E}" type="datetimeFigureOut">
              <a:rPr lang="en-US" smtClean="0"/>
              <a:pPr/>
              <a:t>12/12/2014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C637-8AE8-404D-AF10-65F6D4168F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76836-0178-4F39-979B-BC644B20D80E}" type="datetimeFigureOut">
              <a:rPr lang="en-US" smtClean="0"/>
              <a:pPr/>
              <a:t>12/12/2014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C637-8AE8-404D-AF10-65F6D4168F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576836-0178-4F39-979B-BC644B20D80E}" type="datetimeFigureOut">
              <a:rPr lang="en-US" smtClean="0"/>
              <a:pPr/>
              <a:t>12/12/2014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314C637-8AE8-404D-AF10-65F6D4168F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B576836-0178-4F39-979B-BC644B20D80E}" type="datetimeFigureOut">
              <a:rPr lang="en-US" smtClean="0"/>
              <a:pPr/>
              <a:t>12/12/2014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314C637-8AE8-404D-AF10-65F6D4168F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76836-0178-4F39-979B-BC644B20D80E}" type="datetimeFigureOut">
              <a:rPr lang="en-US" smtClean="0"/>
              <a:pPr/>
              <a:t>12/12/2014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C637-8AE8-404D-AF10-65F6D4168F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76836-0178-4F39-979B-BC644B20D80E}" type="datetimeFigureOut">
              <a:rPr lang="en-US" smtClean="0"/>
              <a:pPr/>
              <a:t>12/12/2014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C637-8AE8-404D-AF10-65F6D4168F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76836-0178-4F39-979B-BC644B20D80E}" type="datetimeFigureOut">
              <a:rPr lang="en-US" smtClean="0"/>
              <a:pPr/>
              <a:t>12/12/2014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C637-8AE8-404D-AF10-65F6D4168F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B576836-0178-4F39-979B-BC644B20D80E}" type="datetimeFigureOut">
              <a:rPr lang="en-US" smtClean="0"/>
              <a:pPr/>
              <a:t>12/12/2014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314C637-8AE8-404D-AF10-65F6D4168F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6XjutRhMPAM&amp;feature=player_embedded#!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-LxzD6Luj4" TargetMode="External"/><Relationship Id="rId2" Type="http://schemas.openxmlformats.org/officeDocument/2006/relationships/hyperlink" Target="https://www.youtube.com/watch?v=j8HmPNgOC2Q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gKzZ1OwPXgk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embedded&amp;v=C3SuTTcj2u8#!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kyvstNrkHo" TargetMode="External"/><Relationship Id="rId2" Type="http://schemas.openxmlformats.org/officeDocument/2006/relationships/hyperlink" Target="http://www.youtube.com/watch?v=B-znj3TTCF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CuRQH_hLcTw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pMYywK2AfVY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59y65aEW_I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4CUKyVrhPgM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youtube.com/watch?feature=player_embedded&amp;v=3svvCj4yhYc#!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Fu7us6bNSQ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youtube.com/watch?v=ISniZI_H7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YOmjQO_UMw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ETgK3BkRm6A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youtube.com/watch?v=dWvCCxOUsM8&amp;feature=player_embedded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5Pls1Xc3bw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zwdDM_xSHUU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TEST #6 Lecture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United States from 1890-1941</a:t>
            </a:r>
          </a:p>
          <a:p>
            <a:r>
              <a:rPr lang="en-US" dirty="0" smtClean="0"/>
              <a:t>VUS.9-10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utdallas.edu/~mrankin/usweb/imagesprogressivefp_files/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18" y="228600"/>
            <a:ext cx="89154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b="1" u="sng" dirty="0" smtClean="0"/>
              <a:t>Open Door Policy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791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Secretary of State John Hay</a:t>
            </a:r>
          </a:p>
          <a:p>
            <a:r>
              <a:rPr lang="en-US" dirty="0" smtClean="0"/>
              <a:t>Free trade for all nations                                          in China</a:t>
            </a:r>
            <a:endParaRPr lang="en-US" dirty="0"/>
          </a:p>
        </p:txBody>
      </p:sp>
      <p:pic>
        <p:nvPicPr>
          <p:cNvPr id="4" name="Picture 2" descr="http://upload.wikimedia.org/wikipedia/commons/9/99/John_Hay%2C_bw_photo_portrait%2C_18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265680"/>
            <a:ext cx="3276600" cy="4592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b="1" u="sng" dirty="0" smtClean="0"/>
              <a:t>Dollar Diplomacy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>
            <a:normAutofit/>
          </a:bodyPr>
          <a:lstStyle/>
          <a:p>
            <a:r>
              <a:rPr lang="en-US" dirty="0" smtClean="0"/>
              <a:t> Influence foreign governments by using American investment ($)</a:t>
            </a:r>
          </a:p>
          <a:p>
            <a:r>
              <a:rPr lang="en-US" dirty="0" smtClean="0"/>
              <a:t>Howard Taft</a:t>
            </a:r>
          </a:p>
          <a:p>
            <a:r>
              <a:rPr lang="en-US" dirty="0" smtClean="0"/>
              <a:t>US could intervene                                                      anytime in Latin                                               America to protect                                                                investments</a:t>
            </a:r>
            <a:endParaRPr lang="en-US" dirty="0"/>
          </a:p>
        </p:txBody>
      </p:sp>
      <p:pic>
        <p:nvPicPr>
          <p:cNvPr id="4" name="Picture 2" descr="http://www.old-picture.com/american-legacy/006/pictures/William-Howard-Taft-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057400"/>
            <a:ext cx="3962400" cy="464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World War I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26736"/>
          </a:xfrm>
        </p:spPr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auses  (MAIN)</a:t>
            </a:r>
          </a:p>
          <a:p>
            <a:pPr lvl="1"/>
            <a:r>
              <a:rPr lang="en-US" dirty="0" smtClean="0"/>
              <a:t>Militarism – build up of weapons and soldiers</a:t>
            </a:r>
          </a:p>
          <a:p>
            <a:pPr lvl="1"/>
            <a:r>
              <a:rPr lang="en-US" dirty="0" smtClean="0"/>
              <a:t>Alliances – binding agreements with other nations</a:t>
            </a:r>
          </a:p>
          <a:p>
            <a:pPr lvl="1"/>
            <a:r>
              <a:rPr lang="en-US" dirty="0"/>
              <a:t>Imperialism – quest for </a:t>
            </a:r>
            <a:r>
              <a:rPr lang="en-US" dirty="0" smtClean="0"/>
              <a:t>colonies</a:t>
            </a:r>
          </a:p>
          <a:p>
            <a:pPr lvl="1"/>
            <a:r>
              <a:rPr lang="en-US" dirty="0"/>
              <a:t>Nationalism – love of country</a:t>
            </a:r>
          </a:p>
          <a:p>
            <a:r>
              <a:rPr lang="en-US" dirty="0" smtClean="0"/>
              <a:t>June 28, 1914:  The war will start in the Balkans with the </a:t>
            </a:r>
            <a:r>
              <a:rPr lang="en-US" dirty="0" smtClean="0">
                <a:hlinkClick r:id="rId2"/>
              </a:rPr>
              <a:t>Assassination of Francis Ferdinand</a:t>
            </a:r>
            <a:endParaRPr lang="en-US" dirty="0" smtClean="0"/>
          </a:p>
          <a:p>
            <a:r>
              <a:rPr lang="en-US" dirty="0" smtClean="0"/>
              <a:t>Austria-Hungary blamed Serbia for the attack</a:t>
            </a:r>
          </a:p>
          <a:p>
            <a:r>
              <a:rPr lang="en-US" dirty="0" smtClean="0"/>
              <a:t>The alliances will be brought in bringing Europe into a major conflict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xtimeline.com/__UserPic_Large/5866/ELT200802232248120906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5257800" cy="57485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5000" y="3429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Assassination of Archduke Franz Ferdinand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88736"/>
          </a:xfrm>
        </p:spPr>
        <p:txBody>
          <a:bodyPr/>
          <a:lstStyle/>
          <a:p>
            <a:r>
              <a:rPr lang="en-US" dirty="0" smtClean="0"/>
              <a:t>Allied Powers in WWI </a:t>
            </a:r>
          </a:p>
          <a:p>
            <a:pPr lvl="1"/>
            <a:r>
              <a:rPr lang="en-US" dirty="0" smtClean="0"/>
              <a:t>Great Britain</a:t>
            </a:r>
          </a:p>
          <a:p>
            <a:pPr lvl="1"/>
            <a:r>
              <a:rPr lang="en-US" dirty="0" smtClean="0"/>
              <a:t>Russia – out 1918</a:t>
            </a:r>
          </a:p>
          <a:p>
            <a:pPr lvl="1"/>
            <a:r>
              <a:rPr lang="en-US" dirty="0" smtClean="0"/>
              <a:t>France</a:t>
            </a:r>
          </a:p>
          <a:p>
            <a:pPr lvl="1"/>
            <a:r>
              <a:rPr lang="en-US" dirty="0" smtClean="0"/>
              <a:t>U.S. - 1917</a:t>
            </a:r>
          </a:p>
          <a:p>
            <a:r>
              <a:rPr lang="en-US" dirty="0" smtClean="0"/>
              <a:t>Central Powers in WWI at beginning of war</a:t>
            </a:r>
          </a:p>
          <a:p>
            <a:pPr lvl="1"/>
            <a:r>
              <a:rPr lang="en-US" dirty="0" smtClean="0"/>
              <a:t>Germany</a:t>
            </a:r>
          </a:p>
          <a:p>
            <a:pPr lvl="1"/>
            <a:r>
              <a:rPr lang="en-US" dirty="0" smtClean="0"/>
              <a:t>Austria-Hungry</a:t>
            </a:r>
          </a:p>
          <a:p>
            <a:pPr lvl="1"/>
            <a:r>
              <a:rPr lang="en-US" dirty="0" smtClean="0"/>
              <a:t>Ottoman Empire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325112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>
                <a:hlinkClick r:id="rId2"/>
              </a:rPr>
              <a:t>Trench warfare</a:t>
            </a:r>
            <a:endParaRPr lang="en-US" dirty="0" smtClean="0"/>
          </a:p>
          <a:p>
            <a:r>
              <a:rPr lang="en-US" dirty="0" smtClean="0"/>
              <a:t>Fighting resulted in a stalemate </a:t>
            </a:r>
          </a:p>
          <a:p>
            <a:pPr marL="109728" indent="0">
              <a:buNone/>
            </a:pPr>
            <a:r>
              <a:rPr lang="en-US" dirty="0" smtClean="0">
                <a:hlinkClick r:id="rId3"/>
              </a:rPr>
              <a:t>New weapons of war</a:t>
            </a:r>
            <a:endParaRPr lang="en-US" dirty="0" smtClean="0"/>
          </a:p>
          <a:p>
            <a:pPr lvl="1"/>
            <a:r>
              <a:rPr lang="en-US" dirty="0" smtClean="0"/>
              <a:t>Airplanes</a:t>
            </a:r>
          </a:p>
          <a:p>
            <a:pPr lvl="1"/>
            <a:r>
              <a:rPr lang="en-US" dirty="0" smtClean="0"/>
              <a:t>Poisonous gas</a:t>
            </a:r>
          </a:p>
          <a:p>
            <a:pPr lvl="1"/>
            <a:r>
              <a:rPr lang="en-US" dirty="0" smtClean="0"/>
              <a:t>Machine guns</a:t>
            </a:r>
          </a:p>
          <a:p>
            <a:pPr lvl="1"/>
            <a:r>
              <a:rPr lang="en-US" dirty="0" smtClean="0"/>
              <a:t>Tanks</a:t>
            </a:r>
          </a:p>
          <a:p>
            <a:pPr lvl="1"/>
            <a:r>
              <a:rPr lang="en-US" dirty="0" smtClean="0"/>
              <a:t>Submarines – U-boats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p__alliances_in_World_War_I__191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63538"/>
            <a:ext cx="8077200" cy="61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5431536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US declares neutrality(1914)</a:t>
            </a:r>
          </a:p>
          <a:p>
            <a:pPr marL="109728" indent="0">
              <a:buNone/>
            </a:pPr>
            <a:r>
              <a:rPr lang="en-US" dirty="0" smtClean="0"/>
              <a:t>Reasons US enters war in 1917</a:t>
            </a:r>
          </a:p>
          <a:p>
            <a:pPr marL="109728" indent="0">
              <a:buNone/>
            </a:pPr>
            <a:r>
              <a:rPr lang="en-US" dirty="0" smtClean="0"/>
              <a:t>1.)  German submarine warfare </a:t>
            </a:r>
          </a:p>
          <a:p>
            <a:r>
              <a:rPr lang="en-US" dirty="0" smtClean="0"/>
              <a:t>1915,  sinking of the Lusitania, killing 1,200 civilian passengers</a:t>
            </a:r>
            <a:r>
              <a:rPr lang="en-US" dirty="0"/>
              <a:t>. 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2</a:t>
            </a:r>
            <a:r>
              <a:rPr lang="en-US" dirty="0"/>
              <a:t>.)  Zimmerman Telegram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German plan to keep the US out of the war by urging Mexico to declare war against </a:t>
            </a:r>
            <a:r>
              <a:rPr lang="en-US" dirty="0" smtClean="0"/>
              <a:t>America</a:t>
            </a:r>
            <a:endParaRPr lang="en-US" dirty="0"/>
          </a:p>
          <a:p>
            <a:pPr marL="109728" indent="0">
              <a:buNone/>
            </a:pPr>
            <a:r>
              <a:rPr lang="en-US" dirty="0"/>
              <a:t>3.) </a:t>
            </a:r>
            <a:r>
              <a:rPr lang="en-US" dirty="0" smtClean="0"/>
              <a:t>“Make </a:t>
            </a:r>
            <a:r>
              <a:rPr lang="en-US" dirty="0"/>
              <a:t>the world safe for democracy” (Woodrow Wilson)</a:t>
            </a:r>
          </a:p>
          <a:p>
            <a:pPr marL="109728" indent="0">
              <a:buNone/>
            </a:pPr>
            <a:r>
              <a:rPr lang="en-US" dirty="0"/>
              <a:t>4.)  Close relations with Britain – </a:t>
            </a:r>
            <a:r>
              <a:rPr lang="en-US" dirty="0" smtClean="0"/>
              <a:t>propaganda, </a:t>
            </a:r>
            <a:r>
              <a:rPr lang="en-US" dirty="0"/>
              <a:t>investments </a:t>
            </a:r>
            <a:r>
              <a:rPr lang="en-US" dirty="0" smtClean="0"/>
              <a:t>&amp; </a:t>
            </a:r>
            <a:r>
              <a:rPr lang="en-US" dirty="0"/>
              <a:t>trade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U-bo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7848600" cy="487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00200" y="57912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Sinking of the </a:t>
            </a:r>
            <a:r>
              <a:rPr lang="en-US" i="1" dirty="0" smtClean="0">
                <a:solidFill>
                  <a:srgbClr val="FFC000"/>
                </a:solidFill>
              </a:rPr>
              <a:t>Lusitania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Imperialism:</a:t>
            </a:r>
            <a:r>
              <a:rPr lang="en-US" b="1" dirty="0" smtClean="0"/>
              <a:t> Nations have colonies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3505200"/>
          </a:xfrm>
        </p:spPr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dirty="0" smtClean="0"/>
              <a:t>uty of US to instill American way of life around the world – linked to Industrialization</a:t>
            </a:r>
          </a:p>
          <a:p>
            <a:r>
              <a:rPr lang="en-US" dirty="0" smtClean="0"/>
              <a:t>Need for refueling stations</a:t>
            </a:r>
          </a:p>
          <a:p>
            <a:r>
              <a:rPr lang="en-US" dirty="0"/>
              <a:t>S</a:t>
            </a:r>
            <a:r>
              <a:rPr lang="en-US" dirty="0" smtClean="0"/>
              <a:t>earched for overseas markets </a:t>
            </a:r>
            <a:endParaRPr lang="en-US" dirty="0"/>
          </a:p>
          <a:p>
            <a:r>
              <a:rPr lang="en-US" dirty="0" smtClean="0"/>
              <a:t>Desire for </a:t>
            </a:r>
            <a:r>
              <a:rPr lang="en-US" dirty="0" smtClean="0"/>
              <a:t>raw </a:t>
            </a:r>
            <a:r>
              <a:rPr lang="en-US" dirty="0"/>
              <a:t>m</a:t>
            </a:r>
            <a:r>
              <a:rPr lang="en-US" dirty="0" smtClean="0"/>
              <a:t>aterials</a:t>
            </a:r>
            <a:endParaRPr lang="en-US" dirty="0" smtClean="0"/>
          </a:p>
          <a:p>
            <a:r>
              <a:rPr lang="en-US" dirty="0" smtClean="0"/>
              <a:t>Concentrated on Latin America </a:t>
            </a:r>
            <a:r>
              <a:rPr lang="en-US" dirty="0" smtClean="0"/>
              <a:t>&amp; </a:t>
            </a:r>
            <a:r>
              <a:rPr lang="en-US" dirty="0" smtClean="0"/>
              <a:t>Asia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Zimmerman code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175"/>
            <a:ext cx="5410201" cy="684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43600" y="2971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Original coded telegram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immerman decod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7560" y="0"/>
            <a:ext cx="58064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3276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Decoded telegram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Wilson’s 14 Points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709" y="1371600"/>
            <a:ext cx="38100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Wilson’s peace plan</a:t>
            </a:r>
          </a:p>
          <a:p>
            <a:pPr lvl="1"/>
            <a:r>
              <a:rPr lang="en-US" dirty="0" smtClean="0"/>
              <a:t>Self-determination – people choose own government</a:t>
            </a:r>
          </a:p>
          <a:p>
            <a:pPr lvl="1"/>
            <a:r>
              <a:rPr lang="en-US" dirty="0" smtClean="0"/>
              <a:t>Freedom of the seas</a:t>
            </a:r>
          </a:p>
          <a:p>
            <a:pPr lvl="1"/>
            <a:r>
              <a:rPr lang="en-US" dirty="0" smtClean="0"/>
              <a:t>Freedom of trade</a:t>
            </a:r>
          </a:p>
          <a:p>
            <a:pPr lvl="1"/>
            <a:r>
              <a:rPr lang="en-US" dirty="0" smtClean="0"/>
              <a:t>League of Nations  (Wilson’s 14</a:t>
            </a:r>
            <a:r>
              <a:rPr lang="en-US" baseline="30000" dirty="0" smtClean="0"/>
              <a:t>th</a:t>
            </a:r>
            <a:r>
              <a:rPr lang="en-US" dirty="0" smtClean="0"/>
              <a:t> Point) – way in which to prevent future wars</a:t>
            </a:r>
          </a:p>
        </p:txBody>
      </p:sp>
      <p:pic>
        <p:nvPicPr>
          <p:cNvPr id="6" name="Picture 2" descr="http://www.writeawriting.com/wp-content/uploads/2010/09/why-did-wilson-write-fourteen-14-poi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0285" y="1524000"/>
            <a:ext cx="4967570" cy="370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hlinkClick r:id="rId2"/>
              </a:rPr>
              <a:t>Treaty of Versailles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r>
              <a:rPr lang="en-US" dirty="0" smtClean="0"/>
              <a:t>Ends WWI</a:t>
            </a:r>
          </a:p>
          <a:p>
            <a:r>
              <a:rPr lang="en-US" dirty="0" smtClean="0"/>
              <a:t>French and English - harsh punishment of Germany</a:t>
            </a:r>
          </a:p>
          <a:p>
            <a:pPr lvl="1"/>
            <a:r>
              <a:rPr lang="en-US" dirty="0" smtClean="0"/>
              <a:t>Taking of German territory </a:t>
            </a:r>
          </a:p>
          <a:p>
            <a:pPr lvl="2"/>
            <a:r>
              <a:rPr lang="en-US" dirty="0" smtClean="0"/>
              <a:t>France receives Alsace- Lorraine</a:t>
            </a:r>
          </a:p>
          <a:p>
            <a:pPr lvl="2"/>
            <a:r>
              <a:rPr lang="en-US" dirty="0" smtClean="0"/>
              <a:t>Germany loss of Asian colonies</a:t>
            </a:r>
          </a:p>
          <a:p>
            <a:pPr lvl="1"/>
            <a:r>
              <a:rPr lang="en-US" dirty="0" smtClean="0"/>
              <a:t>Germany pays war reparations</a:t>
            </a:r>
          </a:p>
          <a:p>
            <a:r>
              <a:rPr lang="en-US" dirty="0" smtClean="0"/>
              <a:t>Limits German military</a:t>
            </a:r>
          </a:p>
          <a:p>
            <a:r>
              <a:rPr lang="en-US" dirty="0" smtClean="0"/>
              <a:t>Rhineland demilitarized</a:t>
            </a:r>
          </a:p>
          <a:p>
            <a:r>
              <a:rPr lang="en-US" dirty="0" smtClean="0"/>
              <a:t>League of Nations formed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4495800" cy="6248400"/>
          </a:xfrm>
        </p:spPr>
        <p:txBody>
          <a:bodyPr>
            <a:normAutofit/>
          </a:bodyPr>
          <a:lstStyle/>
          <a:p>
            <a:r>
              <a:rPr lang="en-US" dirty="0"/>
              <a:t>N</a:t>
            </a:r>
            <a:r>
              <a:rPr lang="en-US" dirty="0" smtClean="0"/>
              <a:t>ew nations in Europe - Ethnic</a:t>
            </a:r>
          </a:p>
          <a:p>
            <a:pPr lvl="1"/>
            <a:r>
              <a:rPr lang="en-US" dirty="0" smtClean="0"/>
              <a:t>Finland</a:t>
            </a:r>
          </a:p>
          <a:p>
            <a:pPr lvl="1"/>
            <a:r>
              <a:rPr lang="en-US" dirty="0" smtClean="0"/>
              <a:t>Estonia</a:t>
            </a:r>
          </a:p>
          <a:p>
            <a:pPr lvl="1"/>
            <a:r>
              <a:rPr lang="en-US" dirty="0" smtClean="0"/>
              <a:t>Latvia</a:t>
            </a:r>
          </a:p>
          <a:p>
            <a:pPr lvl="1"/>
            <a:r>
              <a:rPr lang="en-US" dirty="0" smtClean="0"/>
              <a:t>Lithuania</a:t>
            </a:r>
          </a:p>
          <a:p>
            <a:pPr lvl="1"/>
            <a:r>
              <a:rPr lang="en-US" dirty="0" smtClean="0"/>
              <a:t>Poland</a:t>
            </a:r>
          </a:p>
          <a:p>
            <a:pPr lvl="1"/>
            <a:r>
              <a:rPr lang="en-US" dirty="0" smtClean="0"/>
              <a:t>Czechoslovakia</a:t>
            </a:r>
          </a:p>
          <a:p>
            <a:pPr lvl="1"/>
            <a:r>
              <a:rPr lang="en-US" dirty="0" smtClean="0"/>
              <a:t>Yugoslavia</a:t>
            </a:r>
          </a:p>
          <a:p>
            <a:r>
              <a:rPr lang="en-US" dirty="0" smtClean="0"/>
              <a:t>Ottoman Empire  - Mandates</a:t>
            </a:r>
          </a:p>
          <a:p>
            <a:pPr lvl="1"/>
            <a:r>
              <a:rPr lang="en-US" dirty="0" smtClean="0"/>
              <a:t>Great Britain gained control of Palestine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3" t="6202" r="10751" b="6202"/>
          <a:stretch/>
        </p:blipFill>
        <p:spPr bwMode="auto">
          <a:xfrm>
            <a:off x="4343400" y="0"/>
            <a:ext cx="4782975" cy="38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673" y="3207691"/>
            <a:ext cx="4731327" cy="365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7" y="228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League of Nations Debate in the U. S.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88726"/>
            <a:ext cx="8686800" cy="3048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 smtClean="0"/>
              <a:t>US Senate refused to approve the Treaty of </a:t>
            </a:r>
            <a:r>
              <a:rPr lang="en-US" sz="2700" dirty="0" smtClean="0"/>
              <a:t>Versailles</a:t>
            </a:r>
            <a:endParaRPr lang="en-US" sz="2700" dirty="0" smtClean="0"/>
          </a:p>
          <a:p>
            <a:pPr>
              <a:lnSpc>
                <a:spcPct val="90000"/>
              </a:lnSpc>
            </a:pPr>
            <a:r>
              <a:rPr lang="en-US" sz="2700" dirty="0" smtClean="0"/>
              <a:t>US didn’t join </a:t>
            </a:r>
            <a:r>
              <a:rPr lang="en-US" sz="2700" dirty="0" smtClean="0"/>
              <a:t>the League of </a:t>
            </a:r>
            <a:r>
              <a:rPr lang="en-US" sz="2700" dirty="0" smtClean="0"/>
              <a:t>Nations</a:t>
            </a:r>
            <a:endParaRPr lang="en-US" sz="2700" dirty="0" smtClean="0"/>
          </a:p>
          <a:p>
            <a:pPr>
              <a:lnSpc>
                <a:spcPct val="90000"/>
              </a:lnSpc>
            </a:pPr>
            <a:r>
              <a:rPr lang="en-US" sz="2700" dirty="0" smtClean="0"/>
              <a:t>Return to </a:t>
            </a:r>
            <a:r>
              <a:rPr lang="en-US" sz="2700" b="1" dirty="0" smtClean="0">
                <a:solidFill>
                  <a:srgbClr val="FF0000"/>
                </a:solidFill>
              </a:rPr>
              <a:t>isolationism</a:t>
            </a:r>
            <a:r>
              <a:rPr lang="en-US" sz="2700" dirty="0" smtClean="0"/>
              <a:t> </a:t>
            </a:r>
          </a:p>
        </p:txBody>
      </p:sp>
      <p:pic>
        <p:nvPicPr>
          <p:cNvPr id="2050" name="Picture 2" descr="http://upload.wikimedia.org/wikipedia/commons/6/60/The_Gap_in_the_Brid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38400"/>
            <a:ext cx="624553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b="1" dirty="0" smtClean="0">
                <a:solidFill>
                  <a:srgbClr val="BA20A4"/>
                </a:solidFill>
              </a:rPr>
              <a:t>America in the 1920s </a:t>
            </a:r>
            <a:r>
              <a:rPr lang="en-US" b="1" dirty="0">
                <a:solidFill>
                  <a:srgbClr val="BA20A4"/>
                </a:solidFill>
              </a:rPr>
              <a:t>&amp;</a:t>
            </a:r>
            <a:r>
              <a:rPr lang="en-US" b="1" dirty="0" smtClean="0">
                <a:solidFill>
                  <a:srgbClr val="BA20A4"/>
                </a:solidFill>
              </a:rPr>
              <a:t> 1930s</a:t>
            </a:r>
            <a:endParaRPr lang="en-US" b="1" dirty="0">
              <a:solidFill>
                <a:srgbClr val="BA20A4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6927" y="1295400"/>
            <a:ext cx="4287404" cy="54102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smtClean="0"/>
              <a:t>1.)  </a:t>
            </a:r>
            <a:r>
              <a:rPr lang="en-US" sz="2400" b="1" u="sng" dirty="0" smtClean="0"/>
              <a:t>Red Scare:</a:t>
            </a:r>
          </a:p>
          <a:p>
            <a:r>
              <a:rPr lang="en-US" sz="2400" dirty="0"/>
              <a:t>F</a:t>
            </a:r>
            <a:r>
              <a:rPr lang="en-US" sz="2400" dirty="0" smtClean="0"/>
              <a:t>ear of communism</a:t>
            </a:r>
          </a:p>
          <a:p>
            <a:r>
              <a:rPr lang="en-US" sz="2400" dirty="0" smtClean="0"/>
              <a:t>1917:  </a:t>
            </a:r>
            <a:r>
              <a:rPr lang="en-US" sz="2400" dirty="0"/>
              <a:t>C</a:t>
            </a:r>
            <a:r>
              <a:rPr lang="en-US" sz="2400" dirty="0" smtClean="0"/>
              <a:t>ommunist Revolution in Russia</a:t>
            </a:r>
          </a:p>
          <a:p>
            <a:r>
              <a:rPr lang="en-US" sz="2400" dirty="0" smtClean="0"/>
              <a:t>U. S. sees any foreigners born as a threat to democracy</a:t>
            </a:r>
          </a:p>
          <a:p>
            <a:pPr marL="109728" indent="0">
              <a:buNone/>
            </a:pPr>
            <a:r>
              <a:rPr lang="en-US" sz="2400" dirty="0" smtClean="0"/>
              <a:t>2.)  </a:t>
            </a:r>
            <a:r>
              <a:rPr lang="en-US" sz="2400" b="1" u="sng" dirty="0" smtClean="0"/>
              <a:t>Palmer Raids:</a:t>
            </a:r>
            <a:endParaRPr lang="en-US" sz="2400" dirty="0" smtClean="0"/>
          </a:p>
          <a:p>
            <a:r>
              <a:rPr lang="en-US" sz="2400" dirty="0" smtClean="0"/>
              <a:t>Mitchell Palmer- Attorney General.</a:t>
            </a:r>
          </a:p>
          <a:p>
            <a:r>
              <a:rPr lang="en-US" sz="2400" dirty="0" smtClean="0"/>
              <a:t>US deports many immigrants – no legal counsel</a:t>
            </a:r>
          </a:p>
        </p:txBody>
      </p:sp>
      <p:pic>
        <p:nvPicPr>
          <p:cNvPr id="3074" name="Picture 2" descr="http://www2.maxwell.syr.edu/plegal/tips/t4prod/silvermanwq3_files/image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477" y="1371600"/>
            <a:ext cx="4870450" cy="477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649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3.)  </a:t>
            </a:r>
            <a:r>
              <a:rPr lang="en-US" b="1" u="sng" dirty="0" smtClean="0"/>
              <a:t>Sacco </a:t>
            </a:r>
            <a:r>
              <a:rPr lang="en-US" b="1" u="sng" dirty="0" smtClean="0"/>
              <a:t>&amp; </a:t>
            </a:r>
            <a:r>
              <a:rPr lang="en-US" b="1" u="sng" dirty="0" smtClean="0"/>
              <a:t>Vanzetti:</a:t>
            </a:r>
            <a:endParaRPr lang="en-US" dirty="0" smtClean="0"/>
          </a:p>
          <a:p>
            <a:r>
              <a:rPr lang="en-US" sz="2400" dirty="0" smtClean="0"/>
              <a:t>2 </a:t>
            </a:r>
            <a:r>
              <a:rPr lang="en-US" sz="2400" dirty="0" smtClean="0"/>
              <a:t>immigrants </a:t>
            </a:r>
            <a:r>
              <a:rPr lang="en-US" sz="2400" dirty="0" smtClean="0"/>
              <a:t>accused of robbing </a:t>
            </a:r>
            <a:r>
              <a:rPr lang="en-US" sz="2400" dirty="0" smtClean="0"/>
              <a:t>&amp; </a:t>
            </a:r>
            <a:r>
              <a:rPr lang="en-US" sz="2400" dirty="0" smtClean="0"/>
              <a:t>killing a guard at the Massachusetts shoe factory – found guilty </a:t>
            </a:r>
            <a:r>
              <a:rPr lang="en-US" sz="2400" dirty="0" smtClean="0"/>
              <a:t>&amp; </a:t>
            </a:r>
            <a:r>
              <a:rPr lang="en-US" sz="2400" dirty="0" smtClean="0"/>
              <a:t>executed</a:t>
            </a:r>
          </a:p>
          <a:p>
            <a:r>
              <a:rPr lang="en-US" sz="2400" dirty="0"/>
              <a:t>J</a:t>
            </a:r>
            <a:r>
              <a:rPr lang="en-US" sz="2400" dirty="0" smtClean="0"/>
              <a:t>udge makes remarks about them being immigrants </a:t>
            </a:r>
            <a:r>
              <a:rPr lang="en-US" sz="2400" dirty="0" smtClean="0"/>
              <a:t>&amp; </a:t>
            </a:r>
            <a:r>
              <a:rPr lang="en-US" sz="2400" dirty="0" smtClean="0"/>
              <a:t>a threat</a:t>
            </a:r>
          </a:p>
        </p:txBody>
      </p:sp>
      <p:pic>
        <p:nvPicPr>
          <p:cNvPr id="3" name="Picture 2" descr="http://law2.umkc.edu/faculty/projects/ftrials/SaccoV/SACCO&amp;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743200"/>
            <a:ext cx="4222617" cy="3962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32417" y="4191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hlinkClick r:id="rId3"/>
              </a:rPr>
              <a:t>Sacco and Vanzetti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649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4.)  </a:t>
            </a:r>
            <a:r>
              <a:rPr lang="en-US" b="1" u="sng" dirty="0" smtClean="0"/>
              <a:t>Mass Media and Communications:</a:t>
            </a:r>
            <a:endParaRPr lang="en-US" dirty="0" smtClean="0"/>
          </a:p>
          <a:p>
            <a:r>
              <a:rPr lang="en-US" dirty="0" smtClean="0"/>
              <a:t>Radio: Broadcast jazz </a:t>
            </a:r>
            <a:r>
              <a:rPr lang="en-US" dirty="0" smtClean="0"/>
              <a:t>&amp; </a:t>
            </a:r>
            <a:r>
              <a:rPr lang="en-US" dirty="0" smtClean="0"/>
              <a:t>Fireside </a:t>
            </a:r>
            <a:r>
              <a:rPr lang="en-US" dirty="0" smtClean="0"/>
              <a:t>Chats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>
                <a:hlinkClick r:id="rId2"/>
              </a:rPr>
              <a:t>Movies</a:t>
            </a:r>
            <a:r>
              <a:rPr lang="en-US" dirty="0" smtClean="0">
                <a:hlinkClick r:id="rId2"/>
              </a:rPr>
              <a:t>: 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Silent </a:t>
            </a:r>
            <a:r>
              <a:rPr lang="en-US" dirty="0" smtClean="0"/>
              <a:t>films</a:t>
            </a:r>
          </a:p>
          <a:p>
            <a:pPr lvl="1"/>
            <a:r>
              <a:rPr lang="en-US" dirty="0" smtClean="0"/>
              <a:t>1927, First talking picture:  </a:t>
            </a:r>
            <a:r>
              <a:rPr lang="en-US" i="1" dirty="0" smtClean="0">
                <a:hlinkClick r:id="rId3"/>
              </a:rPr>
              <a:t>The Jazz Singer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During the Great Depression, movies offered people a chance to escape</a:t>
            </a:r>
            <a:endParaRPr lang="en-US" dirty="0" smtClean="0"/>
          </a:p>
          <a:p>
            <a:r>
              <a:rPr lang="en-US" dirty="0" smtClean="0"/>
              <a:t>Newspapers </a:t>
            </a:r>
            <a:r>
              <a:rPr lang="en-US" dirty="0" smtClean="0"/>
              <a:t>&amp; </a:t>
            </a:r>
            <a:r>
              <a:rPr lang="en-US" dirty="0" smtClean="0"/>
              <a:t>magazines:</a:t>
            </a:r>
          </a:p>
          <a:p>
            <a:pPr lvl="1"/>
            <a:r>
              <a:rPr lang="en-US" dirty="0" smtClean="0"/>
              <a:t> Shaped cultural norms </a:t>
            </a:r>
            <a:r>
              <a:rPr lang="en-US" dirty="0" smtClean="0"/>
              <a:t>&amp; sparked </a:t>
            </a:r>
            <a:r>
              <a:rPr lang="en-US" dirty="0" smtClean="0"/>
              <a:t>fads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649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5.)  </a:t>
            </a:r>
            <a:r>
              <a:rPr lang="en-US" b="1" u="sng" dirty="0" smtClean="0"/>
              <a:t>Agricultural Overproduction:</a:t>
            </a:r>
            <a:endParaRPr lang="en-US" dirty="0" smtClean="0"/>
          </a:p>
          <a:p>
            <a:r>
              <a:rPr lang="en-US" dirty="0" smtClean="0"/>
              <a:t>US farmers  overproduced due to advancements in technology (tractor) – led to surplus – prices drop – foreclosures</a:t>
            </a:r>
          </a:p>
          <a:p>
            <a:pPr marL="109728" indent="0">
              <a:buNone/>
            </a:pPr>
            <a:r>
              <a:rPr lang="en-US" dirty="0" smtClean="0"/>
              <a:t>6</a:t>
            </a:r>
            <a:r>
              <a:rPr lang="en-US" dirty="0"/>
              <a:t>.)  </a:t>
            </a:r>
            <a:r>
              <a:rPr lang="en-US" b="1" u="sng" dirty="0" smtClean="0"/>
              <a:t>Scopes </a:t>
            </a:r>
            <a:r>
              <a:rPr lang="en-US" b="1" u="sng" dirty="0"/>
              <a:t>Trial:</a:t>
            </a:r>
            <a:endParaRPr lang="en-US" dirty="0"/>
          </a:p>
          <a:p>
            <a:r>
              <a:rPr lang="en-US" dirty="0"/>
              <a:t>1927 – John Scopes – </a:t>
            </a:r>
            <a:r>
              <a:rPr lang="en-US" dirty="0" smtClean="0"/>
              <a:t>Tennessee biology </a:t>
            </a:r>
            <a:r>
              <a:rPr lang="en-US" dirty="0"/>
              <a:t>teacher -</a:t>
            </a:r>
            <a:r>
              <a:rPr lang="en-US" dirty="0" smtClean="0"/>
              <a:t>evolution</a:t>
            </a:r>
            <a:endParaRPr lang="en-US" dirty="0"/>
          </a:p>
          <a:p>
            <a:r>
              <a:rPr lang="en-US" dirty="0" smtClean="0"/>
              <a:t>Fundamentalist </a:t>
            </a:r>
            <a:r>
              <a:rPr lang="en-US" dirty="0"/>
              <a:t>Christians </a:t>
            </a:r>
            <a:r>
              <a:rPr lang="en-US" dirty="0" smtClean="0"/>
              <a:t>attack </a:t>
            </a:r>
            <a:r>
              <a:rPr lang="en-US" dirty="0"/>
              <a:t>idea of evolution</a:t>
            </a:r>
          </a:p>
          <a:p>
            <a:r>
              <a:rPr lang="en-US" dirty="0" smtClean="0"/>
              <a:t>Trial - Clarence Darrow(Defense) and </a:t>
            </a:r>
            <a:r>
              <a:rPr lang="en-US" dirty="0"/>
              <a:t>William Jennings </a:t>
            </a:r>
            <a:r>
              <a:rPr lang="en-US" dirty="0" smtClean="0"/>
              <a:t>Bryan(Prosecutor)</a:t>
            </a:r>
            <a:endParaRPr lang="en-US" dirty="0"/>
          </a:p>
          <a:p>
            <a:r>
              <a:rPr lang="en-US" dirty="0"/>
              <a:t>Scopes was found </a:t>
            </a:r>
            <a:r>
              <a:rPr lang="en-US" dirty="0" smtClean="0"/>
              <a:t>guilty - fined </a:t>
            </a:r>
            <a:r>
              <a:rPr lang="en-US" dirty="0"/>
              <a:t>$100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 Spanish American War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45736"/>
          </a:xfrm>
        </p:spPr>
        <p:txBody>
          <a:bodyPr>
            <a:normAutofit/>
          </a:bodyPr>
          <a:lstStyle/>
          <a:p>
            <a:r>
              <a:rPr lang="en-US" dirty="0" smtClean="0"/>
              <a:t>Cuban war for independence from Spain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US Army troops attacked Cuba in June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Results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US received </a:t>
            </a:r>
            <a:r>
              <a:rPr lang="en-US" dirty="0" smtClean="0">
                <a:solidFill>
                  <a:schemeClr val="tx1"/>
                </a:solidFill>
              </a:rPr>
              <a:t>Puerto </a:t>
            </a:r>
            <a:r>
              <a:rPr lang="en-US" dirty="0" smtClean="0">
                <a:solidFill>
                  <a:schemeClr val="tx1"/>
                </a:solidFill>
              </a:rPr>
              <a:t>Rico. Also, Guam &amp; </a:t>
            </a:r>
            <a:r>
              <a:rPr lang="en-US" dirty="0" smtClean="0">
                <a:solidFill>
                  <a:schemeClr val="tx1"/>
                </a:solidFill>
              </a:rPr>
              <a:t>the Philippines in the </a:t>
            </a:r>
            <a:r>
              <a:rPr lang="en-US" dirty="0" smtClean="0">
                <a:solidFill>
                  <a:schemeClr val="tx1"/>
                </a:solidFill>
              </a:rPr>
              <a:t>Pacific.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US </a:t>
            </a:r>
            <a:r>
              <a:rPr lang="en-US" dirty="0" smtClean="0">
                <a:solidFill>
                  <a:schemeClr val="tx1"/>
                </a:solidFill>
              </a:rPr>
              <a:t>had the right to intervene in Cuban affairs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.masslive.com/history_impact/photo/scopes-trialjpg-ff15a9a25d7709f1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4114800" cy="3286125"/>
          </a:xfrm>
          <a:prstGeom prst="rect">
            <a:avLst/>
          </a:prstGeom>
          <a:noFill/>
        </p:spPr>
      </p:pic>
      <p:pic>
        <p:nvPicPr>
          <p:cNvPr id="1028" name="Picture 4" descr="http://farm4.static.flickr.com/3156/2898289055_65f2cb08ef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1000"/>
            <a:ext cx="4133850" cy="51149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38400" y="5638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Scopes Monkey Trial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649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7.)  </a:t>
            </a:r>
            <a:r>
              <a:rPr lang="en-US" b="1" u="sng" dirty="0" smtClean="0">
                <a:hlinkClick r:id="rId2"/>
              </a:rPr>
              <a:t>Prohibition</a:t>
            </a:r>
            <a:r>
              <a:rPr lang="en-US" b="1" u="sng" dirty="0" smtClean="0">
                <a:hlinkClick r:id="rId2"/>
              </a:rPr>
              <a:t>:</a:t>
            </a:r>
            <a:endParaRPr lang="en-US" dirty="0" smtClean="0"/>
          </a:p>
          <a:p>
            <a:r>
              <a:rPr lang="en-US" b="1" dirty="0" smtClean="0"/>
              <a:t>18</a:t>
            </a:r>
            <a:r>
              <a:rPr lang="en-US" b="1" baseline="30000" dirty="0" smtClean="0"/>
              <a:t>th</a:t>
            </a:r>
            <a:r>
              <a:rPr lang="en-US" b="1" dirty="0" smtClean="0"/>
              <a:t> Amendment </a:t>
            </a:r>
            <a:r>
              <a:rPr lang="en-US" dirty="0" smtClean="0"/>
              <a:t>(</a:t>
            </a:r>
            <a:r>
              <a:rPr lang="en-US" b="1" dirty="0" smtClean="0"/>
              <a:t>Volstead Act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National law prohibiting the manufacture, transport, and sale of liquor (alcohol) in the United States</a:t>
            </a:r>
          </a:p>
          <a:p>
            <a:r>
              <a:rPr lang="en-US" dirty="0" smtClean="0"/>
              <a:t>Bootleg liquor </a:t>
            </a:r>
          </a:p>
          <a:p>
            <a:r>
              <a:rPr lang="en-US" b="1" dirty="0" smtClean="0"/>
              <a:t>Speakeasies - ille</a:t>
            </a:r>
            <a:r>
              <a:rPr lang="en-US" dirty="0" smtClean="0"/>
              <a:t>gal drinking establishments Organized  crime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Al Capone - Chicago bootlegging gang</a:t>
            </a:r>
          </a:p>
          <a:p>
            <a:pPr marL="109728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homicide.northwestern.edu/docs_fk/homicide/prohibi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7" y="533400"/>
            <a:ext cx="4419600" cy="4915643"/>
          </a:xfrm>
          <a:prstGeom prst="rect">
            <a:avLst/>
          </a:prstGeom>
          <a:noFill/>
        </p:spPr>
      </p:pic>
      <p:pic>
        <p:nvPicPr>
          <p:cNvPr id="3" name="Picture 2" descr="http://melblancproject.files.wordpress.com/2011/05/prohibi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4419600" cy="5138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http://imgs.sfgate.com/c/pictures/2009/09/19/ba-capones_hideo_0500614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5191125" cy="51149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19800" y="3276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3"/>
              </a:rPr>
              <a:t>Al Capone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31536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8.)  </a:t>
            </a:r>
            <a:r>
              <a:rPr lang="en-US" sz="3600" b="1" u="sng" dirty="0" smtClean="0"/>
              <a:t>Harlem Renaissance:</a:t>
            </a:r>
            <a:endParaRPr lang="en-US" sz="3600" dirty="0" smtClean="0"/>
          </a:p>
          <a:p>
            <a:r>
              <a:rPr lang="en-US" sz="3200" dirty="0" smtClean="0"/>
              <a:t>A Black cultural movement in New York City</a:t>
            </a:r>
          </a:p>
          <a:p>
            <a:r>
              <a:rPr lang="en-US" sz="3200" dirty="0" smtClean="0"/>
              <a:t>Cotton Club - Harlem - Jazz clubs</a:t>
            </a:r>
          </a:p>
          <a:p>
            <a:r>
              <a:rPr lang="en-US" sz="3200" dirty="0" smtClean="0"/>
              <a:t>Famous writer  </a:t>
            </a:r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2"/>
              </a:rPr>
              <a:t>Langston Hughes</a:t>
            </a:r>
            <a:endParaRPr lang="en-US" sz="32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www.rightwords.eu/imgupl/author/t-600x600/langston-hughes--514--t-600x600-r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4752975" cy="5114925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4724400" y="609600"/>
            <a:ext cx="4114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50-50</a:t>
            </a:r>
          </a:p>
          <a:p>
            <a:r>
              <a:rPr lang="en-US" dirty="0" smtClean="0"/>
              <a:t>I’m all alone in this world, she said, </a:t>
            </a:r>
            <a:br>
              <a:rPr lang="en-US" dirty="0" smtClean="0"/>
            </a:br>
            <a:r>
              <a:rPr lang="en-US" dirty="0" err="1" smtClean="0"/>
              <a:t>Ain’t</a:t>
            </a:r>
            <a:r>
              <a:rPr lang="en-US" dirty="0" smtClean="0"/>
              <a:t> got nobody to share my bed, </a:t>
            </a:r>
            <a:br>
              <a:rPr lang="en-US" dirty="0" smtClean="0"/>
            </a:br>
            <a:r>
              <a:rPr lang="en-US" dirty="0" err="1" smtClean="0"/>
              <a:t>Ain’t</a:t>
            </a:r>
            <a:r>
              <a:rPr lang="en-US" dirty="0" smtClean="0"/>
              <a:t> got nobody to hold my hand— </a:t>
            </a:r>
            <a:br>
              <a:rPr lang="en-US" dirty="0" smtClean="0"/>
            </a:br>
            <a:r>
              <a:rPr lang="en-US" dirty="0" smtClean="0"/>
              <a:t>The truth of the matter’s </a:t>
            </a:r>
            <a:br>
              <a:rPr lang="en-US" dirty="0" smtClean="0"/>
            </a:br>
            <a:r>
              <a:rPr lang="en-US" dirty="0" smtClean="0"/>
              <a:t>I </a:t>
            </a:r>
            <a:r>
              <a:rPr lang="en-US" dirty="0" err="1" smtClean="0"/>
              <a:t>ain’t</a:t>
            </a:r>
            <a:r>
              <a:rPr lang="en-US" dirty="0" smtClean="0"/>
              <a:t> got no man.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Big Boy opened his mouth and said, </a:t>
            </a:r>
            <a:br>
              <a:rPr lang="en-US" dirty="0" smtClean="0"/>
            </a:br>
            <a:r>
              <a:rPr lang="en-US" dirty="0" smtClean="0"/>
              <a:t>Trouble with you is </a:t>
            </a:r>
            <a:br>
              <a:rPr lang="en-US" dirty="0" smtClean="0"/>
            </a:br>
            <a:r>
              <a:rPr lang="en-US" dirty="0" smtClean="0"/>
              <a:t>You </a:t>
            </a:r>
            <a:r>
              <a:rPr lang="en-US" dirty="0" err="1" smtClean="0"/>
              <a:t>ain’t</a:t>
            </a:r>
            <a:r>
              <a:rPr lang="en-US" dirty="0" smtClean="0"/>
              <a:t> got no head! </a:t>
            </a:r>
            <a:br>
              <a:rPr lang="en-US" dirty="0" smtClean="0"/>
            </a:br>
            <a:r>
              <a:rPr lang="en-US" dirty="0" smtClean="0"/>
              <a:t>If you had a head and used your mind </a:t>
            </a:r>
            <a:br>
              <a:rPr lang="en-US" dirty="0" smtClean="0"/>
            </a:br>
            <a:r>
              <a:rPr lang="en-US" dirty="0" smtClean="0"/>
              <a:t>You could have me with you </a:t>
            </a:r>
            <a:br>
              <a:rPr lang="en-US" dirty="0" smtClean="0"/>
            </a:br>
            <a:r>
              <a:rPr lang="en-US" dirty="0" smtClean="0"/>
              <a:t>All the time.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She answered, Babe, what must I do?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 said, Share your bed— </a:t>
            </a:r>
            <a:br>
              <a:rPr lang="en-US" dirty="0" smtClean="0"/>
            </a:br>
            <a:r>
              <a:rPr lang="en-US" dirty="0" smtClean="0"/>
              <a:t>And your money, too.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62000" y="5943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Langston Hughes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2484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smtClean="0"/>
              <a:t>9.)  </a:t>
            </a:r>
            <a:r>
              <a:rPr lang="en-US" sz="2400" b="1" u="sng" dirty="0" smtClean="0"/>
              <a:t>KKK—the Second Klan:</a:t>
            </a:r>
            <a:endParaRPr lang="en-US" sz="2400" dirty="0" smtClean="0"/>
          </a:p>
          <a:p>
            <a:r>
              <a:rPr lang="en-US" sz="2400" dirty="0" smtClean="0"/>
              <a:t>KKK rebirth</a:t>
            </a:r>
          </a:p>
          <a:p>
            <a:r>
              <a:rPr lang="en-US" sz="2400" dirty="0" smtClean="0"/>
              <a:t> Movie </a:t>
            </a:r>
            <a:r>
              <a:rPr lang="en-US" sz="2400" i="1" dirty="0" smtClean="0"/>
              <a:t>Birth of a Nation</a:t>
            </a:r>
            <a:r>
              <a:rPr lang="en-US" sz="2400" dirty="0" smtClean="0"/>
              <a:t> </a:t>
            </a:r>
            <a:r>
              <a:rPr lang="en-US" sz="2400" dirty="0"/>
              <a:t> </a:t>
            </a:r>
            <a:r>
              <a:rPr lang="en-US" sz="2400" dirty="0" smtClean="0"/>
              <a:t>- glorified the original KKK</a:t>
            </a:r>
          </a:p>
          <a:p>
            <a:r>
              <a:rPr lang="en-US" sz="2400" dirty="0" smtClean="0"/>
              <a:t>Membership grew rapidly in cities</a:t>
            </a:r>
            <a:r>
              <a:rPr lang="en-US" sz="2400" dirty="0"/>
              <a:t> </a:t>
            </a:r>
            <a:r>
              <a:rPr lang="en-US" sz="2400" dirty="0" smtClean="0"/>
              <a:t>especially Midwest</a:t>
            </a:r>
          </a:p>
          <a:p>
            <a:r>
              <a:rPr lang="en-US" sz="2400" dirty="0"/>
              <a:t>R</a:t>
            </a:r>
            <a:r>
              <a:rPr lang="en-US" sz="2400" dirty="0" smtClean="0"/>
              <a:t>eflection of anti-immigrant feelings</a:t>
            </a:r>
          </a:p>
          <a:p>
            <a:pPr lvl="1"/>
            <a:r>
              <a:rPr lang="en-US" dirty="0" smtClean="0"/>
              <a:t>Anti-Catholic</a:t>
            </a:r>
          </a:p>
          <a:p>
            <a:pPr lvl="1"/>
            <a:r>
              <a:rPr lang="en-US" dirty="0" smtClean="0"/>
              <a:t>Anti-Communist</a:t>
            </a:r>
          </a:p>
          <a:p>
            <a:pPr lvl="1"/>
            <a:r>
              <a:rPr lang="en-US" dirty="0" smtClean="0"/>
              <a:t>Anti-immigrants</a:t>
            </a:r>
          </a:p>
          <a:p>
            <a:pPr lvl="1"/>
            <a:r>
              <a:rPr lang="en-US" dirty="0" err="1" smtClean="0"/>
              <a:t>Anti-semitism</a:t>
            </a:r>
            <a:r>
              <a:rPr lang="en-US" dirty="0" smtClean="0"/>
              <a:t>—dislike for Jews</a:t>
            </a:r>
          </a:p>
          <a:p>
            <a:endParaRPr lang="en-US" sz="2400" dirty="0" smtClean="0"/>
          </a:p>
        </p:txBody>
      </p:sp>
      <p:pic>
        <p:nvPicPr>
          <p:cNvPr id="4" name="Picture 2" descr="http://upload.wikimedia.org/wikipedia/commons/a/af/Klan-in-gainesvi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495800"/>
            <a:ext cx="58674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41136"/>
          </a:xfrm>
        </p:spPr>
        <p:txBody>
          <a:bodyPr/>
          <a:lstStyle/>
          <a:p>
            <a:r>
              <a:rPr lang="en-US" dirty="0" smtClean="0"/>
              <a:t>10.)  </a:t>
            </a:r>
            <a:r>
              <a:rPr lang="en-US" b="1" u="sng" dirty="0" smtClean="0"/>
              <a:t>Women in the 1920s:</a:t>
            </a:r>
            <a:endParaRPr lang="en-US" dirty="0" smtClean="0"/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en-US" sz="2400" dirty="0"/>
              <a:t>F</a:t>
            </a:r>
            <a:r>
              <a:rPr lang="en-US" sz="2400" dirty="0" smtClean="0"/>
              <a:t>ashion and social trends changed drastically in the 1920s –</a:t>
            </a:r>
            <a:r>
              <a:rPr lang="en-US" sz="2400" dirty="0" smtClean="0">
                <a:solidFill>
                  <a:srgbClr val="FF0000"/>
                </a:solidFill>
                <a:hlinkClick r:id="rId2"/>
              </a:rPr>
              <a:t>A </a:t>
            </a:r>
            <a:r>
              <a:rPr lang="en-US" sz="2400" b="1" dirty="0" smtClean="0">
                <a:solidFill>
                  <a:srgbClr val="FF0000"/>
                </a:solidFill>
                <a:hlinkClick r:id="rId2"/>
              </a:rPr>
              <a:t>Flapper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/>
            <a:r>
              <a:rPr lang="en-US" sz="2400" dirty="0" smtClean="0"/>
              <a:t>More make-up—especially rouge and lipstick</a:t>
            </a:r>
          </a:p>
          <a:p>
            <a:pPr lvl="1"/>
            <a:r>
              <a:rPr lang="en-US" sz="2400" dirty="0" smtClean="0"/>
              <a:t>Dresses length above the knee</a:t>
            </a:r>
          </a:p>
          <a:p>
            <a:pPr lvl="1"/>
            <a:r>
              <a:rPr lang="en-US" sz="2400" dirty="0" smtClean="0"/>
              <a:t>“Bobbed” their hair  </a:t>
            </a:r>
          </a:p>
          <a:p>
            <a:pPr lvl="1"/>
            <a:r>
              <a:rPr lang="en-US" sz="2400" dirty="0"/>
              <a:t>B</a:t>
            </a:r>
            <a:r>
              <a:rPr lang="en-US" sz="2400" dirty="0" smtClean="0"/>
              <a:t>ind their chests</a:t>
            </a:r>
          </a:p>
          <a:p>
            <a:endParaRPr lang="en-US" dirty="0"/>
          </a:p>
        </p:txBody>
      </p:sp>
      <p:pic>
        <p:nvPicPr>
          <p:cNvPr id="4" name="Picture 2" descr="http://www.goddivablog.com/wp-content/uploads/2009/10/Flappervog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234911"/>
            <a:ext cx="3505200" cy="465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vintageguide.blogs.lincoln.ac.uk/files/2011/04/24908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my.ilstu.edu/~lmerri/uhigh/1920's/flapper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09600"/>
            <a:ext cx="6426926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066800"/>
          </a:xfrm>
        </p:spPr>
        <p:txBody>
          <a:bodyPr/>
          <a:lstStyle/>
          <a:p>
            <a:r>
              <a:rPr lang="en-US" b="1" u="sng" dirty="0" smtClean="0"/>
              <a:t>Hawaii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02936"/>
          </a:xfrm>
        </p:spPr>
        <p:txBody>
          <a:bodyPr/>
          <a:lstStyle/>
          <a:p>
            <a:r>
              <a:rPr lang="en-US" dirty="0" smtClean="0"/>
              <a:t>U. S.  deposed the monarchy (Queen) in Hawaii</a:t>
            </a:r>
          </a:p>
          <a:p>
            <a:r>
              <a:rPr lang="en-US" dirty="0" smtClean="0"/>
              <a:t>1887:  built and fortified a naval base on Hawaii at 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Pearl Harbor</a:t>
            </a:r>
          </a:p>
          <a:p>
            <a:r>
              <a:rPr lang="en-US" dirty="0" smtClean="0"/>
              <a:t>1898:  The U. S. annexed Hawaii</a:t>
            </a:r>
          </a:p>
          <a:p>
            <a:r>
              <a:rPr lang="en-US" dirty="0" smtClean="0"/>
              <a:t>Other US acquisition – Midway Island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b="1" u="sng" dirty="0" smtClean="0"/>
              <a:t>Business Cycle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Economic model showing growth and decline of Gross Domestic Profit (GDP) over time</a:t>
            </a:r>
          </a:p>
          <a:p>
            <a:pPr lvl="1"/>
            <a:r>
              <a:rPr lang="en-US" dirty="0" smtClean="0"/>
              <a:t>GDP—total value of goods and services produced by a nation in a given year</a:t>
            </a:r>
          </a:p>
          <a:p>
            <a:r>
              <a:rPr lang="en-US" dirty="0" smtClean="0"/>
              <a:t>The cycle consists of periods of expansion, a period of contraction, and a trough (bottoming out)</a:t>
            </a:r>
          </a:p>
          <a:p>
            <a:pPr lvl="1"/>
            <a:r>
              <a:rPr lang="en-US" dirty="0" smtClean="0"/>
              <a:t>1.)  Expansion (BOOM) – Economic growth</a:t>
            </a:r>
          </a:p>
          <a:p>
            <a:pPr lvl="1"/>
            <a:r>
              <a:rPr lang="en-US" dirty="0" smtClean="0"/>
              <a:t>2.)  Contraction (BUST) – Economic decline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www.aspiriant.com/library/insight/06q1/images/Business%20Cycle%20Graph%20for%20TGT's%20arti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373" y="1600200"/>
            <a:ext cx="8160383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05400" y="26670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BOOM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4724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BUST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0800000" flipV="1">
            <a:off x="5181600" y="5257800"/>
            <a:ext cx="1447800" cy="457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57600" y="5486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depression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BA20A4"/>
                </a:solidFill>
              </a:rPr>
              <a:t>Causes of the U. S. Stock Market Crash</a:t>
            </a:r>
            <a:endParaRPr lang="en-US" b="1" u="sng" dirty="0">
              <a:solidFill>
                <a:srgbClr val="BA20A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053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Crashed on Oct. 29, 1929</a:t>
            </a:r>
          </a:p>
          <a:p>
            <a:r>
              <a:rPr lang="en-US" dirty="0" smtClean="0"/>
              <a:t>1.)  </a:t>
            </a:r>
            <a:r>
              <a:rPr lang="en-US" u="sng" dirty="0" err="1" smtClean="0"/>
              <a:t>Overspeculation</a:t>
            </a:r>
            <a:r>
              <a:rPr lang="en-US" u="sng" dirty="0" smtClean="0"/>
              <a:t>:</a:t>
            </a:r>
            <a:endParaRPr lang="en-US" b="1" dirty="0" smtClean="0"/>
          </a:p>
          <a:p>
            <a:pPr lvl="1"/>
            <a:r>
              <a:rPr lang="en-US" dirty="0" smtClean="0"/>
              <a:t>Speculators buy cheap stocks, hoping price would increase</a:t>
            </a:r>
          </a:p>
          <a:p>
            <a:pPr lvl="2"/>
            <a:r>
              <a:rPr lang="en-US" dirty="0" smtClean="0"/>
              <a:t>When price rose, speculator would sell stock for  profit</a:t>
            </a:r>
          </a:p>
          <a:p>
            <a:r>
              <a:rPr lang="en-US" dirty="0" smtClean="0"/>
              <a:t>Buying on margin—borrowed $ from broker</a:t>
            </a:r>
          </a:p>
          <a:p>
            <a:r>
              <a:rPr lang="en-US" dirty="0" smtClean="0"/>
              <a:t>2</a:t>
            </a:r>
            <a:r>
              <a:rPr lang="en-US" dirty="0"/>
              <a:t>.)  </a:t>
            </a:r>
            <a:r>
              <a:rPr lang="en-US" u="sng" dirty="0"/>
              <a:t>Panic Selling:</a:t>
            </a:r>
            <a:endParaRPr lang="en-US" dirty="0"/>
          </a:p>
          <a:p>
            <a:pPr lvl="1"/>
            <a:r>
              <a:rPr lang="en-US" dirty="0"/>
              <a:t>B</a:t>
            </a:r>
            <a:r>
              <a:rPr lang="en-US" dirty="0" smtClean="0"/>
              <a:t>rokers call </a:t>
            </a:r>
            <a:r>
              <a:rPr lang="en-US" dirty="0"/>
              <a:t>in their </a:t>
            </a:r>
            <a:r>
              <a:rPr lang="en-US" dirty="0" smtClean="0"/>
              <a:t>margins—people must pay off loans</a:t>
            </a:r>
            <a:endParaRPr lang="en-US" dirty="0"/>
          </a:p>
          <a:p>
            <a:pPr lvl="1"/>
            <a:r>
              <a:rPr lang="en-US" dirty="0" smtClean="0"/>
              <a:t>Everyone selling stocks – price drops more</a:t>
            </a:r>
            <a:endParaRPr lang="en-US" dirty="0"/>
          </a:p>
          <a:p>
            <a:r>
              <a:rPr lang="en-US" dirty="0" smtClean="0"/>
              <a:t>Fears </a:t>
            </a:r>
            <a:r>
              <a:rPr lang="en-US" dirty="0"/>
              <a:t>led to a “run on the bank” – banks </a:t>
            </a:r>
            <a:r>
              <a:rPr lang="en-US" dirty="0" smtClean="0"/>
              <a:t>close – deposits are lost 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hefinancialphysician.com/blog/wp-content/uploads/2009/10/cras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4268908" cy="3810000"/>
          </a:xfrm>
          <a:prstGeom prst="rect">
            <a:avLst/>
          </a:prstGeom>
          <a:noFill/>
        </p:spPr>
      </p:pic>
      <p:pic>
        <p:nvPicPr>
          <p:cNvPr id="1028" name="Picture 4" descr="http://farm3.static.flickr.com/2555/3928363353_8300cdeeee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533400"/>
            <a:ext cx="4667250" cy="51149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525779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Stock Market Crash and Depression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0668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  <a:hlinkClick r:id="rId2"/>
              </a:rPr>
              <a:t>Causes of the Great Depression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79136"/>
          </a:xfrm>
        </p:spPr>
        <p:txBody>
          <a:bodyPr>
            <a:normAutofit/>
          </a:bodyPr>
          <a:lstStyle/>
          <a:p>
            <a:r>
              <a:rPr lang="en-US" dirty="0" smtClean="0"/>
              <a:t>1.)  U. S. stock market crash of 1929</a:t>
            </a:r>
          </a:p>
          <a:p>
            <a:r>
              <a:rPr lang="en-US" dirty="0" smtClean="0"/>
              <a:t>2.)  High Protective tariffs (Hawley-Smoot Tariff)</a:t>
            </a:r>
          </a:p>
          <a:p>
            <a:pPr lvl="1"/>
            <a:r>
              <a:rPr lang="en-US" dirty="0" smtClean="0"/>
              <a:t>Retaliatory tariffs by other countries, strangles world trade</a:t>
            </a:r>
          </a:p>
          <a:p>
            <a:r>
              <a:rPr lang="en-US" dirty="0" smtClean="0"/>
              <a:t>3.)  FED Policy</a:t>
            </a:r>
          </a:p>
          <a:p>
            <a:pPr lvl="1"/>
            <a:r>
              <a:rPr lang="en-US" dirty="0" smtClean="0"/>
              <a:t>Restricts supply of money—not enough money in circulation to allow economic recovery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2A4CD"/>
                </a:solidFill>
              </a:rPr>
              <a:t>Impact of the Crash and Depression</a:t>
            </a:r>
            <a:endParaRPr lang="en-US" b="1" u="sng" dirty="0">
              <a:solidFill>
                <a:srgbClr val="F2A4C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President Herbert Hoover did little to ease the crisis</a:t>
            </a:r>
          </a:p>
          <a:p>
            <a:pPr marL="109728" indent="0">
              <a:buNone/>
            </a:pPr>
            <a:r>
              <a:rPr lang="en-US" sz="2600" dirty="0" smtClean="0"/>
              <a:t>	State and local governments - economic recovery</a:t>
            </a:r>
          </a:p>
          <a:p>
            <a:r>
              <a:rPr lang="en-US" sz="2600" b="1" dirty="0" err="1" smtClean="0">
                <a:hlinkClick r:id="rId2"/>
              </a:rPr>
              <a:t>Hoovervilles</a:t>
            </a:r>
            <a:r>
              <a:rPr lang="en-US" sz="2600" b="1" dirty="0" smtClean="0">
                <a:hlinkClick r:id="rId2"/>
              </a:rPr>
              <a:t>:</a:t>
            </a:r>
            <a:r>
              <a:rPr lang="en-US" sz="2600" dirty="0"/>
              <a:t> </a:t>
            </a:r>
            <a:r>
              <a:rPr lang="en-US" sz="2600" b="1" dirty="0" smtClean="0"/>
              <a:t>Shantytowns </a:t>
            </a:r>
            <a:r>
              <a:rPr lang="en-US" sz="2600" b="1" dirty="0"/>
              <a:t>of the unemployed</a:t>
            </a:r>
          </a:p>
          <a:p>
            <a:pPr marL="41148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Picture 2" descr="http://s3.hubimg.com/u/342718_f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042" y="3352800"/>
            <a:ext cx="4166558" cy="3505200"/>
          </a:xfrm>
          <a:prstGeom prst="rect">
            <a:avLst/>
          </a:prstGeom>
          <a:noFill/>
        </p:spPr>
      </p:pic>
      <p:pic>
        <p:nvPicPr>
          <p:cNvPr id="5" name="Picture 4" descr="http://www.glogster.com/media/4/12/62/67/126267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332018"/>
            <a:ext cx="3601397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07736"/>
          </a:xfrm>
        </p:spPr>
        <p:txBody>
          <a:bodyPr/>
          <a:lstStyle/>
          <a:p>
            <a:pPr marL="109728" indent="0">
              <a:buNone/>
            </a:pPr>
            <a:r>
              <a:rPr lang="en-US" b="1" u="sng" dirty="0" smtClean="0"/>
              <a:t>Unemployment</a:t>
            </a:r>
          </a:p>
          <a:p>
            <a:pPr marL="109728" indent="0">
              <a:buNone/>
            </a:pPr>
            <a:r>
              <a:rPr lang="en-US" dirty="0" smtClean="0"/>
              <a:t>	-Demand  decreased	</a:t>
            </a:r>
          </a:p>
          <a:p>
            <a:pPr marL="109728" indent="0">
              <a:buNone/>
            </a:pPr>
            <a:r>
              <a:rPr lang="en-US" dirty="0" smtClean="0"/>
              <a:t>-Greatest problem of the Great Depression</a:t>
            </a:r>
          </a:p>
          <a:p>
            <a:pPr marL="109728" indent="0">
              <a:buNone/>
            </a:pPr>
            <a:r>
              <a:rPr lang="en-US" b="1" u="sng" dirty="0" smtClean="0">
                <a:hlinkClick r:id="rId2"/>
              </a:rPr>
              <a:t>Dust </a:t>
            </a:r>
            <a:r>
              <a:rPr lang="en-US" b="1" u="sng" dirty="0">
                <a:hlinkClick r:id="rId2"/>
              </a:rPr>
              <a:t>Bowl:</a:t>
            </a:r>
            <a:endParaRPr lang="en-US" dirty="0"/>
          </a:p>
          <a:p>
            <a:r>
              <a:rPr lang="en-US" dirty="0"/>
              <a:t>1931:  Great Plains region suffered a severe drought</a:t>
            </a:r>
          </a:p>
          <a:p>
            <a:r>
              <a:rPr lang="en-US" dirty="0"/>
              <a:t>Strong winds began to blow the topsoil up into big, black clouds of dust – </a:t>
            </a:r>
            <a:r>
              <a:rPr lang="en-US" dirty="0">
                <a:solidFill>
                  <a:srgbClr val="FF0000"/>
                </a:solidFill>
              </a:rPr>
              <a:t>black blizzards</a:t>
            </a:r>
          </a:p>
          <a:p>
            <a:r>
              <a:rPr lang="en-US" dirty="0"/>
              <a:t> </a:t>
            </a:r>
            <a:r>
              <a:rPr lang="en-US" dirty="0" smtClean="0"/>
              <a:t>Soil </a:t>
            </a:r>
            <a:r>
              <a:rPr lang="en-US" dirty="0"/>
              <a:t>was being blown to the east to NYC</a:t>
            </a:r>
          </a:p>
          <a:p>
            <a:r>
              <a:rPr lang="en-US" dirty="0"/>
              <a:t>Okies -  families packed up and moved to the west (California) looking for jobs</a:t>
            </a:r>
          </a:p>
          <a:p>
            <a:pPr marL="109728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ats.edu.mx/proyectos/racevedo/depression/images/migrantmot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4876800" cy="3352800"/>
          </a:xfrm>
          <a:prstGeom prst="rect">
            <a:avLst/>
          </a:prstGeom>
          <a:noFill/>
        </p:spPr>
      </p:pic>
      <p:pic>
        <p:nvPicPr>
          <p:cNvPr id="5" name="Picture 2" descr="http://www.picture-america.com/LuceB/Migrant-Mother-Project/Pictures/great-depression-famil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276600"/>
            <a:ext cx="44958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spydersden.files.wordpress.com/2011/03/dustbow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7153275" cy="511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://greenresistance.files.wordpress.com/2009/01/black-sunda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7467600" cy="511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b="1" u="sng" dirty="0" smtClean="0">
                <a:hlinkClick r:id="rId2"/>
              </a:rPr>
              <a:t>The Panama Canal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74336"/>
          </a:xfrm>
        </p:spPr>
        <p:txBody>
          <a:bodyPr>
            <a:normAutofit/>
          </a:bodyPr>
          <a:lstStyle/>
          <a:p>
            <a:r>
              <a:rPr lang="en-US" dirty="0" smtClean="0"/>
              <a:t>Waterway crossing Central </a:t>
            </a:r>
            <a:r>
              <a:rPr lang="en-US" dirty="0" smtClean="0"/>
              <a:t>America—linking </a:t>
            </a:r>
            <a:r>
              <a:rPr lang="en-US" dirty="0" smtClean="0"/>
              <a:t>Atlantic </a:t>
            </a:r>
            <a:r>
              <a:rPr lang="en-US" dirty="0" smtClean="0"/>
              <a:t>with </a:t>
            </a:r>
            <a:r>
              <a:rPr lang="en-US" dirty="0" smtClean="0"/>
              <a:t>Pacific – eliminate </a:t>
            </a:r>
            <a:r>
              <a:rPr lang="en-US" dirty="0" smtClean="0"/>
              <a:t>need </a:t>
            </a:r>
            <a:r>
              <a:rPr lang="en-US" dirty="0" smtClean="0"/>
              <a:t>to go around South America</a:t>
            </a:r>
          </a:p>
          <a:p>
            <a:r>
              <a:rPr lang="en-US" dirty="0" smtClean="0"/>
              <a:t>1903:  Plans to construct canal – Colombian region of Panama</a:t>
            </a:r>
          </a:p>
          <a:p>
            <a:pPr lvl="1"/>
            <a:r>
              <a:rPr lang="en-US" dirty="0" smtClean="0"/>
              <a:t>Colombia backs out</a:t>
            </a:r>
          </a:p>
          <a:p>
            <a:pPr lvl="1"/>
            <a:r>
              <a:rPr lang="en-US" dirty="0" smtClean="0"/>
              <a:t>U. S. encourages revolution in Panama – Independent Panama signs treaty for canal</a:t>
            </a:r>
          </a:p>
          <a:p>
            <a:pPr lvl="1"/>
            <a:r>
              <a:rPr lang="en-US" dirty="0" smtClean="0"/>
              <a:t>Example of TR’s “Big Stick” Policy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://historymartinez.files.wordpress.com/2010/10/dust-bow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6715125" cy="50387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4600" y="6096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Video on the </a:t>
            </a:r>
            <a:r>
              <a:rPr lang="en-US" dirty="0" err="1" smtClean="0"/>
              <a:t>DustBowl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60136"/>
          </a:xfrm>
        </p:spPr>
        <p:txBody>
          <a:bodyPr/>
          <a:lstStyle/>
          <a:p>
            <a:pPr marL="109728" indent="0">
              <a:buNone/>
            </a:pPr>
            <a:r>
              <a:rPr lang="en-US" b="1" u="sng" dirty="0" smtClean="0"/>
              <a:t>John Steinbeck:</a:t>
            </a:r>
            <a:endParaRPr lang="en-US" dirty="0" smtClean="0"/>
          </a:p>
          <a:p>
            <a:r>
              <a:rPr lang="en-US" dirty="0" smtClean="0"/>
              <a:t>Wrote </a:t>
            </a:r>
            <a:r>
              <a:rPr lang="en-US" i="1" dirty="0" smtClean="0"/>
              <a:t>Grapes of Wrath </a:t>
            </a:r>
            <a:r>
              <a:rPr lang="en-US" dirty="0" smtClean="0"/>
              <a:t>&amp; </a:t>
            </a:r>
            <a:r>
              <a:rPr lang="en-US" i="1" dirty="0" smtClean="0"/>
              <a:t>Of Mice and Men</a:t>
            </a:r>
            <a:endParaRPr lang="en-US" dirty="0" smtClean="0"/>
          </a:p>
          <a:p>
            <a:r>
              <a:rPr lang="en-US" dirty="0"/>
              <a:t>B</a:t>
            </a:r>
            <a:r>
              <a:rPr lang="en-US" dirty="0" smtClean="0"/>
              <a:t>ooks portray the hardships of the Depression, </a:t>
            </a:r>
            <a:r>
              <a:rPr lang="en-US" dirty="0" smtClean="0"/>
              <a:t>&amp; the </a:t>
            </a:r>
            <a:r>
              <a:rPr lang="en-US" dirty="0" smtClean="0"/>
              <a:t>Dust Bowl</a:t>
            </a:r>
          </a:p>
        </p:txBody>
      </p:sp>
      <p:pic>
        <p:nvPicPr>
          <p:cNvPr id="102402" name="Picture 2" descr="http://blog.syracuse.com/shelflife/2009/02/steinbe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743200"/>
            <a:ext cx="38862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88736"/>
          </a:xfrm>
        </p:spPr>
        <p:txBody>
          <a:bodyPr/>
          <a:lstStyle/>
          <a:p>
            <a:pPr marL="109728" indent="0">
              <a:buNone/>
            </a:pPr>
            <a:r>
              <a:rPr lang="en-US" b="1" u="sng" dirty="0" smtClean="0"/>
              <a:t>Bonus Army:</a:t>
            </a:r>
            <a:endParaRPr lang="en-US" dirty="0" smtClean="0"/>
          </a:p>
          <a:p>
            <a:r>
              <a:rPr lang="en-US" dirty="0" smtClean="0"/>
              <a:t>Veterans were promised a bonus for serving in WWI </a:t>
            </a:r>
            <a:r>
              <a:rPr lang="en-US" dirty="0" smtClean="0"/>
              <a:t>&amp; </a:t>
            </a:r>
            <a:r>
              <a:rPr lang="en-US" dirty="0" smtClean="0"/>
              <a:t>wanted it in 1932 not 1945 </a:t>
            </a:r>
          </a:p>
          <a:p>
            <a:r>
              <a:rPr lang="en-US" dirty="0" smtClean="0"/>
              <a:t>Shantytown built outside DC of 17,000</a:t>
            </a:r>
          </a:p>
          <a:p>
            <a:r>
              <a:rPr lang="en-US" dirty="0" smtClean="0"/>
              <a:t>Hoover sends troops - destroy camp, disperse protesters</a:t>
            </a:r>
          </a:p>
          <a:p>
            <a:pPr marL="109728" indent="0" algn="ctr">
              <a:buNone/>
            </a:pPr>
            <a:r>
              <a:rPr lang="en-US" sz="2000" dirty="0" smtClean="0">
                <a:solidFill>
                  <a:srgbClr val="FFC000"/>
                </a:solidFill>
              </a:rPr>
              <a:t>			</a:t>
            </a:r>
            <a:endParaRPr lang="en-US" sz="2000" dirty="0">
              <a:solidFill>
                <a:srgbClr val="FFC000"/>
              </a:solidFill>
            </a:endParaRPr>
          </a:p>
          <a:p>
            <a:pPr marL="109728" indent="0" algn="ctr">
              <a:buNone/>
            </a:pPr>
            <a:endParaRPr lang="en-US" sz="2000" dirty="0" smtClean="0">
              <a:solidFill>
                <a:srgbClr val="FFC000"/>
              </a:solidFill>
              <a:hlinkClick r:id="rId2"/>
            </a:endParaRPr>
          </a:p>
          <a:p>
            <a:pPr marL="109728" indent="0" algn="ctr">
              <a:buNone/>
            </a:pPr>
            <a:endParaRPr lang="en-US" sz="2000" dirty="0">
              <a:solidFill>
                <a:srgbClr val="FFC000"/>
              </a:solidFill>
              <a:hlinkClick r:id="rId2"/>
            </a:endParaRPr>
          </a:p>
          <a:p>
            <a:pPr marL="109728" indent="0" algn="ctr">
              <a:buNone/>
            </a:pPr>
            <a:endParaRPr lang="en-US" sz="2000" dirty="0" smtClean="0">
              <a:solidFill>
                <a:srgbClr val="FFC000"/>
              </a:solidFill>
              <a:hlinkClick r:id="rId2"/>
            </a:endParaRPr>
          </a:p>
          <a:p>
            <a:pPr marL="109728" indent="0" algn="ctr">
              <a:buNone/>
            </a:pPr>
            <a:endParaRPr lang="en-US" sz="2000" dirty="0">
              <a:solidFill>
                <a:srgbClr val="FFC000"/>
              </a:solidFill>
              <a:hlinkClick r:id="rId2"/>
            </a:endParaRPr>
          </a:p>
          <a:p>
            <a:pPr marL="109728" indent="0" algn="ctr">
              <a:buNone/>
            </a:pPr>
            <a:endParaRPr lang="en-US" sz="2000" dirty="0" smtClean="0">
              <a:solidFill>
                <a:srgbClr val="FFC000"/>
              </a:solidFill>
              <a:hlinkClick r:id="rId2"/>
            </a:endParaRPr>
          </a:p>
          <a:p>
            <a:pPr marL="109728" indent="0" algn="ctr">
              <a:buNone/>
            </a:pPr>
            <a:endParaRPr lang="en-US" sz="2000" dirty="0" smtClean="0">
              <a:solidFill>
                <a:srgbClr val="FFC000"/>
              </a:solidFill>
              <a:hlinkClick r:id="rId2"/>
            </a:endParaRPr>
          </a:p>
          <a:p>
            <a:pPr marL="109728" indent="0" algn="ctr">
              <a:buNone/>
            </a:pPr>
            <a:endParaRPr lang="en-US" sz="2000" dirty="0">
              <a:solidFill>
                <a:srgbClr val="FFC000"/>
              </a:solidFill>
              <a:hlinkClick r:id="rId2"/>
            </a:endParaRPr>
          </a:p>
          <a:p>
            <a:pPr marL="109728" indent="0" algn="ctr">
              <a:buNone/>
            </a:pPr>
            <a:r>
              <a:rPr lang="en-US" sz="2000" dirty="0" smtClean="0">
                <a:solidFill>
                  <a:srgbClr val="FFC000"/>
                </a:solidFill>
                <a:hlinkClick r:id="rId2"/>
              </a:rPr>
              <a:t>Bonus </a:t>
            </a:r>
            <a:r>
              <a:rPr lang="en-US" sz="2000" dirty="0">
                <a:solidFill>
                  <a:srgbClr val="FFC000"/>
                </a:solidFill>
                <a:hlinkClick r:id="rId2"/>
              </a:rPr>
              <a:t>Army Video</a:t>
            </a:r>
            <a:endParaRPr lang="en-US" sz="2000" dirty="0">
              <a:solidFill>
                <a:srgbClr val="FFC000"/>
              </a:solidFill>
            </a:endParaRPr>
          </a:p>
          <a:p>
            <a:endParaRPr lang="en-US" dirty="0" smtClean="0"/>
          </a:p>
        </p:txBody>
      </p:sp>
      <p:pic>
        <p:nvPicPr>
          <p:cNvPr id="4" name="Picture 2" descr="http://www.loc.gov/exhibits/treasures/images/at0058f2b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048000"/>
            <a:ext cx="50292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649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u="sng" dirty="0" smtClean="0">
                <a:hlinkClick r:id="rId2"/>
              </a:rPr>
              <a:t>New Deal:</a:t>
            </a:r>
            <a:endParaRPr lang="en-US" dirty="0" smtClean="0"/>
          </a:p>
          <a:p>
            <a:r>
              <a:rPr lang="en-US" u="sng" dirty="0" smtClean="0"/>
              <a:t>1932:</a:t>
            </a:r>
            <a:r>
              <a:rPr lang="en-US" dirty="0" smtClean="0"/>
              <a:t>  Franklin D. Roosevelt (FDR) is elected President</a:t>
            </a:r>
          </a:p>
          <a:p>
            <a:r>
              <a:rPr lang="en-US" dirty="0" smtClean="0"/>
              <a:t>Promised a “New Deal”</a:t>
            </a:r>
          </a:p>
          <a:p>
            <a:r>
              <a:rPr lang="en-US" dirty="0" smtClean="0"/>
              <a:t>used the radio  – “Fireside Chats”</a:t>
            </a:r>
          </a:p>
          <a:p>
            <a:pPr lvl="1"/>
            <a:r>
              <a:rPr lang="en-US" dirty="0" smtClean="0"/>
              <a:t>Explained New Deal programs – “nothing to fear but fear itself”</a:t>
            </a:r>
          </a:p>
          <a:p>
            <a:r>
              <a:rPr lang="en-US" dirty="0" smtClean="0"/>
              <a:t>Federal government stimulates economy - provide unemployment relief  </a:t>
            </a:r>
          </a:p>
          <a:p>
            <a:r>
              <a:rPr lang="en-US" dirty="0" smtClean="0"/>
              <a:t>GDP = C+I+G+F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8125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u="sng" dirty="0" smtClean="0"/>
              <a:t>New Deal Legislation</a:t>
            </a:r>
            <a:r>
              <a:rPr lang="en-US" b="1" u="sng" dirty="0" smtClean="0"/>
              <a:t>: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1.)  </a:t>
            </a:r>
            <a:r>
              <a:rPr lang="en-US" u="sng" dirty="0" smtClean="0"/>
              <a:t>Agricultural Adjustment Act (AAA)</a:t>
            </a:r>
            <a:endParaRPr lang="en-US" dirty="0" smtClean="0"/>
          </a:p>
          <a:p>
            <a:r>
              <a:rPr lang="en-US" dirty="0" smtClean="0"/>
              <a:t>AAA paid farmers a </a:t>
            </a:r>
            <a:r>
              <a:rPr lang="en-US" dirty="0" smtClean="0">
                <a:solidFill>
                  <a:srgbClr val="FF0000"/>
                </a:solidFill>
              </a:rPr>
              <a:t>subsidy</a:t>
            </a:r>
          </a:p>
          <a:p>
            <a:pPr lvl="1"/>
            <a:r>
              <a:rPr lang="en-US" dirty="0" smtClean="0"/>
              <a:t>Paid farmers to CUT BACK their production – raise prices</a:t>
            </a:r>
          </a:p>
          <a:p>
            <a:pPr marL="109728" indent="0">
              <a:buNone/>
            </a:pPr>
            <a:r>
              <a:rPr lang="en-US" dirty="0" smtClean="0"/>
              <a:t>2.)  </a:t>
            </a:r>
            <a:r>
              <a:rPr lang="en-US" u="sng" dirty="0" smtClean="0"/>
              <a:t>Civilian Conservation Corps (CCC)</a:t>
            </a:r>
            <a:endParaRPr lang="en-US" dirty="0" smtClean="0"/>
          </a:p>
          <a:p>
            <a:r>
              <a:rPr lang="en-US" dirty="0" smtClean="0"/>
              <a:t>Give unemployed young men (18-25) jobs on environmental projects</a:t>
            </a:r>
          </a:p>
          <a:p>
            <a:pPr marL="109728" indent="0">
              <a:buNone/>
            </a:pPr>
            <a:r>
              <a:rPr lang="en-US" dirty="0" smtClean="0"/>
              <a:t>3</a:t>
            </a:r>
            <a:r>
              <a:rPr lang="en-US" dirty="0"/>
              <a:t>.)  </a:t>
            </a:r>
            <a:r>
              <a:rPr lang="en-US" u="sng" dirty="0"/>
              <a:t>Public Works Administration (PWA)</a:t>
            </a:r>
            <a:endParaRPr lang="en-US" dirty="0"/>
          </a:p>
          <a:p>
            <a:r>
              <a:rPr lang="en-US" dirty="0"/>
              <a:t>Put people to work to build dams, schools, government buildings, etc.</a:t>
            </a:r>
          </a:p>
          <a:p>
            <a:r>
              <a:rPr lang="en-US" dirty="0"/>
              <a:t>Randolph-Henry was a PWA </a:t>
            </a:r>
            <a:r>
              <a:rPr lang="en-US" dirty="0" smtClean="0"/>
              <a:t>project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3633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sz="2400" dirty="0" smtClean="0"/>
              <a:t>4.) </a:t>
            </a:r>
            <a:r>
              <a:rPr lang="en-US" sz="2400" u="sng" dirty="0" smtClean="0">
                <a:hlinkClick r:id="rId2"/>
              </a:rPr>
              <a:t>Tennessee Valley Authority (TVA)</a:t>
            </a:r>
            <a:endParaRPr lang="en-US" sz="2400" dirty="0" smtClean="0"/>
          </a:p>
          <a:p>
            <a:r>
              <a:rPr lang="en-US" sz="2400" dirty="0" smtClean="0"/>
              <a:t>Built dams </a:t>
            </a:r>
            <a:r>
              <a:rPr lang="en-US" sz="2400" dirty="0"/>
              <a:t>-</a:t>
            </a:r>
            <a:r>
              <a:rPr lang="en-US" sz="2400" dirty="0" smtClean="0"/>
              <a:t> create electricity</a:t>
            </a:r>
          </a:p>
          <a:p>
            <a:r>
              <a:rPr lang="en-US" sz="2400" dirty="0" smtClean="0"/>
              <a:t>Lakes for recreation</a:t>
            </a:r>
          </a:p>
          <a:p>
            <a:r>
              <a:rPr lang="en-US" sz="2400" dirty="0" smtClean="0"/>
              <a:t>Create jobs </a:t>
            </a:r>
          </a:p>
          <a:p>
            <a:endParaRPr lang="en-US" sz="2400" dirty="0" smtClean="0"/>
          </a:p>
          <a:p>
            <a:pPr marL="109728" indent="0">
              <a:buNone/>
            </a:pPr>
            <a:r>
              <a:rPr lang="en-US" sz="2400" dirty="0" smtClean="0"/>
              <a:t>5.)  </a:t>
            </a:r>
            <a:r>
              <a:rPr lang="en-US" sz="2400" u="sng" dirty="0" smtClean="0"/>
              <a:t>Federal Deposit Insurance Corporation (FDIC)</a:t>
            </a:r>
            <a:endParaRPr lang="en-US" sz="2400" dirty="0" smtClean="0"/>
          </a:p>
          <a:p>
            <a:r>
              <a:rPr lang="en-US" sz="2400" dirty="0" smtClean="0"/>
              <a:t>Insures bank deposits</a:t>
            </a:r>
          </a:p>
          <a:p>
            <a:endParaRPr lang="en-US" sz="2400" dirty="0"/>
          </a:p>
          <a:p>
            <a:pPr marL="109728" indent="0">
              <a:buNone/>
            </a:pPr>
            <a:r>
              <a:rPr lang="en-US" sz="2400" dirty="0" smtClean="0"/>
              <a:t>6</a:t>
            </a:r>
            <a:r>
              <a:rPr lang="en-US" sz="2400" dirty="0"/>
              <a:t>.)  </a:t>
            </a:r>
            <a:r>
              <a:rPr lang="en-US" sz="2400" u="sng" dirty="0"/>
              <a:t>Securities and Exchange Commission (SEC)</a:t>
            </a:r>
            <a:endParaRPr lang="en-US" sz="2400" dirty="0"/>
          </a:p>
          <a:p>
            <a:pPr marL="109728" indent="0">
              <a:buNone/>
            </a:pPr>
            <a:r>
              <a:rPr lang="en-US" sz="2400" dirty="0" smtClean="0"/>
              <a:t>Regulated </a:t>
            </a:r>
            <a:r>
              <a:rPr lang="en-US" sz="2400" dirty="0"/>
              <a:t>the Stock Market</a:t>
            </a:r>
          </a:p>
          <a:p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41136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sz="2400" dirty="0" smtClean="0"/>
              <a:t>7.)  </a:t>
            </a:r>
            <a:r>
              <a:rPr lang="en-US" sz="2400" u="sng" dirty="0" smtClean="0"/>
              <a:t>Works Progress Administration (WPA)</a:t>
            </a:r>
            <a:endParaRPr lang="en-US" sz="2400" dirty="0" smtClean="0"/>
          </a:p>
          <a:p>
            <a:r>
              <a:rPr lang="en-US" sz="2400" dirty="0" smtClean="0"/>
              <a:t>Put unemployed teachers, artists, and actors back to work</a:t>
            </a:r>
          </a:p>
          <a:p>
            <a:pPr marL="109728" indent="0">
              <a:buNone/>
            </a:pPr>
            <a:r>
              <a:rPr lang="en-US" sz="2600" dirty="0" smtClean="0"/>
              <a:t>8</a:t>
            </a:r>
            <a:r>
              <a:rPr lang="en-US" sz="2600" dirty="0"/>
              <a:t>.)  </a:t>
            </a:r>
            <a:r>
              <a:rPr lang="en-US" sz="2600" u="sng" dirty="0"/>
              <a:t>Wagner Act and the National Labor Relations Board (NLRB</a:t>
            </a:r>
            <a:r>
              <a:rPr lang="en-US" sz="2600" u="sng" dirty="0" smtClean="0"/>
              <a:t>)</a:t>
            </a:r>
            <a:endParaRPr lang="en-US" sz="2600" dirty="0"/>
          </a:p>
          <a:p>
            <a:pPr lvl="1"/>
            <a:r>
              <a:rPr lang="en-US" dirty="0"/>
              <a:t>Workers could join unions </a:t>
            </a:r>
            <a:r>
              <a:rPr lang="en-US" dirty="0" smtClean="0"/>
              <a:t>again</a:t>
            </a:r>
          </a:p>
          <a:p>
            <a:pPr lvl="1"/>
            <a:r>
              <a:rPr lang="en-US" sz="2600" dirty="0" smtClean="0"/>
              <a:t>National </a:t>
            </a:r>
            <a:r>
              <a:rPr lang="en-US" sz="2600" dirty="0"/>
              <a:t>Labor Relations </a:t>
            </a:r>
            <a:r>
              <a:rPr lang="en-US" sz="2600" dirty="0" smtClean="0"/>
              <a:t>Board</a:t>
            </a:r>
          </a:p>
          <a:p>
            <a:pPr marL="411480" lvl="1" indent="0">
              <a:buNone/>
            </a:pPr>
            <a:r>
              <a:rPr lang="en-US" dirty="0"/>
              <a:t>	</a:t>
            </a:r>
            <a:r>
              <a:rPr lang="en-US" dirty="0" smtClean="0"/>
              <a:t>-Arbitrate </a:t>
            </a:r>
            <a:r>
              <a:rPr lang="en-US" dirty="0"/>
              <a:t>disputes between Labor and </a:t>
            </a:r>
            <a:r>
              <a:rPr lang="en-US" dirty="0" smtClean="0"/>
              <a:t>	Management</a:t>
            </a:r>
            <a:endParaRPr lang="en-US" dirty="0"/>
          </a:p>
          <a:p>
            <a:pPr marL="109728" indent="0">
              <a:buNone/>
            </a:pPr>
            <a:r>
              <a:rPr lang="en-US" sz="2600" dirty="0"/>
              <a:t>9.)  </a:t>
            </a:r>
            <a:r>
              <a:rPr lang="en-US" sz="2600" u="sng" dirty="0"/>
              <a:t>Social Security Act</a:t>
            </a:r>
            <a:endParaRPr lang="en-US" sz="2600" dirty="0"/>
          </a:p>
          <a:p>
            <a:r>
              <a:rPr lang="en-US" sz="2600" dirty="0"/>
              <a:t>G</a:t>
            </a:r>
            <a:r>
              <a:rPr lang="en-US" sz="2600" dirty="0" smtClean="0"/>
              <a:t>overnment </a:t>
            </a:r>
            <a:r>
              <a:rPr lang="en-US" sz="2600" dirty="0"/>
              <a:t>accepted direct responsibility for meeting the basic needs of the citizens</a:t>
            </a:r>
          </a:p>
          <a:p>
            <a:r>
              <a:rPr lang="en-US" sz="2600" dirty="0"/>
              <a:t>Gave pensions and survivors’ benefits for the elderly and orphaned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Effects of the New Deal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26736"/>
          </a:xfrm>
        </p:spPr>
        <p:txBody>
          <a:bodyPr>
            <a:normAutofit/>
          </a:bodyPr>
          <a:lstStyle/>
          <a:p>
            <a:r>
              <a:rPr lang="en-US" dirty="0" smtClean="0"/>
              <a:t>New Deal - “3 R’s” </a:t>
            </a:r>
          </a:p>
          <a:p>
            <a:pPr lvl="1"/>
            <a:r>
              <a:rPr lang="en-US" dirty="0" smtClean="0"/>
              <a:t>Relief </a:t>
            </a:r>
          </a:p>
          <a:p>
            <a:pPr lvl="1"/>
            <a:r>
              <a:rPr lang="en-US" dirty="0" smtClean="0"/>
              <a:t>Reform</a:t>
            </a:r>
          </a:p>
          <a:p>
            <a:pPr lvl="1"/>
            <a:r>
              <a:rPr lang="en-US" dirty="0" smtClean="0"/>
              <a:t>Recovery</a:t>
            </a:r>
          </a:p>
          <a:p>
            <a:r>
              <a:rPr lang="en-US" dirty="0" smtClean="0"/>
              <a:t>Changes in the American economy </a:t>
            </a:r>
          </a:p>
          <a:p>
            <a:pPr lvl="1"/>
            <a:r>
              <a:rPr lang="en-US" dirty="0" smtClean="0"/>
              <a:t>Federal deficit increased</a:t>
            </a:r>
          </a:p>
          <a:p>
            <a:pPr lvl="1"/>
            <a:r>
              <a:rPr lang="en-US" dirty="0" smtClean="0"/>
              <a:t>Deficit spending—borrowing $ to spend more than what was collected in taxes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doreandme.com/images/Panama-Canal-rou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33400"/>
            <a:ext cx="6324600" cy="6095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sace.army.mil/History/PublishingImages/Vignettes/107/Panamacanal_con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4114800" cy="3152775"/>
          </a:xfrm>
          <a:prstGeom prst="rect">
            <a:avLst/>
          </a:prstGeom>
          <a:noFill/>
        </p:spPr>
      </p:pic>
      <p:pic>
        <p:nvPicPr>
          <p:cNvPr id="1028" name="Picture 4" descr="http://www.canalmuseum.com/photos/1911_pedromigu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609975"/>
            <a:ext cx="5286375" cy="324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b="1" u="sng" dirty="0" smtClean="0"/>
              <a:t>“Big Stick” Diplomacy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02936"/>
          </a:xfrm>
        </p:spPr>
        <p:txBody>
          <a:bodyPr>
            <a:normAutofit/>
          </a:bodyPr>
          <a:lstStyle/>
          <a:p>
            <a:r>
              <a:rPr lang="en-US" dirty="0" smtClean="0"/>
              <a:t>Theodore Roosevelt</a:t>
            </a:r>
          </a:p>
          <a:p>
            <a:r>
              <a:rPr lang="en-US" dirty="0" smtClean="0"/>
              <a:t>Use of Negotiations first but be prepared to use force to get what you want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“Speak softly </a:t>
            </a:r>
            <a:r>
              <a:rPr lang="en-US" dirty="0" smtClean="0">
                <a:solidFill>
                  <a:schemeClr val="tx1"/>
                </a:solidFill>
              </a:rPr>
              <a:t>&amp; carry </a:t>
            </a:r>
            <a:r>
              <a:rPr lang="en-US" dirty="0" smtClean="0">
                <a:solidFill>
                  <a:schemeClr val="tx1"/>
                </a:solidFill>
              </a:rPr>
              <a:t>a big stick; you’ll go far.”</a:t>
            </a:r>
          </a:p>
          <a:p>
            <a:r>
              <a:rPr lang="en-US" dirty="0" smtClean="0"/>
              <a:t>Pres. Roosevelt </a:t>
            </a:r>
            <a:r>
              <a:rPr lang="en-US" dirty="0" smtClean="0"/>
              <a:t>issued </a:t>
            </a:r>
            <a:r>
              <a:rPr lang="en-US" dirty="0" smtClean="0"/>
              <a:t>corollary to the Monroe Doctrine—the Roosevelt Corollary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P</a:t>
            </a:r>
            <a:r>
              <a:rPr lang="en-US" smtClean="0">
                <a:solidFill>
                  <a:schemeClr val="tx1"/>
                </a:solidFill>
              </a:rPr>
              <a:t>oliceman </a:t>
            </a:r>
            <a:r>
              <a:rPr lang="en-US" dirty="0" smtClean="0">
                <a:solidFill>
                  <a:schemeClr val="tx1"/>
                </a:solidFill>
              </a:rPr>
              <a:t>of the W. Hemisphere</a:t>
            </a:r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emelianova.com/ben/wp-content/uploads/2007/08/big-stick-diplomac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8" y="304800"/>
            <a:ext cx="8458202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3530</TotalTime>
  <Words>1505</Words>
  <Application>Microsoft Office PowerPoint</Application>
  <PresentationFormat>On-screen Show (4:3)</PresentationFormat>
  <Paragraphs>270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Urban</vt:lpstr>
      <vt:lpstr>TEST #6 Lecture Notes</vt:lpstr>
      <vt:lpstr>Imperialism: Nations have colonies</vt:lpstr>
      <vt:lpstr> Spanish American War</vt:lpstr>
      <vt:lpstr>Hawaii</vt:lpstr>
      <vt:lpstr>The Panama Canal</vt:lpstr>
      <vt:lpstr>PowerPoint Presentation</vt:lpstr>
      <vt:lpstr>PowerPoint Presentation</vt:lpstr>
      <vt:lpstr>“Big Stick” Diplomacy</vt:lpstr>
      <vt:lpstr>PowerPoint Presentation</vt:lpstr>
      <vt:lpstr>PowerPoint Presentation</vt:lpstr>
      <vt:lpstr>Open Door Policy</vt:lpstr>
      <vt:lpstr>Dollar Diplomacy</vt:lpstr>
      <vt:lpstr>World War 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Wilson’s 14 Points</vt:lpstr>
      <vt:lpstr>Treaty of Versailles</vt:lpstr>
      <vt:lpstr>PowerPoint Presentation</vt:lpstr>
      <vt:lpstr>League of Nations Debate in the U. S.</vt:lpstr>
      <vt:lpstr>America in the 1920s &amp; 1930s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Business Cycle</vt:lpstr>
      <vt:lpstr>PowerPoint Presentation</vt:lpstr>
      <vt:lpstr>Causes of the U. S. Stock Market Crash</vt:lpstr>
      <vt:lpstr>PowerPoint Presentation</vt:lpstr>
      <vt:lpstr>Causes of the Great Depression</vt:lpstr>
      <vt:lpstr>Impact of the Crash and Depression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Effects of the New Deal</vt:lpstr>
    </vt:vector>
  </TitlesOfParts>
  <Company>CCPS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#6 Lecture Notes</dc:title>
  <dc:creator>CCPS</dc:creator>
  <cp:lastModifiedBy>Joyner, Kari</cp:lastModifiedBy>
  <cp:revision>153</cp:revision>
  <dcterms:created xsi:type="dcterms:W3CDTF">2011-08-27T22:49:02Z</dcterms:created>
  <dcterms:modified xsi:type="dcterms:W3CDTF">2014-12-12T15:47:01Z</dcterms:modified>
</cp:coreProperties>
</file>