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81" r:id="rId19"/>
    <p:sldId id="282" r:id="rId20"/>
    <p:sldId id="284" r:id="rId21"/>
    <p:sldId id="285" r:id="rId22"/>
    <p:sldId id="287" r:id="rId23"/>
    <p:sldId id="292" r:id="rId24"/>
    <p:sldId id="296" r:id="rId25"/>
    <p:sldId id="297" r:id="rId26"/>
    <p:sldId id="308" r:id="rId27"/>
    <p:sldId id="298" r:id="rId28"/>
    <p:sldId id="300" r:id="rId29"/>
    <p:sldId id="301" r:id="rId30"/>
    <p:sldId id="302" r:id="rId31"/>
    <p:sldId id="303" r:id="rId32"/>
    <p:sldId id="305" r:id="rId33"/>
    <p:sldId id="310" r:id="rId34"/>
    <p:sldId id="30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720-A72B-4DDD-B890-B109C62E0001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9305D7-90BD-43B8-B253-DAE7F8899B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720-A72B-4DDD-B890-B109C62E0001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05D7-90BD-43B8-B253-DAE7F8899B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720-A72B-4DDD-B890-B109C62E0001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05D7-90BD-43B8-B253-DAE7F8899B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720-A72B-4DDD-B890-B109C62E0001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05D7-90BD-43B8-B253-DAE7F8899B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720-A72B-4DDD-B890-B109C62E0001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9305D7-90BD-43B8-B253-DAE7F8899B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720-A72B-4DDD-B890-B109C62E0001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05D7-90BD-43B8-B253-DAE7F8899B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720-A72B-4DDD-B890-B109C62E0001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05D7-90BD-43B8-B253-DAE7F8899B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720-A72B-4DDD-B890-B109C62E0001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05D7-90BD-43B8-B253-DAE7F8899B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720-A72B-4DDD-B890-B109C62E0001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05D7-90BD-43B8-B253-DAE7F8899B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720-A72B-4DDD-B890-B109C62E0001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05D7-90BD-43B8-B253-DAE7F8899B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720-A72B-4DDD-B890-B109C62E0001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9305D7-90BD-43B8-B253-DAE7F8899B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F94720-A72B-4DDD-B890-B109C62E0001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79305D7-90BD-43B8-B253-DAE7F8899B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r9M_eDmpZs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xPhLKARAve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0bwcppAGF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0-SBsFyrofQ#!" TargetMode="External"/><Relationship Id="rId2" Type="http://schemas.openxmlformats.org/officeDocument/2006/relationships/hyperlink" Target="http://www.youtube.com/watch?v=UxxSV1F-sM4&amp;feature=player_embedde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PJxx5YVZDU&amp;feature=player_embedde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M9tzM31LFU&amp;feature=player_embedde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embedded&amp;v=ISoZTjno9L0#!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zTKXGSP550&amp;feature=player_embedded#!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X5X0eogmN0&amp;feature=player_embedde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t9mvmNUOh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outube.com/watch?v=pUMKFP4p2L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7/73/Sweatshop_in_Ludlow_Street_Tenement,_New_York_cph.3a2427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FOBdHhnIj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VUS8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TEST #5 Lecture Notes</a:t>
            </a:r>
            <a:br>
              <a:rPr lang="en-US" b="1" dirty="0" smtClean="0"/>
            </a:br>
            <a:r>
              <a:rPr lang="en-US" b="1" dirty="0" smtClean="0"/>
              <a:t>Progressivism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541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2.)  </a:t>
            </a:r>
            <a:r>
              <a:rPr lang="en-US" sz="3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Homestead Strike:</a:t>
            </a:r>
            <a:endParaRPr lang="en-US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3600" dirty="0" smtClean="0"/>
              <a:t>1892:  steelworkers </a:t>
            </a:r>
            <a:r>
              <a:rPr lang="en-US" sz="3600" dirty="0"/>
              <a:t>-</a:t>
            </a:r>
            <a:r>
              <a:rPr lang="en-US" sz="3600" dirty="0" smtClean="0"/>
              <a:t> Homestead, PA</a:t>
            </a:r>
          </a:p>
          <a:p>
            <a:r>
              <a:rPr lang="en-US" sz="3600" dirty="0" smtClean="0"/>
              <a:t>Wages cut by 1/3</a:t>
            </a:r>
          </a:p>
          <a:p>
            <a:r>
              <a:rPr lang="en-US" sz="3600" dirty="0" smtClean="0"/>
              <a:t>A battle between the striking steel workers and </a:t>
            </a:r>
            <a:r>
              <a:rPr lang="en-US" sz="3600" dirty="0" smtClean="0">
                <a:solidFill>
                  <a:srgbClr val="FF0000"/>
                </a:solidFill>
              </a:rPr>
              <a:t>“scabs” </a:t>
            </a:r>
            <a:r>
              <a:rPr lang="en-US" sz="3600" dirty="0" smtClean="0"/>
              <a:t>(strikebreakers)</a:t>
            </a:r>
          </a:p>
          <a:p>
            <a:r>
              <a:rPr lang="en-US" sz="3600" dirty="0" smtClean="0"/>
              <a:t>13 people killed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occawlonline.pearsoned.com/bookbind/pubbooks/martin_awl/medialib/images/18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3810000" cy="4800600"/>
          </a:xfrm>
          <a:prstGeom prst="rect">
            <a:avLst/>
          </a:prstGeom>
          <a:noFill/>
        </p:spPr>
      </p:pic>
      <p:pic>
        <p:nvPicPr>
          <p:cNvPr id="28676" name="Picture 4" descr="http://static.flickr.com/2603/3904578106_e7960c6c41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3848100" cy="5114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57912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Homestead Strike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85800"/>
            <a:ext cx="7772400" cy="533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3.)  </a:t>
            </a: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Pullman Strike: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 smtClean="0"/>
              <a:t>1894:  Railway workers, led by Eugene V. Debs</a:t>
            </a:r>
          </a:p>
          <a:p>
            <a:r>
              <a:rPr lang="en-US" sz="3200" dirty="0" smtClean="0"/>
              <a:t>Violence and riots erupt</a:t>
            </a:r>
          </a:p>
          <a:p>
            <a:r>
              <a:rPr lang="en-US" sz="3200" dirty="0" smtClean="0"/>
              <a:t>Federal troops sent in</a:t>
            </a:r>
            <a:endParaRPr lang="en-US" sz="3200" dirty="0"/>
          </a:p>
        </p:txBody>
      </p:sp>
      <p:pic>
        <p:nvPicPr>
          <p:cNvPr id="4" name="Picture 2" descr="http://www.recollectionbooks.com/bleed/images/misc/sinnersPullmanStrik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649941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Progressivism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Progressivism</a:t>
            </a:r>
            <a:r>
              <a:rPr lang="en-US" dirty="0" smtClean="0"/>
              <a:t> - movement that attempted to fix problems associated with immigration, city growth, and the increasing power of giant corporations during the Industrial Period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“Gilded Age” </a:t>
            </a:r>
            <a:r>
              <a:rPr lang="en-US" dirty="0" smtClean="0"/>
              <a:t>(Glittered with wealth, but rotten to the core) – term coined by Mark Twain</a:t>
            </a:r>
          </a:p>
          <a:p>
            <a:pPr lvl="2"/>
            <a:r>
              <a:rPr lang="en-US" dirty="0" smtClean="0"/>
              <a:t>Practices of the Robber Barons (powerful business men and bankers) - used whatever means necessary to make themselves richer</a:t>
            </a:r>
          </a:p>
          <a:p>
            <a:pPr lvl="1"/>
            <a:r>
              <a:rPr lang="en-US" dirty="0" smtClean="0"/>
              <a:t>Addressed bad working conditions </a:t>
            </a:r>
          </a:p>
          <a:p>
            <a:pPr lvl="2"/>
            <a:r>
              <a:rPr lang="en-US" dirty="0" smtClean="0"/>
              <a:t>Child labor</a:t>
            </a:r>
          </a:p>
          <a:p>
            <a:pPr lvl="2"/>
            <a:r>
              <a:rPr lang="en-US" dirty="0" smtClean="0"/>
              <a:t>Long hours and low wages</a:t>
            </a:r>
          </a:p>
          <a:p>
            <a:pPr lvl="2"/>
            <a:r>
              <a:rPr lang="en-US" dirty="0" smtClean="0"/>
              <a:t>Lack of safety</a:t>
            </a:r>
          </a:p>
          <a:p>
            <a:pPr lvl="2"/>
            <a:r>
              <a:rPr lang="en-US" dirty="0" smtClean="0"/>
              <a:t>Lack of job security and benefits</a:t>
            </a:r>
          </a:p>
          <a:p>
            <a:pPr lvl="2"/>
            <a:r>
              <a:rPr lang="en-US" dirty="0" smtClean="0"/>
              <a:t>Company towns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/>
          <a:lstStyle/>
          <a:p>
            <a:pPr>
              <a:buNone/>
            </a:pPr>
            <a:r>
              <a:rPr lang="en-US" sz="4800" dirty="0" smtClean="0"/>
              <a:t>THE IDEALS</a:t>
            </a:r>
          </a:p>
          <a:p>
            <a:pPr lvl="1"/>
            <a:r>
              <a:rPr lang="en-US" sz="3200" dirty="0" smtClean="0"/>
              <a:t>Reduce </a:t>
            </a:r>
            <a:r>
              <a:rPr lang="en-US" sz="3200" dirty="0"/>
              <a:t>political </a:t>
            </a:r>
            <a:r>
              <a:rPr lang="en-US" sz="3200" dirty="0" smtClean="0"/>
              <a:t>corruption - reform </a:t>
            </a:r>
            <a:r>
              <a:rPr lang="en-US" sz="3200" dirty="0"/>
              <a:t>town and state </a:t>
            </a:r>
            <a:r>
              <a:rPr lang="en-US" sz="3200" dirty="0" smtClean="0"/>
              <a:t>governments</a:t>
            </a:r>
          </a:p>
          <a:p>
            <a:pPr lvl="1"/>
            <a:r>
              <a:rPr lang="en-US" sz="3200" dirty="0" smtClean="0"/>
              <a:t>Government regulation of big business</a:t>
            </a:r>
          </a:p>
          <a:p>
            <a:pPr lvl="1"/>
            <a:r>
              <a:rPr lang="en-US" sz="3200" dirty="0" smtClean="0"/>
              <a:t>To get rid of social injustices</a:t>
            </a:r>
          </a:p>
          <a:p>
            <a:pPr lvl="2"/>
            <a:r>
              <a:rPr lang="en-US" sz="3200" dirty="0" smtClean="0"/>
              <a:t>Pass laws protecting workers and the poor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4000" dirty="0" smtClean="0"/>
              <a:t>ANALYSTS</a:t>
            </a:r>
          </a:p>
          <a:p>
            <a:r>
              <a:rPr lang="en-US" b="1" u="sng" dirty="0" smtClean="0">
                <a:solidFill>
                  <a:srgbClr val="FFFF00"/>
                </a:solidFill>
              </a:rPr>
              <a:t>Muckrakers</a:t>
            </a:r>
            <a:r>
              <a:rPr lang="en-US" dirty="0" smtClean="0"/>
              <a:t> - Writers who exposed the “ills of society”</a:t>
            </a:r>
          </a:p>
          <a:p>
            <a:r>
              <a:rPr lang="en-US" sz="2800" b="1" u="sng" dirty="0" smtClean="0">
                <a:hlinkClick r:id="rId2"/>
              </a:rPr>
              <a:t>Jacob Riis</a:t>
            </a:r>
            <a:endParaRPr lang="en-US" sz="2800" b="1" u="sng" dirty="0" smtClean="0"/>
          </a:p>
          <a:p>
            <a:pPr lvl="1"/>
            <a:r>
              <a:rPr lang="en-US" dirty="0" smtClean="0"/>
              <a:t>Wrote articles about the conditions of the poor in urban areas</a:t>
            </a:r>
          </a:p>
          <a:p>
            <a:r>
              <a:rPr lang="en-US" b="1" u="sng" dirty="0" smtClean="0">
                <a:hlinkClick r:id="rId3"/>
              </a:rPr>
              <a:t>Upton Sinclair</a:t>
            </a:r>
            <a:endParaRPr lang="en-US" dirty="0" smtClean="0"/>
          </a:p>
          <a:p>
            <a:pPr lvl="1"/>
            <a:r>
              <a:rPr lang="en-US" dirty="0" smtClean="0"/>
              <a:t>Wrote </a:t>
            </a:r>
            <a:r>
              <a:rPr lang="en-US" i="1" dirty="0" smtClean="0"/>
              <a:t>The Jungle</a:t>
            </a:r>
            <a:endParaRPr lang="en-US" dirty="0" smtClean="0"/>
          </a:p>
          <a:p>
            <a:pPr lvl="1"/>
            <a:r>
              <a:rPr lang="en-US" dirty="0" smtClean="0"/>
              <a:t>Exposed the meat packing industry</a:t>
            </a:r>
          </a:p>
          <a:p>
            <a:r>
              <a:rPr lang="en-US" b="1" u="sng" dirty="0" smtClean="0"/>
              <a:t>Ida Tarbell</a:t>
            </a:r>
          </a:p>
          <a:p>
            <a:pPr lvl="1"/>
            <a:r>
              <a:rPr lang="en-US" dirty="0" smtClean="0"/>
              <a:t>Wrote </a:t>
            </a:r>
            <a:r>
              <a:rPr lang="en-US" i="1" dirty="0" smtClean="0"/>
              <a:t>History of the Standard Oil Company</a:t>
            </a:r>
            <a:endParaRPr lang="en-US" dirty="0" smtClean="0"/>
          </a:p>
          <a:p>
            <a:pPr lvl="1"/>
            <a:r>
              <a:rPr lang="en-US" dirty="0" smtClean="0"/>
              <a:t>described how John Rockefeller amassed his power and wealth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ACTIVISTS</a:t>
            </a:r>
          </a:p>
          <a:p>
            <a:r>
              <a:rPr lang="en-US" sz="3200" b="1" u="sng" dirty="0" smtClean="0">
                <a:hlinkClick r:id="rId2"/>
              </a:rPr>
              <a:t>Florence Kelley</a:t>
            </a:r>
            <a:endParaRPr lang="en-US" sz="3200" b="1" u="sng" dirty="0" smtClean="0"/>
          </a:p>
          <a:p>
            <a:pPr lvl="1"/>
            <a:r>
              <a:rPr lang="en-US" sz="2800" dirty="0" smtClean="0"/>
              <a:t>Exposed the hazards of child labor</a:t>
            </a:r>
          </a:p>
          <a:p>
            <a:pPr lvl="1"/>
            <a:r>
              <a:rPr lang="en-US" sz="2800" dirty="0"/>
              <a:t>C</a:t>
            </a:r>
            <a:r>
              <a:rPr lang="en-US" sz="2800" dirty="0" smtClean="0"/>
              <a:t>hildren working in most hazardous factories</a:t>
            </a:r>
          </a:p>
          <a:p>
            <a:pPr lvl="1"/>
            <a:r>
              <a:rPr lang="en-US" sz="2800" dirty="0"/>
              <a:t>W</a:t>
            </a:r>
            <a:r>
              <a:rPr lang="en-US" sz="2800" dirty="0" smtClean="0"/>
              <a:t>anted to outlaw child labor</a:t>
            </a:r>
          </a:p>
          <a:p>
            <a:pPr lvl="1"/>
            <a:r>
              <a:rPr lang="en-US" sz="2800" dirty="0"/>
              <a:t>O</a:t>
            </a:r>
            <a:r>
              <a:rPr lang="en-US" sz="2800" dirty="0" smtClean="0"/>
              <a:t>rganized boycotts against goods manufactured by children</a:t>
            </a:r>
          </a:p>
          <a:p>
            <a:r>
              <a:rPr lang="en-US" sz="3200" b="1" u="sng" dirty="0" smtClean="0"/>
              <a:t>Jane Adams</a:t>
            </a:r>
          </a:p>
          <a:p>
            <a:pPr lvl="1"/>
            <a:r>
              <a:rPr lang="en-US" sz="2800" dirty="0" smtClean="0"/>
              <a:t>Created </a:t>
            </a:r>
            <a:r>
              <a:rPr lang="en-US" sz="2800" dirty="0" smtClean="0">
                <a:solidFill>
                  <a:srgbClr val="FF0000"/>
                </a:solidFill>
              </a:rPr>
              <a:t>Hull House </a:t>
            </a:r>
            <a:r>
              <a:rPr lang="en-US" sz="2800" dirty="0" smtClean="0"/>
              <a:t>- a settlement house in Chicago</a:t>
            </a:r>
          </a:p>
          <a:p>
            <a:pPr lvl="1"/>
            <a:r>
              <a:rPr lang="en-US" sz="2800" dirty="0" smtClean="0"/>
              <a:t>Immigrants and the poor could come and learn English, talk about politics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hmoop.com/media/images/large/upton-sinclai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048000" cy="2514600"/>
          </a:xfrm>
          <a:prstGeom prst="rect">
            <a:avLst/>
          </a:prstGeom>
          <a:noFill/>
        </p:spPr>
      </p:pic>
      <p:pic>
        <p:nvPicPr>
          <p:cNvPr id="31748" name="Picture 4" descr="http://4.bp.blogspot.com/_y50D4lDrQ7k/SL1ixTxPSXI/AAAAAAAAAT0/RrcoY0jdbtw/s400/the+jun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94709"/>
            <a:ext cx="3048000" cy="3810000"/>
          </a:xfrm>
          <a:prstGeom prst="rect">
            <a:avLst/>
          </a:prstGeom>
          <a:noFill/>
        </p:spPr>
      </p:pic>
      <p:pic>
        <p:nvPicPr>
          <p:cNvPr id="4" name="Picture 2" descr="http://64.17.135.19/APF1804/Weinberg/Weinber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8987" y="109538"/>
            <a:ext cx="2614613" cy="2585172"/>
          </a:xfrm>
          <a:prstGeom prst="rect">
            <a:avLst/>
          </a:prstGeom>
          <a:noFill/>
        </p:spPr>
      </p:pic>
      <p:pic>
        <p:nvPicPr>
          <p:cNvPr id="5" name="Picture 4" descr="http://www.glogster.com/media/3/10/95/50/10955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2842" y="2782718"/>
            <a:ext cx="2600758" cy="3633981"/>
          </a:xfrm>
          <a:prstGeom prst="rect">
            <a:avLst/>
          </a:prstGeom>
          <a:noFill/>
        </p:spPr>
      </p:pic>
      <p:pic>
        <p:nvPicPr>
          <p:cNvPr id="6" name="Picture 2" descr="http://images.ewins.com/digital_asset_manager/image_resize.php?vi=417274&amp;mdx=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3655" y="107373"/>
            <a:ext cx="2895600" cy="2587337"/>
          </a:xfrm>
          <a:prstGeom prst="rect">
            <a:avLst/>
          </a:prstGeom>
          <a:noFill/>
        </p:spPr>
      </p:pic>
      <p:pic>
        <p:nvPicPr>
          <p:cNvPr id="7" name="Picture 4" descr="http://memorialhall.mass.edu:81/lizardtech/iserv/getimage?cat=pvma&amp;item=/images/L01_060/L01_060_cv.sid&amp;lev=2&amp;wid=278&amp;hei=4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1364" y="2782718"/>
            <a:ext cx="2971800" cy="3633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janeaddamsbooks.com/wp-content/uploads/2010/01/hull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6743700" cy="5114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5867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Jane Adams’ Hull House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381000"/>
            <a:ext cx="7772400" cy="5638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4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Meat Inspection Act:</a:t>
            </a:r>
            <a:endParaRPr lang="en-US" sz="4000" dirty="0" smtClean="0"/>
          </a:p>
          <a:p>
            <a:r>
              <a:rPr lang="en-US" sz="2800" dirty="0" smtClean="0"/>
              <a:t>T. Roosevelt read </a:t>
            </a:r>
            <a:r>
              <a:rPr lang="en-US" sz="2800" i="1" dirty="0" smtClean="0"/>
              <a:t>The Jungle </a:t>
            </a:r>
            <a:endParaRPr lang="en-US" sz="2800" dirty="0" smtClean="0"/>
          </a:p>
          <a:p>
            <a:r>
              <a:rPr lang="en-US" sz="2800" dirty="0" smtClean="0"/>
              <a:t>1906:  Meat Inspection Act passed</a:t>
            </a:r>
          </a:p>
          <a:p>
            <a:r>
              <a:rPr lang="en-US" sz="2800" dirty="0" smtClean="0"/>
              <a:t>Set standards for meat-packers - Federal meat inspection was created</a:t>
            </a:r>
          </a:p>
        </p:txBody>
      </p:sp>
      <p:pic>
        <p:nvPicPr>
          <p:cNvPr id="4" name="Picture 4" descr="http://nutritionwonderland.com/wp-content/uploads/2009/02/meat_inspection_swift_co_1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5" y="3048000"/>
            <a:ext cx="4419600" cy="3714948"/>
          </a:xfrm>
          <a:prstGeom prst="rect">
            <a:avLst/>
          </a:prstGeom>
          <a:noFill/>
        </p:spPr>
      </p:pic>
      <p:pic>
        <p:nvPicPr>
          <p:cNvPr id="5" name="Picture 6" descr="http://www.xtimeline.com/__UserPic_Large/96342/evt110217193200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818" y="2819400"/>
            <a:ext cx="4011168" cy="3943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Working Conditions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Dangerous – few if any safety regulations</a:t>
            </a:r>
          </a:p>
          <a:p>
            <a:r>
              <a:rPr lang="en-US" sz="3200" dirty="0" smtClean="0"/>
              <a:t> Child Labor</a:t>
            </a:r>
          </a:p>
          <a:p>
            <a:r>
              <a:rPr lang="en-US" sz="3200" dirty="0" smtClean="0"/>
              <a:t> 10 hour workday</a:t>
            </a:r>
          </a:p>
          <a:p>
            <a:r>
              <a:rPr lang="en-US" sz="3200" dirty="0" smtClean="0"/>
              <a:t> No job security or benefits</a:t>
            </a:r>
          </a:p>
          <a:p>
            <a:r>
              <a:rPr lang="en-US" sz="3200" dirty="0" smtClean="0"/>
              <a:t> No compensation if injured</a:t>
            </a:r>
          </a:p>
          <a:p>
            <a:r>
              <a:rPr lang="en-US" sz="3200" dirty="0" smtClean="0"/>
              <a:t>  This type of factory was  a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sweatshops</a:t>
            </a:r>
            <a:endParaRPr lang="en-US" sz="3200" dirty="0" smtClean="0"/>
          </a:p>
          <a:p>
            <a:pPr marL="32004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</a:t>
            </a:r>
            <a:r>
              <a:rPr lang="en-US" sz="3600" b="1" u="sng" dirty="0" smtClean="0">
                <a:solidFill>
                  <a:srgbClr val="FFFF66"/>
                </a:solidFill>
                <a:hlinkClick r:id="rId2"/>
              </a:rPr>
              <a:t>Pure Food and Drug Act:</a:t>
            </a:r>
            <a:endParaRPr lang="en-US" sz="3600" dirty="0" smtClean="0">
              <a:solidFill>
                <a:srgbClr val="FFFF66"/>
              </a:solidFill>
            </a:endParaRPr>
          </a:p>
          <a:p>
            <a:r>
              <a:rPr lang="en-US" sz="3600" dirty="0" smtClean="0"/>
              <a:t>Prohibited the manufacture, sale, or shipment of impure or falsely labeled foods in interstate commerce</a:t>
            </a:r>
          </a:p>
          <a:p>
            <a:r>
              <a:rPr lang="en-US" sz="3600" dirty="0" smtClean="0"/>
              <a:t>Contents had to be accurately labeled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495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sz="4000" b="1" u="sng" dirty="0" smtClean="0"/>
              <a:t>National Parks:</a:t>
            </a:r>
            <a:endParaRPr lang="en-US" sz="4000" dirty="0" smtClean="0"/>
          </a:p>
          <a:p>
            <a:r>
              <a:rPr lang="en-US" sz="3600" dirty="0"/>
              <a:t>C</a:t>
            </a:r>
            <a:r>
              <a:rPr lang="en-US" sz="3600" dirty="0" smtClean="0"/>
              <a:t>onservationists  (Johan Muir) </a:t>
            </a: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dirty="0"/>
              <a:t>F</a:t>
            </a:r>
            <a:r>
              <a:rPr lang="en-US" sz="3600" dirty="0" smtClean="0"/>
              <a:t>ederal government creates 13 forest reserves with over 21 million acres of land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T. Roosevelt created 5 national parks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Progressive Changes in Government and Economics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1.)  </a:t>
            </a:r>
            <a:r>
              <a:rPr lang="en-US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Interstate Commerce Commission (ICC):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/>
              <a:t>Regulated Railroads</a:t>
            </a:r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.)  </a:t>
            </a:r>
            <a:r>
              <a:rPr lang="en-US" b="1" u="sng" dirty="0">
                <a:solidFill>
                  <a:srgbClr val="FF9933"/>
                </a:solidFill>
              </a:rPr>
              <a:t>Federal Trade Commission (FTC):</a:t>
            </a:r>
            <a:endParaRPr lang="en-US" dirty="0"/>
          </a:p>
          <a:p>
            <a:r>
              <a:rPr lang="en-US" dirty="0" smtClean="0"/>
              <a:t>Stop unfair trading and business practices among companies</a:t>
            </a:r>
          </a:p>
          <a:p>
            <a:r>
              <a:rPr lang="en-US" dirty="0" smtClean="0"/>
              <a:t>3.) </a:t>
            </a:r>
            <a:r>
              <a:rPr lang="en-US" b="1" u="sng" dirty="0" smtClean="0">
                <a:solidFill>
                  <a:schemeClr val="accent4"/>
                </a:solidFill>
              </a:rPr>
              <a:t>Sherman </a:t>
            </a:r>
            <a:r>
              <a:rPr lang="en-US" b="1" u="sng" dirty="0">
                <a:solidFill>
                  <a:schemeClr val="accent4"/>
                </a:solidFill>
              </a:rPr>
              <a:t>Anti-Trust Act: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1890 - Banned business activities that reduced competition</a:t>
            </a:r>
          </a:p>
          <a:p>
            <a:r>
              <a:rPr lang="en-US" dirty="0" smtClean="0"/>
              <a:t>4</a:t>
            </a:r>
            <a:r>
              <a:rPr lang="en-US" dirty="0"/>
              <a:t>.)  </a:t>
            </a:r>
            <a:r>
              <a:rPr lang="en-US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Clayton Act: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/>
              <a:t>1914 - </a:t>
            </a:r>
            <a:r>
              <a:rPr lang="en-US" dirty="0" smtClean="0"/>
              <a:t>Broadens </a:t>
            </a:r>
            <a:r>
              <a:rPr lang="en-US" dirty="0"/>
              <a:t>the Sherman Anti-Trust Act</a:t>
            </a:r>
          </a:p>
          <a:p>
            <a:r>
              <a:rPr lang="en-US" dirty="0" smtClean="0"/>
              <a:t>Outlawed </a:t>
            </a:r>
            <a:r>
              <a:rPr lang="en-US" dirty="0"/>
              <a:t>price fixing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5.)  </a:t>
            </a:r>
            <a:r>
              <a:rPr lang="en-US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16</a:t>
            </a:r>
            <a:r>
              <a:rPr lang="en-US" b="1" u="sng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</a:t>
            </a:r>
            <a:r>
              <a:rPr lang="en-US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Amendment: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/>
              <a:t>federal income tax</a:t>
            </a:r>
          </a:p>
          <a:p>
            <a:r>
              <a:rPr lang="en-US" sz="2800" dirty="0" smtClean="0"/>
              <a:t>6</a:t>
            </a:r>
            <a:r>
              <a:rPr lang="en-US" sz="2800" dirty="0"/>
              <a:t>.)  </a:t>
            </a:r>
            <a:r>
              <a:rPr lang="en-US" sz="2800" b="1" u="sng" dirty="0">
                <a:solidFill>
                  <a:srgbClr val="92D050"/>
                </a:solidFill>
              </a:rPr>
              <a:t>Federal Reserve Act:</a:t>
            </a:r>
            <a:endParaRPr lang="en-US" sz="2800" dirty="0">
              <a:solidFill>
                <a:srgbClr val="92D050"/>
              </a:solidFill>
            </a:endParaRPr>
          </a:p>
          <a:p>
            <a:r>
              <a:rPr lang="en-US" sz="2800" dirty="0" smtClean="0"/>
              <a:t>Central </a:t>
            </a:r>
            <a:r>
              <a:rPr lang="en-US" sz="2800" dirty="0"/>
              <a:t>bank to regulate the nation’s private banks</a:t>
            </a:r>
          </a:p>
          <a:p>
            <a:r>
              <a:rPr lang="en-US" sz="2800" dirty="0" smtClean="0"/>
              <a:t>Controls </a:t>
            </a:r>
            <a:r>
              <a:rPr lang="en-US" sz="2800" dirty="0"/>
              <a:t>the “Money Supply” – Monetary Policy</a:t>
            </a:r>
          </a:p>
          <a:p>
            <a:r>
              <a:rPr lang="en-US" sz="2800" dirty="0"/>
              <a:t>7.)  </a:t>
            </a:r>
            <a:r>
              <a:rPr lang="en-US" sz="2800" b="1" u="sng" dirty="0">
                <a:solidFill>
                  <a:schemeClr val="tx1">
                    <a:lumMod val="85000"/>
                  </a:schemeClr>
                </a:solidFill>
              </a:rPr>
              <a:t>17</a:t>
            </a:r>
            <a:r>
              <a:rPr lang="en-US" sz="2800" b="1" u="sng" baseline="30000" dirty="0">
                <a:solidFill>
                  <a:schemeClr val="tx1">
                    <a:lumMod val="85000"/>
                  </a:schemeClr>
                </a:solidFill>
              </a:rPr>
              <a:t>th</a:t>
            </a:r>
            <a:r>
              <a:rPr lang="en-US" sz="2800" b="1" u="sng" dirty="0">
                <a:solidFill>
                  <a:schemeClr val="tx1">
                    <a:lumMod val="85000"/>
                  </a:schemeClr>
                </a:solidFill>
              </a:rPr>
              <a:t> Amendment: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2800" dirty="0"/>
              <a:t>D</a:t>
            </a:r>
            <a:r>
              <a:rPr lang="en-US" sz="2800" dirty="0" smtClean="0"/>
              <a:t>irect </a:t>
            </a:r>
            <a:r>
              <a:rPr lang="en-US" sz="2800" dirty="0"/>
              <a:t>election of U. S. senators by popular vote</a:t>
            </a:r>
          </a:p>
          <a:p>
            <a:r>
              <a:rPr lang="en-US" sz="2800" dirty="0"/>
              <a:t>Before this amendment, state legislatures elected U. S. Senators</a:t>
            </a:r>
          </a:p>
          <a:p>
            <a:r>
              <a:rPr lang="en-US" sz="2800" dirty="0"/>
              <a:t>8.)  </a:t>
            </a:r>
            <a:r>
              <a:rPr 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  <a:hlinkClick r:id="rId2"/>
              </a:rPr>
              <a:t>19</a:t>
            </a:r>
            <a:r>
              <a:rPr lang="en-US" sz="2800" b="1" u="sng" baseline="30000" dirty="0">
                <a:solidFill>
                  <a:schemeClr val="bg2">
                    <a:lumMod val="60000"/>
                    <a:lumOff val="40000"/>
                  </a:schemeClr>
                </a:solidFill>
                <a:hlinkClick r:id="rId2"/>
              </a:rPr>
              <a:t>th</a:t>
            </a:r>
            <a:r>
              <a:rPr 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  <a:hlinkClick r:id="rId2"/>
              </a:rPr>
              <a:t> Amendment: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/>
              <a:t>Gave </a:t>
            </a:r>
            <a:r>
              <a:rPr lang="en-US" sz="2800" dirty="0"/>
              <a:t>women the right to vote (allowed for women’s suffrage)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029200"/>
          </a:xfrm>
        </p:spPr>
        <p:txBody>
          <a:bodyPr/>
          <a:lstStyle/>
          <a:p>
            <a:r>
              <a:rPr lang="en-US" dirty="0" smtClean="0"/>
              <a:t>9.)  </a:t>
            </a: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Wisconsin Reforms:  </a:t>
            </a:r>
            <a:r>
              <a:rPr lang="en-US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Rober</a:t>
            </a: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LaFolette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800" dirty="0" smtClean="0"/>
              <a:t>Referendum—People directly vote on bills from State legislatures</a:t>
            </a:r>
          </a:p>
          <a:p>
            <a:pPr lvl="1"/>
            <a:r>
              <a:rPr lang="en-US" sz="2800" dirty="0" smtClean="0"/>
              <a:t>Initiative—People start bill by petition, State legislatures vote on it</a:t>
            </a:r>
            <a:endParaRPr lang="en-US" sz="2800" dirty="0"/>
          </a:p>
          <a:p>
            <a:pPr lvl="1"/>
            <a:r>
              <a:rPr lang="en-US" sz="2800" dirty="0" smtClean="0"/>
              <a:t>Recall—voters can remove an elected official from office through a direct vote</a:t>
            </a:r>
          </a:p>
          <a:p>
            <a:r>
              <a:rPr lang="en-US" dirty="0" smtClean="0"/>
              <a:t>10.)  </a:t>
            </a:r>
            <a:r>
              <a:rPr lang="en-US" b="1" u="sng" dirty="0" smtClean="0"/>
              <a:t>Local Government—City Manager:</a:t>
            </a:r>
          </a:p>
          <a:p>
            <a:r>
              <a:rPr lang="en-US" dirty="0" smtClean="0"/>
              <a:t>Hired  (appointed) city managers - replace elected mayors</a:t>
            </a:r>
          </a:p>
          <a:p>
            <a:r>
              <a:rPr lang="en-US" dirty="0" smtClean="0"/>
              <a:t>First in Staunton, VA</a:t>
            </a:r>
          </a:p>
          <a:p>
            <a:pPr marL="320040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Leaders of the Progressive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Theodore Roosevelt—”Square Deal”</a:t>
            </a:r>
          </a:p>
          <a:p>
            <a:pPr lvl="1"/>
            <a:r>
              <a:rPr lang="en-US" sz="2800" dirty="0" smtClean="0"/>
              <a:t>Based on 3 principles:  conservation of natural resources, control of corporations, and consumer protection</a:t>
            </a:r>
          </a:p>
          <a:p>
            <a:r>
              <a:rPr lang="en-US" sz="3200" b="1" u="sng" dirty="0" smtClean="0"/>
              <a:t>Woodrow Wilson—”New Freedom”</a:t>
            </a:r>
          </a:p>
          <a:p>
            <a:pPr lvl="1"/>
            <a:r>
              <a:rPr lang="en-US" sz="2800" dirty="0" smtClean="0"/>
              <a:t>Clayton Antitrust Act</a:t>
            </a:r>
          </a:p>
          <a:p>
            <a:pPr lvl="1"/>
            <a:r>
              <a:rPr lang="en-US" sz="2800" dirty="0" smtClean="0"/>
              <a:t>Business Reform –Federal Trade Act</a:t>
            </a:r>
          </a:p>
          <a:p>
            <a:pPr lvl="1"/>
            <a:r>
              <a:rPr lang="en-US" sz="2800" dirty="0" smtClean="0"/>
              <a:t>Banking Reform –Federal Reserve Act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artofmanliness.com/wp-content/uploads/2008/02/theodore-rooseve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2" y="1524000"/>
            <a:ext cx="2971800" cy="4038600"/>
          </a:xfrm>
          <a:prstGeom prst="rect">
            <a:avLst/>
          </a:prstGeom>
          <a:noFill/>
        </p:spPr>
      </p:pic>
      <p:pic>
        <p:nvPicPr>
          <p:cNvPr id="63492" name="Picture 4" descr="http://upload.wikimedia.org/wikipedia/commons/9/9b/Theodore_Roosevelt_laug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192" y="281421"/>
            <a:ext cx="2590800" cy="324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674" y="5791200"/>
            <a:ext cx="396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Theodore “Teddy” Roosevelt</a:t>
            </a:r>
            <a:endParaRPr lang="en-US" dirty="0"/>
          </a:p>
        </p:txBody>
      </p:sp>
      <p:pic>
        <p:nvPicPr>
          <p:cNvPr id="5" name="Picture 2" descr="http://upload.wikimedia.org/wikipedia/commons/2/2d/President_Woodrow_Wilson_portrait_December_2_1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990600"/>
            <a:ext cx="3133725" cy="4419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84743" y="555913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Woodrow Wilson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African Americans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1.)  </a:t>
            </a:r>
            <a:r>
              <a:rPr lang="en-US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2"/>
              </a:rPr>
              <a:t>Booker T. Washington: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/>
              <a:t>Son of slave parents</a:t>
            </a:r>
          </a:p>
          <a:p>
            <a:r>
              <a:rPr lang="en-US" dirty="0" smtClean="0"/>
              <a:t>Attended Hampton Institute, VA</a:t>
            </a:r>
          </a:p>
          <a:p>
            <a:r>
              <a:rPr lang="en-US" dirty="0" smtClean="0"/>
              <a:t>Founded Tuskegee Institute in Alabama in 1881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ocational education</a:t>
            </a:r>
          </a:p>
          <a:p>
            <a:r>
              <a:rPr lang="en-US" dirty="0" smtClean="0"/>
              <a:t>African Americans could achieve economic prosperity, independence, and the respect of whites</a:t>
            </a:r>
          </a:p>
          <a:p>
            <a:r>
              <a:rPr lang="en-US" dirty="0" smtClean="0"/>
              <a:t>Accepted  by whites because he didn’t challenge existing social conditions such as segregation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playahata.com/images/otherpics/bookertw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4191000" cy="5114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3124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Booker T. Washington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/>
          <a:lstStyle/>
          <a:p>
            <a:r>
              <a:rPr lang="en-US" sz="3600" dirty="0" smtClean="0"/>
              <a:t>2.)  </a:t>
            </a:r>
            <a:r>
              <a:rPr lang="en-US" sz="36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W. E. B. Dubois</a:t>
            </a:r>
            <a:r>
              <a:rPr lang="en-US" sz="3600" b="1" u="sng" dirty="0" smtClean="0"/>
              <a:t>:</a:t>
            </a:r>
          </a:p>
          <a:p>
            <a:r>
              <a:rPr lang="en-US" sz="2800" dirty="0" smtClean="0"/>
              <a:t>Degree from Harvard University</a:t>
            </a:r>
          </a:p>
          <a:p>
            <a:r>
              <a:rPr lang="en-US" sz="2800" dirty="0" smtClean="0"/>
              <a:t>Believed education was meaningless without equality</a:t>
            </a:r>
          </a:p>
          <a:p>
            <a:r>
              <a:rPr lang="en-US" sz="2800" dirty="0" smtClean="0"/>
              <a:t>Demanded equality at once</a:t>
            </a:r>
          </a:p>
          <a:p>
            <a:r>
              <a:rPr lang="en-US" sz="2800" dirty="0" smtClean="0"/>
              <a:t>Helped created the NAACP (National Association for the Advancement of Colored People)</a:t>
            </a:r>
          </a:p>
          <a:p>
            <a:r>
              <a:rPr lang="en-US" sz="2800" dirty="0" smtClean="0"/>
              <a:t>Wanted African American children to have equal opportunities in education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876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  <a:hlinkClick r:id="rId2"/>
              </a:rPr>
              <a:t>Company</a:t>
            </a:r>
            <a:r>
              <a:rPr lang="en-US" sz="4000" dirty="0" smtClean="0">
                <a:hlinkClick r:id="rId2"/>
              </a:rPr>
              <a:t> </a:t>
            </a:r>
            <a:r>
              <a:rPr lang="en-US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  <a:hlinkClick r:id="rId2"/>
              </a:rPr>
              <a:t>towns</a:t>
            </a:r>
            <a:endParaRPr lang="en-US" sz="4000" dirty="0" smtClean="0"/>
          </a:p>
          <a:p>
            <a:pPr lvl="1"/>
            <a:r>
              <a:rPr lang="en-US" sz="3600" dirty="0" smtClean="0"/>
              <a:t>Towns run by (factory) owners</a:t>
            </a:r>
          </a:p>
          <a:p>
            <a:pPr lvl="1"/>
            <a:r>
              <a:rPr lang="en-US" sz="3600" dirty="0" smtClean="0"/>
              <a:t>paid in “script” (tokens) - purchase goods at company stores</a:t>
            </a:r>
          </a:p>
          <a:p>
            <a:pPr lvl="1"/>
            <a:r>
              <a:rPr lang="en-US" sz="3600" dirty="0" smtClean="0"/>
              <a:t>labor supply increased due to immigration – wage rate 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missseniorushistory.wikispaces.com/file/view/web_dubois_1918.jpg/110943735/web_dubois_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838200"/>
            <a:ext cx="3962400" cy="5114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3200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W. E. B. Dubois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56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3.)  </a:t>
            </a:r>
            <a:r>
              <a:rPr lang="en-US" sz="3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Ida B. Wells:</a:t>
            </a:r>
            <a:endParaRPr lang="en-US" sz="3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600" dirty="0" smtClean="0"/>
              <a:t>Led an anti-lynching crusade</a:t>
            </a:r>
          </a:p>
        </p:txBody>
      </p:sp>
      <p:pic>
        <p:nvPicPr>
          <p:cNvPr id="4" name="Picture 2" descr="http://keyconversationsradio.com/wp-content/uploads/2010/07/Ida-B-W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257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Jim Crow Laws 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3200" dirty="0" smtClean="0"/>
              <a:t>-made it legal to segregate blacks and whites</a:t>
            </a:r>
          </a:p>
          <a:p>
            <a:pPr marL="0" indent="0">
              <a:buNone/>
            </a:pPr>
            <a:r>
              <a:rPr lang="en-US" sz="4000" dirty="0" smtClean="0"/>
              <a:t>1896:  </a:t>
            </a:r>
            <a:r>
              <a:rPr lang="en-US" sz="4000" b="1" i="1" dirty="0" err="1" smtClean="0"/>
              <a:t>Plessy</a:t>
            </a:r>
            <a:r>
              <a:rPr lang="en-US" sz="4000" b="1" i="1" dirty="0" smtClean="0"/>
              <a:t> v. Ferguson</a:t>
            </a:r>
            <a:endParaRPr lang="en-US" sz="4000" dirty="0" smtClean="0"/>
          </a:p>
          <a:p>
            <a:pPr marL="32004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-upheld “Jim Crow”</a:t>
            </a:r>
            <a:endParaRPr lang="en-US" sz="2800" dirty="0"/>
          </a:p>
          <a:p>
            <a:pPr marL="320040" lvl="1" indent="0">
              <a:buNone/>
            </a:pPr>
            <a:r>
              <a:rPr lang="en-US" sz="2800" dirty="0" smtClean="0"/>
              <a:t>	-established “Separate but Equal”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felixhongcdf.files.wordpress.com/2010/11/segre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10" y="762000"/>
            <a:ext cx="8050115" cy="534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762000"/>
            <a:ext cx="7772400" cy="525780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The “Great Migration”</a:t>
            </a:r>
          </a:p>
          <a:p>
            <a:r>
              <a:rPr lang="en-US" sz="3200" smtClean="0"/>
              <a:t>African </a:t>
            </a:r>
            <a:r>
              <a:rPr lang="en-US" sz="3200" dirty="0" smtClean="0"/>
              <a:t>Americans moved to northern cities looking for jobs</a:t>
            </a:r>
          </a:p>
          <a:p>
            <a:r>
              <a:rPr lang="en-US" sz="3200" dirty="0" smtClean="0"/>
              <a:t> escape the poverty in the South</a:t>
            </a:r>
          </a:p>
          <a:p>
            <a:r>
              <a:rPr lang="en-US" sz="3200" dirty="0" smtClean="0"/>
              <a:t> escape discrimination in the South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weatshop in Ludlow Street Tenement, New York cph.3a242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7200"/>
            <a:ext cx="72771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</p:spPr>
        <p:txBody>
          <a:bodyPr>
            <a:norm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abor unions – organizations of workers</a:t>
            </a:r>
          </a:p>
          <a:p>
            <a:pPr lvl="1"/>
            <a:r>
              <a:rPr lang="en-US" sz="3200" dirty="0" smtClean="0"/>
              <a:t>Worked for higher pay</a:t>
            </a:r>
          </a:p>
          <a:p>
            <a:pPr lvl="1"/>
            <a:r>
              <a:rPr lang="en-US" sz="3200" dirty="0" smtClean="0"/>
              <a:t>Reduction of hours</a:t>
            </a:r>
          </a:p>
          <a:p>
            <a:pPr lvl="1"/>
            <a:r>
              <a:rPr lang="en-US" sz="3200" dirty="0" smtClean="0"/>
              <a:t>Safety regulations</a:t>
            </a:r>
          </a:p>
          <a:p>
            <a:pPr lvl="1"/>
            <a:r>
              <a:rPr lang="en-US" sz="3200" dirty="0"/>
              <a:t>F</a:t>
            </a:r>
            <a:r>
              <a:rPr lang="en-US" sz="3200" dirty="0" smtClean="0"/>
              <a:t>avor restricting immigration - would increase wages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Knights of Labor</a:t>
            </a:r>
            <a:r>
              <a:rPr lang="en-US" sz="3600" b="1" u="sng" dirty="0" smtClean="0"/>
              <a:t>:</a:t>
            </a:r>
            <a:endParaRPr lang="en-US" sz="36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national labor union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 -</a:t>
            </a:r>
            <a:r>
              <a:rPr lang="en-US" sz="3200" dirty="0"/>
              <a:t>S</a:t>
            </a:r>
            <a:r>
              <a:rPr lang="en-US" sz="3200" dirty="0" smtClean="0"/>
              <a:t>killed and unskilled workers - Failed</a:t>
            </a:r>
          </a:p>
          <a:p>
            <a:pPr marL="0" indent="0">
              <a:buNone/>
            </a:pPr>
            <a:r>
              <a:rPr lang="en-US" sz="3600" b="1" u="sng" dirty="0" smtClean="0">
                <a:solidFill>
                  <a:schemeClr val="tx2"/>
                </a:solidFill>
              </a:rPr>
              <a:t>American Federation of Labor (AFL):</a:t>
            </a:r>
            <a:endParaRPr lang="en-US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	-Led by </a:t>
            </a: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Samuel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Gompers</a:t>
            </a:r>
          </a:p>
          <a:p>
            <a:pPr marL="0" indent="0">
              <a:buNone/>
            </a:pPr>
            <a:r>
              <a:rPr lang="en-US" sz="3200" dirty="0" smtClean="0"/>
              <a:t>	-Organized from skilled workers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Used strikes</a:t>
            </a:r>
            <a:r>
              <a:rPr lang="en-US" sz="3200" dirty="0"/>
              <a:t> </a:t>
            </a:r>
            <a:r>
              <a:rPr lang="en-US" sz="3200" dirty="0" smtClean="0"/>
              <a:t>and boycotts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ctivehistory.ca/wp-content/uploads/2011/02/AFL-la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3886200" cy="3886200"/>
          </a:xfrm>
          <a:prstGeom prst="rect">
            <a:avLst/>
          </a:prstGeom>
          <a:noFill/>
        </p:spPr>
      </p:pic>
      <p:pic>
        <p:nvPicPr>
          <p:cNvPr id="20484" name="Picture 4" descr="http://www.shmoop.com/media/images/large/samuel-gomper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238625" cy="5114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563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Samuel Gompers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chemeClr val="tx1">
                    <a:lumMod val="75000"/>
                  </a:schemeClr>
                </a:solidFill>
              </a:rPr>
              <a:t>American Railway Union</a:t>
            </a:r>
            <a:r>
              <a:rPr lang="en-US" sz="3600" b="1" u="sng" dirty="0" smtClean="0"/>
              <a:t>:</a:t>
            </a:r>
            <a:endParaRPr lang="en-US" sz="3600" dirty="0" smtClean="0"/>
          </a:p>
          <a:p>
            <a:pPr marL="0" indent="0">
              <a:buNone/>
            </a:pPr>
            <a:r>
              <a:rPr lang="en-US" dirty="0" smtClean="0"/>
              <a:t>	-Led by Eugene V. Debs</a:t>
            </a:r>
          </a:p>
          <a:p>
            <a:pPr marL="0" indent="0">
              <a:buNone/>
            </a:pPr>
            <a:r>
              <a:rPr lang="en-US" dirty="0" smtClean="0"/>
              <a:t>	-United railway workers</a:t>
            </a:r>
          </a:p>
          <a:p>
            <a:pPr marL="0" indent="0">
              <a:buNone/>
            </a:pPr>
            <a:endParaRPr lang="en-US" b="1" u="sng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Industrial </a:t>
            </a:r>
            <a:r>
              <a:rPr lang="en-US" sz="36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Ladies Garments Workers Union: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	-Union </a:t>
            </a:r>
            <a:r>
              <a:rPr lang="en-US" dirty="0"/>
              <a:t>created for seamstresses</a:t>
            </a:r>
          </a:p>
          <a:p>
            <a:pPr marL="0" indent="0">
              <a:buNone/>
            </a:pPr>
            <a:r>
              <a:rPr lang="en-US" dirty="0" smtClean="0"/>
              <a:t>	-Fought </a:t>
            </a:r>
            <a:r>
              <a:rPr lang="en-US" dirty="0"/>
              <a:t>to get an 8-hour workday for the workers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30" name="Picture 2" descr="http://spydersden.files.wordpress.com/2010/11/eugene_v-_debs_bw_photo_portrait_1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"/>
            <a:ext cx="2828925" cy="3034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Labor Strikes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/>
          <a:lstStyle/>
          <a:p>
            <a:r>
              <a:rPr lang="en-US" dirty="0" smtClean="0"/>
              <a:t>1.)  </a:t>
            </a:r>
            <a:r>
              <a:rPr lang="en-US" sz="3600" b="1" u="sng" dirty="0" smtClean="0">
                <a:solidFill>
                  <a:srgbClr val="FF0000"/>
                </a:solidFill>
              </a:rPr>
              <a:t>Haymarket Square:</a:t>
            </a:r>
            <a:endParaRPr lang="en-US" sz="3600" dirty="0" smtClean="0"/>
          </a:p>
          <a:p>
            <a:r>
              <a:rPr lang="en-US" dirty="0" smtClean="0"/>
              <a:t>1886:  Strike by McCormick Harvester workers</a:t>
            </a:r>
          </a:p>
          <a:p>
            <a:r>
              <a:rPr lang="en-US" dirty="0" smtClean="0"/>
              <a:t>Violent, riot after a bomb exploded, 7 police killed, 4 labor leaders executed</a:t>
            </a:r>
            <a:endParaRPr lang="en-US" dirty="0"/>
          </a:p>
        </p:txBody>
      </p:sp>
      <p:pic>
        <p:nvPicPr>
          <p:cNvPr id="4" name="Picture 2" descr="http://www.history.umd.edu/Gompers/haymar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124200"/>
            <a:ext cx="5791200" cy="29311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1809" y="603574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Haymarket Square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4485</TotalTime>
  <Words>924</Words>
  <Application>Microsoft Office PowerPoint</Application>
  <PresentationFormat>On-screen Show (4:3)</PresentationFormat>
  <Paragraphs>159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TEST #5 Lecture Notes Progressivism</vt:lpstr>
      <vt:lpstr>Working Conditions</vt:lpstr>
      <vt:lpstr>PowerPoint Presentation</vt:lpstr>
      <vt:lpstr>PowerPoint Presentation</vt:lpstr>
      <vt:lpstr>Unions</vt:lpstr>
      <vt:lpstr>PowerPoint Presentation</vt:lpstr>
      <vt:lpstr>PowerPoint Presentation</vt:lpstr>
      <vt:lpstr>PowerPoint Presentation</vt:lpstr>
      <vt:lpstr>Labor Strikes</vt:lpstr>
      <vt:lpstr>PowerPoint Presentation</vt:lpstr>
      <vt:lpstr>PowerPoint Presentation</vt:lpstr>
      <vt:lpstr>PowerPoint Presentation</vt:lpstr>
      <vt:lpstr>Progressivism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Progressive Changes in Government and Economics</vt:lpstr>
      <vt:lpstr>PowerPoint Presentation</vt:lpstr>
      <vt:lpstr>PowerPoint Presentation</vt:lpstr>
      <vt:lpstr>Leaders of the Progressive Changes</vt:lpstr>
      <vt:lpstr>PowerPoint Presentation</vt:lpstr>
      <vt:lpstr>African Americans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#5 Lecture Notes Progressivism</dc:title>
  <dc:creator>Chris Anderson</dc:creator>
  <cp:lastModifiedBy>Graves, James P.</cp:lastModifiedBy>
  <cp:revision>83</cp:revision>
  <dcterms:created xsi:type="dcterms:W3CDTF">2011-08-22T18:25:50Z</dcterms:created>
  <dcterms:modified xsi:type="dcterms:W3CDTF">2014-07-28T16:40:33Z</dcterms:modified>
</cp:coreProperties>
</file>