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9" r:id="rId9"/>
    <p:sldId id="268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9" r:id="rId18"/>
    <p:sldId id="281" r:id="rId19"/>
    <p:sldId id="285" r:id="rId20"/>
    <p:sldId id="310" r:id="rId21"/>
    <p:sldId id="286" r:id="rId22"/>
    <p:sldId id="287" r:id="rId23"/>
    <p:sldId id="289" r:id="rId24"/>
    <p:sldId id="290" r:id="rId25"/>
    <p:sldId id="292" r:id="rId26"/>
    <p:sldId id="293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5" r:id="rId37"/>
    <p:sldId id="304" r:id="rId38"/>
    <p:sldId id="306" r:id="rId39"/>
    <p:sldId id="308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BD181-F9A8-4453-9F8C-99327DCB05AC}" type="datetimeFigureOut">
              <a:rPr lang="en-US" smtClean="0"/>
              <a:pPr/>
              <a:t>7/28/2014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9F111-4964-4AFC-B3F5-01B490E1DD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489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9F111-4964-4AFC-B3F5-01B490E1DD7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028CE8-AFFC-4386-B704-DDF260C125A8}" type="datetimeFigureOut">
              <a:rPr lang="en-US" smtClean="0"/>
              <a:pPr/>
              <a:t>7/28/2014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378543-E625-4214-BC66-EBC4BAFFA9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028CE8-AFFC-4386-B704-DDF260C125A8}" type="datetimeFigureOut">
              <a:rPr lang="en-US" smtClean="0"/>
              <a:pPr/>
              <a:t>7/28/2014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378543-E625-4214-BC66-EBC4BAFFA9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028CE8-AFFC-4386-B704-DDF260C125A8}" type="datetimeFigureOut">
              <a:rPr lang="en-US" smtClean="0"/>
              <a:pPr/>
              <a:t>7/28/2014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378543-E625-4214-BC66-EBC4BAFFA9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028CE8-AFFC-4386-B704-DDF260C125A8}" type="datetimeFigureOut">
              <a:rPr lang="en-US" smtClean="0"/>
              <a:pPr/>
              <a:t>7/28/2014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378543-E625-4214-BC66-EBC4BAFFA9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028CE8-AFFC-4386-B704-DDF260C125A8}" type="datetimeFigureOut">
              <a:rPr lang="en-US" smtClean="0"/>
              <a:pPr/>
              <a:t>7/28/2014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378543-E625-4214-BC66-EBC4BAFFA9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028CE8-AFFC-4386-B704-DDF260C125A8}" type="datetimeFigureOut">
              <a:rPr lang="en-US" smtClean="0"/>
              <a:pPr/>
              <a:t>7/28/2014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378543-E625-4214-BC66-EBC4BAFFA9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028CE8-AFFC-4386-B704-DDF260C125A8}" type="datetimeFigureOut">
              <a:rPr lang="en-US" smtClean="0"/>
              <a:pPr/>
              <a:t>7/28/2014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378543-E625-4214-BC66-EBC4BAFFA9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028CE8-AFFC-4386-B704-DDF260C125A8}" type="datetimeFigureOut">
              <a:rPr lang="en-US" smtClean="0"/>
              <a:pPr/>
              <a:t>7/28/2014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378543-E625-4214-BC66-EBC4BAFFA9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028CE8-AFFC-4386-B704-DDF260C125A8}" type="datetimeFigureOut">
              <a:rPr lang="en-US" smtClean="0"/>
              <a:pPr/>
              <a:t>7/28/2014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378543-E625-4214-BC66-EBC4BAFFA9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028CE8-AFFC-4386-B704-DDF260C125A8}" type="datetimeFigureOut">
              <a:rPr lang="en-US" smtClean="0"/>
              <a:pPr/>
              <a:t>7/28/2014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378543-E625-4214-BC66-EBC4BAFFA9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2D028CE8-AFFC-4386-B704-DDF260C125A8}" type="datetimeFigureOut">
              <a:rPr lang="en-US" smtClean="0"/>
              <a:pPr/>
              <a:t>7/28/2014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99378543-E625-4214-BC66-EBC4BAFFA9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D028CE8-AFFC-4386-B704-DDF260C125A8}" type="datetimeFigureOut">
              <a:rPr lang="en-US" smtClean="0"/>
              <a:pPr/>
              <a:t>7/28/2014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99378543-E625-4214-BC66-EBC4BAFFA9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x1N3XOwvnaA&amp;feature=player_embedded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youtube.com/watch?v=Av6thnSR4qE&amp;feature=player_embedded#!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youtube.com/watch?v=iwt86y0981M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youtube.com/watch?v=ZMVKvO-gTs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feature=player_embedded&amp;v=ZUqHYrDOhVM" TargetMode="External"/><Relationship Id="rId2" Type="http://schemas.openxmlformats.org/officeDocument/2006/relationships/hyperlink" Target="http://www.youtube.com/watch?v=32l3sTFRFX8&amp;feature=player_embedded#!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42yO2FUWL6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V_GV8ct0yx4&amp;feature=player_embedded#!" TargetMode="External"/><Relationship Id="rId2" Type="http://schemas.openxmlformats.org/officeDocument/2006/relationships/hyperlink" Target="http://www.youtube.com/watch?v=TRRRldWkfB8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fWIAv7yTqLE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lSH1EIvTDGw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5o-fhBKf8Y" TargetMode="External"/><Relationship Id="rId2" Type="http://schemas.openxmlformats.org/officeDocument/2006/relationships/hyperlink" Target="http://www.youtube.com/watch?v=ZlxVDdBtFQQ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player.discoveryeducation.com/index.cfm?guidAssetId=30FAD108-BBCE-46DC-B205-4311FEF05478&amp;blnFromSearch=1&amp;productcode=US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youtube.com/watch?v=8z8b-9aXuP8&amp;feature=player_embedded#!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youtube.com/watch?v=H9Gq-eKO6SQ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TEST #4 Lecture Notes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Industrialization and Immigration VUS.8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Immigration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490776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Prior to 1871</a:t>
            </a:r>
            <a:r>
              <a:rPr lang="en-US" dirty="0" smtClean="0"/>
              <a:t>, most immigrants from northern and western Europe (Germany, Great Britain, Ireland, Norway, and Sweden)</a:t>
            </a:r>
          </a:p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1871 until 1921</a:t>
            </a:r>
            <a:r>
              <a:rPr lang="en-US" dirty="0" smtClean="0"/>
              <a:t>, most immigrants from southern and eastern Europe (</a:t>
            </a:r>
            <a:r>
              <a:rPr lang="en-US" dirty="0" smtClean="0">
                <a:hlinkClick r:id="rId2"/>
              </a:rPr>
              <a:t>Italy, </a:t>
            </a:r>
            <a:r>
              <a:rPr lang="en-US" dirty="0" smtClean="0"/>
              <a:t>Greece, Poland, Russia, present-day Hungary, and former Yugoslavia), </a:t>
            </a:r>
            <a:r>
              <a:rPr lang="en-US" dirty="0" smtClean="0"/>
              <a:t>also Asia </a:t>
            </a:r>
            <a:r>
              <a:rPr lang="en-US" dirty="0" smtClean="0"/>
              <a:t>(China and Japan)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Immigration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4907760"/>
          </a:xfrm>
        </p:spPr>
        <p:txBody>
          <a:bodyPr/>
          <a:lstStyle/>
          <a:p>
            <a:r>
              <a:rPr lang="en-US" b="1" u="sng" dirty="0" smtClean="0"/>
              <a:t>1</a:t>
            </a:r>
            <a:r>
              <a:rPr lang="en-US" sz="3200" b="1" u="sng" dirty="0" smtClean="0"/>
              <a:t>.)  Push Factors (Reasons why people left their native lands)</a:t>
            </a:r>
            <a:endParaRPr lang="en-US" sz="3200" dirty="0" smtClean="0"/>
          </a:p>
          <a:p>
            <a:pPr lvl="1"/>
            <a:r>
              <a:rPr lang="en-US" sz="3200" dirty="0"/>
              <a:t>R</a:t>
            </a:r>
            <a:r>
              <a:rPr lang="en-US" sz="3200" dirty="0" smtClean="0"/>
              <a:t>eligious and political persecution</a:t>
            </a:r>
          </a:p>
          <a:p>
            <a:pPr lvl="1"/>
            <a:r>
              <a:rPr lang="en-US" sz="3200" dirty="0"/>
              <a:t>L</a:t>
            </a:r>
            <a:r>
              <a:rPr lang="en-US" sz="3200" dirty="0" smtClean="0"/>
              <a:t>ooking for a better opportunity</a:t>
            </a:r>
          </a:p>
          <a:p>
            <a:pPr lvl="1"/>
            <a:r>
              <a:rPr lang="en-US" sz="3200" dirty="0" smtClean="0"/>
              <a:t>Relaxed immigration laws in their own 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2.)  Pull Factors (reasons to come to the US)</a:t>
            </a:r>
          </a:p>
          <a:p>
            <a:pPr lvl="1"/>
            <a:r>
              <a:rPr lang="en-US" sz="2800" dirty="0" smtClean="0"/>
              <a:t>Freedoms – religious and political</a:t>
            </a:r>
          </a:p>
          <a:p>
            <a:pPr lvl="1"/>
            <a:r>
              <a:rPr lang="en-US" sz="2800" dirty="0" smtClean="0"/>
              <a:t>Family and friends that lived in the US</a:t>
            </a:r>
          </a:p>
          <a:p>
            <a:pPr lvl="1"/>
            <a:r>
              <a:rPr lang="en-US" sz="2800" dirty="0" smtClean="0"/>
              <a:t>Land</a:t>
            </a:r>
          </a:p>
          <a:p>
            <a:pPr lvl="1"/>
            <a:r>
              <a:rPr lang="en-US" sz="2800" dirty="0" smtClean="0"/>
              <a:t>Cheap labor for developing industry</a:t>
            </a:r>
          </a:p>
          <a:p>
            <a:pPr lvl="2"/>
            <a:r>
              <a:rPr lang="en-US" sz="2800" dirty="0" smtClean="0"/>
              <a:t>Industrialists recruitment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Immigration and Industrialization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Jewish Immigrants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lothing industry in New York City</a:t>
            </a:r>
          </a:p>
          <a:p>
            <a:r>
              <a:rPr lang="en-US" dirty="0" smtClean="0"/>
              <a:t>Chinese Immigrants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ines and </a:t>
            </a:r>
            <a:r>
              <a:rPr lang="en-US" dirty="0"/>
              <a:t>R</a:t>
            </a:r>
            <a:r>
              <a:rPr lang="en-US" dirty="0" smtClean="0"/>
              <a:t>ailroads</a:t>
            </a:r>
          </a:p>
          <a:p>
            <a:r>
              <a:rPr lang="en-US" dirty="0" smtClean="0"/>
              <a:t>Irish Immigrants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uilding and construction industries</a:t>
            </a:r>
          </a:p>
          <a:p>
            <a:r>
              <a:rPr lang="en-US" dirty="0" smtClean="0"/>
              <a:t>Slavs, Poles, and Italians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oal mines of West Virginia and Pennsylvania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Contributions of Immigrants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772400" cy="5029200"/>
          </a:xfrm>
        </p:spPr>
        <p:txBody>
          <a:bodyPr>
            <a:normAutofit/>
          </a:bodyPr>
          <a:lstStyle/>
          <a:p>
            <a:pPr lvl="1"/>
            <a:r>
              <a:rPr lang="en-US" sz="4000" dirty="0" smtClean="0"/>
              <a:t>Food—Italian food, Chinese food, Irish Pubs</a:t>
            </a:r>
          </a:p>
          <a:p>
            <a:pPr lvl="1"/>
            <a:r>
              <a:rPr lang="en-US" sz="4000" dirty="0" smtClean="0"/>
              <a:t>Language—Chinese, Yiddish, Italian, Slavic</a:t>
            </a:r>
          </a:p>
          <a:p>
            <a:pPr lvl="1"/>
            <a:r>
              <a:rPr lang="en-US" sz="4000" dirty="0" smtClean="0"/>
              <a:t>Music</a:t>
            </a:r>
          </a:p>
          <a:p>
            <a:pPr lvl="1"/>
            <a:r>
              <a:rPr lang="en-US" sz="4000" dirty="0" smtClean="0"/>
              <a:t>Dress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Contributions of Immigrants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4983960"/>
          </a:xfrm>
        </p:spPr>
        <p:txBody>
          <a:bodyPr>
            <a:normAutofit/>
          </a:bodyPr>
          <a:lstStyle/>
          <a:p>
            <a:r>
              <a:rPr lang="en-US" sz="3600" b="1" u="sng" dirty="0" smtClean="0">
                <a:hlinkClick r:id="rId2"/>
              </a:rPr>
              <a:t>Irving Berlin</a:t>
            </a:r>
            <a:endParaRPr lang="en-US" sz="3600" b="1" u="sng" dirty="0" smtClean="0"/>
          </a:p>
          <a:p>
            <a:r>
              <a:rPr lang="en-US" sz="3600" dirty="0" smtClean="0"/>
              <a:t>Russian Composer</a:t>
            </a:r>
          </a:p>
          <a:p>
            <a:r>
              <a:rPr lang="en-US" sz="3600" dirty="0" smtClean="0"/>
              <a:t>Wrote “God Bless                         America” and                                     “White Christmas”</a:t>
            </a:r>
          </a:p>
        </p:txBody>
      </p:sp>
      <p:pic>
        <p:nvPicPr>
          <p:cNvPr id="4" name="Picture 2" descr="http://www.russianamericanmedia.com/userfiles/image/8%20Russian/Irving%20Berl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6626" y="1219200"/>
            <a:ext cx="3917373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Contributions of Immigrants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>
                <a:hlinkClick r:id="rId2"/>
              </a:rPr>
              <a:t>Enrico Fermi</a:t>
            </a:r>
            <a:endParaRPr lang="en-US" b="1" u="sng" dirty="0" smtClean="0"/>
          </a:p>
          <a:p>
            <a:r>
              <a:rPr lang="en-US" dirty="0" smtClean="0"/>
              <a:t>Italian </a:t>
            </a:r>
          </a:p>
          <a:p>
            <a:r>
              <a:rPr lang="en-US" dirty="0" smtClean="0"/>
              <a:t>Physicist – split                                                         the atom creating                                             nuclear power</a:t>
            </a:r>
          </a:p>
        </p:txBody>
      </p:sp>
      <p:pic>
        <p:nvPicPr>
          <p:cNvPr id="4" name="Picture 2" descr="http://www.physicscentral.com/explore/action/images/constant-im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2054" y="1420091"/>
            <a:ext cx="4405745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Contributions of Immigrants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>
                <a:hlinkClick r:id="rId2"/>
              </a:rPr>
              <a:t>Albert Einstein</a:t>
            </a:r>
            <a:endParaRPr lang="en-US" b="1" u="sng" dirty="0" smtClean="0"/>
          </a:p>
          <a:p>
            <a:r>
              <a:rPr lang="en-US" dirty="0" smtClean="0"/>
              <a:t>German </a:t>
            </a:r>
          </a:p>
          <a:p>
            <a:r>
              <a:rPr lang="en-US" dirty="0"/>
              <a:t>A</a:t>
            </a:r>
            <a:r>
              <a:rPr lang="en-US" dirty="0" smtClean="0"/>
              <a:t>tomic theory</a:t>
            </a:r>
          </a:p>
          <a:p>
            <a:r>
              <a:rPr lang="en-US" dirty="0" smtClean="0"/>
              <a:t>Theory of Relativity</a:t>
            </a:r>
          </a:p>
          <a:p>
            <a:r>
              <a:rPr lang="en-US" dirty="0" smtClean="0"/>
              <a:t>Sent letters to FDR                                        warning of Nazi work                                               Atomic bomb</a:t>
            </a:r>
            <a:endParaRPr lang="en-US" dirty="0"/>
          </a:p>
        </p:txBody>
      </p:sp>
      <p:pic>
        <p:nvPicPr>
          <p:cNvPr id="4" name="Picture 4" descr="http://patentednews.com/wp-content/uploads/2009/10/albert-einstei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990600"/>
            <a:ext cx="2057400" cy="2762250"/>
          </a:xfrm>
          <a:prstGeom prst="rect">
            <a:avLst/>
          </a:prstGeom>
          <a:noFill/>
        </p:spPr>
      </p:pic>
      <p:pic>
        <p:nvPicPr>
          <p:cNvPr id="5" name="Picture 2" descr="http://www.biocookies.com/files/pictures/famous-pictures/einstein.jpg/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5236" y="3352799"/>
            <a:ext cx="2895600" cy="34913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914400"/>
          </a:xfrm>
        </p:spPr>
        <p:txBody>
          <a:bodyPr/>
          <a:lstStyle/>
          <a:p>
            <a:r>
              <a:rPr lang="en-US" b="1" dirty="0" smtClean="0">
                <a:hlinkClick r:id="rId2"/>
              </a:rPr>
              <a:t>“Melting Pot”—</a:t>
            </a:r>
            <a:r>
              <a:rPr lang="en-US" b="1" dirty="0" smtClean="0"/>
              <a:t>Assimilation of Immigrants to the US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Problems facing immigrants</a:t>
            </a:r>
          </a:p>
          <a:p>
            <a:pPr lvl="1"/>
            <a:r>
              <a:rPr lang="en-US" sz="2800" dirty="0" smtClean="0"/>
              <a:t>Prejudices - race, language, and religion</a:t>
            </a:r>
          </a:p>
          <a:p>
            <a:pPr lvl="1"/>
            <a:r>
              <a:rPr lang="en-US" sz="2800" dirty="0" smtClean="0"/>
              <a:t>Lack of housing</a:t>
            </a:r>
          </a:p>
          <a:p>
            <a:pPr lvl="1"/>
            <a:r>
              <a:rPr lang="en-US" sz="2800" dirty="0" smtClean="0"/>
              <a:t>The language barrier</a:t>
            </a:r>
            <a:endParaRPr lang="en-US" sz="2800" dirty="0"/>
          </a:p>
          <a:p>
            <a:pPr lvl="1"/>
            <a:r>
              <a:rPr lang="en-US" sz="2800" dirty="0" smtClean="0"/>
              <a:t>Feared - take jobs for lower pay</a:t>
            </a:r>
          </a:p>
          <a:p>
            <a:r>
              <a:rPr 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rId3"/>
              </a:rPr>
              <a:t>Know </a:t>
            </a:r>
            <a:r>
              <a:rPr lang="en-US" sz="3600" b="1" dirty="0">
                <a:solidFill>
                  <a:schemeClr val="accent3">
                    <a:lumMod val="60000"/>
                    <a:lumOff val="40000"/>
                  </a:schemeClr>
                </a:solidFill>
                <a:hlinkClick r:id="rId3"/>
              </a:rPr>
              <a:t>Nothing Party</a:t>
            </a:r>
            <a:endParaRPr lang="en-US" sz="36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sz="3200" dirty="0"/>
              <a:t>Opposed immigrants especially the Irish Catholics</a:t>
            </a:r>
          </a:p>
          <a:p>
            <a:pPr lvl="1"/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33400"/>
            <a:ext cx="7772400" cy="582216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Nativists</a:t>
            </a:r>
            <a:r>
              <a:rPr lang="en-US" dirty="0" smtClean="0"/>
              <a:t>--people against immigration—claimed that the immigrants’ language, customs, and ideas upset the American way of life </a:t>
            </a:r>
          </a:p>
          <a:p>
            <a:pPr marL="68580" indent="0">
              <a:buNone/>
            </a:pPr>
            <a:r>
              <a:rPr lang="en-US" dirty="0" smtClean="0"/>
              <a:t>	-took jobs – “we don’t hire Irish”</a:t>
            </a:r>
          </a:p>
          <a:p>
            <a:pPr marL="68580" indent="0">
              <a:buNone/>
            </a:pPr>
            <a:r>
              <a:rPr lang="en-US" dirty="0" smtClean="0"/>
              <a:t>	-threat to democracy</a:t>
            </a:r>
          </a:p>
          <a:p>
            <a:r>
              <a:rPr lang="en-US" sz="4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hlinkClick r:id="rId2"/>
              </a:rPr>
              <a:t>Ellis </a:t>
            </a:r>
            <a:r>
              <a:rPr lang="en-US" sz="4400" b="1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2"/>
              </a:rPr>
              <a:t>Island</a:t>
            </a:r>
            <a:endParaRPr lang="en-US" sz="4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sz="3200" dirty="0" smtClean="0"/>
              <a:t>New </a:t>
            </a:r>
            <a:r>
              <a:rPr lang="en-US" sz="3200" dirty="0"/>
              <a:t>York Harbor</a:t>
            </a:r>
          </a:p>
          <a:p>
            <a:pPr lvl="1"/>
            <a:r>
              <a:rPr lang="en-US" sz="3200" dirty="0" smtClean="0"/>
              <a:t>Statue </a:t>
            </a:r>
            <a:r>
              <a:rPr lang="en-US" sz="3200" dirty="0"/>
              <a:t>of </a:t>
            </a:r>
            <a:r>
              <a:rPr lang="en-US" sz="3200" dirty="0" smtClean="0"/>
              <a:t>Liberty</a:t>
            </a:r>
          </a:p>
          <a:p>
            <a:pPr lvl="1"/>
            <a:r>
              <a:rPr lang="en-US" sz="3200" dirty="0" smtClean="0"/>
              <a:t>immigrant </a:t>
            </a:r>
            <a:r>
              <a:rPr lang="en-US" sz="3200" dirty="0"/>
              <a:t>receiving station</a:t>
            </a:r>
          </a:p>
          <a:p>
            <a:pPr marL="6858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Settling the West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49077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After Civil War, settlement - Mississippi River to Pacific Ocean</a:t>
            </a:r>
          </a:p>
          <a:p>
            <a:r>
              <a:rPr lang="en-US" dirty="0" smtClean="0"/>
              <a:t>American 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2"/>
              </a:rPr>
              <a:t>cowboy</a:t>
            </a:r>
            <a:r>
              <a:rPr lang="en-US" dirty="0" smtClean="0"/>
              <a:t>, long 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cattle drives </a:t>
            </a:r>
            <a:r>
              <a:rPr lang="en-US" dirty="0" smtClean="0"/>
              <a:t>for hundreds of miles over unfenced open land</a:t>
            </a:r>
          </a:p>
          <a:p>
            <a:r>
              <a:rPr lang="en-US" sz="3600" b="1" u="sng" dirty="0" smtClean="0">
                <a:hlinkClick r:id="rId3"/>
              </a:rPr>
              <a:t>Homestead </a:t>
            </a:r>
            <a:r>
              <a:rPr lang="en-US" sz="3600" b="1" u="sng" dirty="0">
                <a:hlinkClick r:id="rId3"/>
              </a:rPr>
              <a:t>Act 1862</a:t>
            </a:r>
            <a:endParaRPr lang="en-US" sz="3600" dirty="0"/>
          </a:p>
          <a:p>
            <a:r>
              <a:rPr lang="en-US" sz="3200" dirty="0"/>
              <a:t>Gave </a:t>
            </a:r>
            <a:r>
              <a:rPr lang="en-US" sz="3200" dirty="0" smtClean="0"/>
              <a:t>160 acres of free land if you lived and improved it over a 5 year period</a:t>
            </a:r>
          </a:p>
          <a:p>
            <a:r>
              <a:rPr lang="en-US" b="1" u="sng" dirty="0" smtClean="0"/>
              <a:t>Morrill </a:t>
            </a:r>
            <a:r>
              <a:rPr lang="en-US" b="1" u="sng" dirty="0"/>
              <a:t>Land Grant Act</a:t>
            </a:r>
            <a:endParaRPr lang="en-US" dirty="0"/>
          </a:p>
          <a:p>
            <a:r>
              <a:rPr lang="en-US" dirty="0" smtClean="0"/>
              <a:t>Gave land </a:t>
            </a:r>
            <a:r>
              <a:rPr lang="en-US" dirty="0" err="1" smtClean="0"/>
              <a:t>foreducational</a:t>
            </a:r>
            <a:r>
              <a:rPr lang="en-US" dirty="0" smtClean="0"/>
              <a:t> </a:t>
            </a:r>
            <a:r>
              <a:rPr lang="en-US" dirty="0"/>
              <a:t>institutions that taught agriculture and mechanic arts</a:t>
            </a:r>
          </a:p>
          <a:p>
            <a:pPr lvl="1"/>
            <a:r>
              <a:rPr lang="en-US" dirty="0"/>
              <a:t>Virginia Tech</a:t>
            </a:r>
          </a:p>
          <a:p>
            <a:pPr marL="454914" lvl="1" indent="0">
              <a:buNone/>
            </a:pPr>
            <a:endParaRPr lang="en-US" sz="32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upload.wikimedia.org/wikipedia/commons/a/a6/Ellis_Island_in_19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82" y="76200"/>
            <a:ext cx="4876800" cy="3200401"/>
          </a:xfrm>
          <a:prstGeom prst="rect">
            <a:avLst/>
          </a:prstGeom>
          <a:noFill/>
        </p:spPr>
      </p:pic>
      <p:pic>
        <p:nvPicPr>
          <p:cNvPr id="3" name="Picture 2" descr="http://2.bp.blogspot.com/_2mroAa2tWpo/S74BAAxFMyI/AAAAAAAAA7Q/Q-qq5fH0iao/s1600/Ellis_Island_arriva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76201"/>
            <a:ext cx="3827318" cy="3200400"/>
          </a:xfrm>
          <a:prstGeom prst="rect">
            <a:avLst/>
          </a:prstGeom>
          <a:noFill/>
        </p:spPr>
      </p:pic>
      <p:pic>
        <p:nvPicPr>
          <p:cNvPr id="4" name="Picture 4" descr="http://thejosevilson.com/wp-content/uploads/2008/08/statue-of-liberty-ellis-island-2008-0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276600"/>
            <a:ext cx="4885458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914400"/>
          </a:xfrm>
        </p:spPr>
        <p:txBody>
          <a:bodyPr/>
          <a:lstStyle/>
          <a:p>
            <a:r>
              <a:rPr lang="en-US" b="1" dirty="0" smtClean="0"/>
              <a:t>Legislation limiting immigration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75536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hlinkClick r:id="rId2"/>
              </a:rPr>
              <a:t>Chinese Exclusion Act (1882)</a:t>
            </a:r>
            <a:endParaRPr lang="en-US" b="1" u="sng" dirty="0" smtClean="0"/>
          </a:p>
          <a:p>
            <a:pPr lvl="1"/>
            <a:r>
              <a:rPr lang="en-US" dirty="0" smtClean="0"/>
              <a:t>Banned Chinese immigration to the US for 10 years</a:t>
            </a:r>
          </a:p>
          <a:p>
            <a:r>
              <a:rPr lang="en-US" b="1" u="sng" dirty="0" smtClean="0"/>
              <a:t>Immigration Restriction Act (1921)</a:t>
            </a:r>
          </a:p>
          <a:p>
            <a:pPr lvl="1"/>
            <a:r>
              <a:rPr lang="en-US" dirty="0" smtClean="0"/>
              <a:t>Created a quota system - restricts immigration except Northwest Europe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914400"/>
          </a:xfrm>
        </p:spPr>
        <p:txBody>
          <a:bodyPr/>
          <a:lstStyle/>
          <a:p>
            <a:r>
              <a:rPr lang="en-US" b="1" dirty="0" smtClean="0"/>
              <a:t>Urbanization—the Growth of Cities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382000" cy="533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Chicago, Detroit, Cleveland, Pittsburgh, and New York grew from manufacturing and transportation centers</a:t>
            </a:r>
          </a:p>
          <a:p>
            <a:r>
              <a:rPr lang="en-US" dirty="0" smtClean="0"/>
              <a:t>provided jobs </a:t>
            </a:r>
          </a:p>
          <a:p>
            <a:r>
              <a:rPr lang="en-US" dirty="0" smtClean="0"/>
              <a:t>harsh conditions – tenements</a:t>
            </a:r>
            <a:endParaRPr lang="en-US" dirty="0"/>
          </a:p>
          <a:p>
            <a:r>
              <a:rPr lang="en-US" dirty="0"/>
              <a:t>Pollution </a:t>
            </a:r>
          </a:p>
          <a:p>
            <a:pPr lvl="1"/>
            <a:r>
              <a:rPr lang="en-US" sz="3000" dirty="0"/>
              <a:t>Waste </a:t>
            </a:r>
            <a:r>
              <a:rPr lang="en-US" sz="3000" dirty="0" smtClean="0"/>
              <a:t>thrown in streets</a:t>
            </a:r>
            <a:endParaRPr lang="en-US" sz="3000" dirty="0"/>
          </a:p>
          <a:p>
            <a:pPr lvl="1"/>
            <a:r>
              <a:rPr lang="en-US" sz="3000" dirty="0" smtClean="0"/>
              <a:t>Lack of sewage – Disease</a:t>
            </a:r>
          </a:p>
          <a:p>
            <a:pPr lvl="1"/>
            <a:r>
              <a:rPr lang="en-US" dirty="0" smtClean="0"/>
              <a:t>Violence – lack of police</a:t>
            </a:r>
          </a:p>
          <a:p>
            <a:r>
              <a:rPr lang="en-US" sz="3200" dirty="0" smtClean="0"/>
              <a:t>New </a:t>
            </a:r>
            <a:r>
              <a:rPr lang="en-US" sz="3200" dirty="0"/>
              <a:t>York City - </a:t>
            </a:r>
            <a:r>
              <a:rPr lang="en-US" sz="3200" dirty="0" smtClean="0"/>
              <a:t>Subway </a:t>
            </a:r>
            <a:r>
              <a:rPr lang="en-US" sz="3200" dirty="0"/>
              <a:t>system </a:t>
            </a:r>
          </a:p>
          <a:p>
            <a:r>
              <a:rPr lang="en-US" sz="3200" dirty="0"/>
              <a:t>Trolley system - Richmond, VA</a:t>
            </a:r>
          </a:p>
          <a:p>
            <a:endParaRPr lang="en-US" dirty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cti.itc.virginia.edu/~hius202/images/lecture07/fivecent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533400"/>
            <a:ext cx="7010400" cy="56395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latinamericanstudies.org/immigration/tenement-y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838200"/>
            <a:ext cx="7058025" cy="4819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Political Machines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  <a:hlinkClick r:id="rId2"/>
              </a:rPr>
              <a:t>Political</a:t>
            </a:r>
            <a:r>
              <a:rPr lang="en-US" sz="3200" dirty="0" smtClean="0">
                <a:hlinkClick r:id="rId2"/>
              </a:rPr>
              <a:t> </a:t>
            </a:r>
            <a:r>
              <a:rPr lang="en-US" sz="3200" b="1" dirty="0" smtClean="0">
                <a:solidFill>
                  <a:srgbClr val="00B0F0"/>
                </a:solidFill>
                <a:hlinkClick r:id="rId2"/>
              </a:rPr>
              <a:t>machines</a:t>
            </a:r>
            <a:endParaRPr lang="en-US" sz="3200" dirty="0" smtClean="0"/>
          </a:p>
          <a:p>
            <a:pPr lvl="1"/>
            <a:r>
              <a:rPr lang="en-US" sz="3200" dirty="0" smtClean="0"/>
              <a:t>Created to win votes – “did favors”</a:t>
            </a:r>
          </a:p>
          <a:p>
            <a:pPr lvl="1"/>
            <a:r>
              <a:rPr lang="en-US" sz="3200" dirty="0" smtClean="0"/>
              <a:t>Did provide services especially for immigrants</a:t>
            </a:r>
          </a:p>
          <a:p>
            <a:pPr lvl="1"/>
            <a:r>
              <a:rPr lang="en-US" sz="3200" dirty="0" smtClean="0"/>
              <a:t>Tammany Hall – New York City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914400"/>
          </a:xfrm>
        </p:spPr>
        <p:txBody>
          <a:bodyPr/>
          <a:lstStyle/>
          <a:p>
            <a:r>
              <a:rPr lang="en-US" b="1" dirty="0" smtClean="0"/>
              <a:t>Industrial Revolution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77724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Electricity—Light Bulb—</a:t>
            </a:r>
            <a:r>
              <a:rPr lang="en-US" b="1" dirty="0" smtClean="0">
                <a:hlinkClick r:id="rId2"/>
              </a:rPr>
              <a:t>Thomas Edison</a:t>
            </a:r>
            <a:endParaRPr lang="en-US" b="1" dirty="0" smtClean="0"/>
          </a:p>
          <a:p>
            <a:r>
              <a:rPr lang="en-US" b="1" dirty="0" smtClean="0"/>
              <a:t>Bessemer Process—Henry Bessemer</a:t>
            </a:r>
          </a:p>
          <a:p>
            <a:pPr lvl="1"/>
            <a:r>
              <a:rPr lang="en-US" dirty="0" smtClean="0"/>
              <a:t>Method of making cheaper steel</a:t>
            </a:r>
          </a:p>
          <a:p>
            <a:r>
              <a:rPr lang="en-US" b="1" dirty="0" smtClean="0"/>
              <a:t>Assembly Line— Pioneered by Henry Ford -cars became more affordable</a:t>
            </a:r>
          </a:p>
          <a:p>
            <a:r>
              <a:rPr lang="en-US" sz="3200" b="1" dirty="0" smtClean="0">
                <a:hlinkClick r:id="rId3"/>
              </a:rPr>
              <a:t>Airplane—Wright </a:t>
            </a:r>
            <a:r>
              <a:rPr lang="en-US" sz="3200" b="1" dirty="0">
                <a:hlinkClick r:id="rId3"/>
              </a:rPr>
              <a:t>Brothers</a:t>
            </a:r>
            <a:endParaRPr lang="en-US" sz="3200" b="1" dirty="0"/>
          </a:p>
          <a:p>
            <a:pPr lvl="1"/>
            <a:r>
              <a:rPr lang="en-US" sz="3200" dirty="0"/>
              <a:t>First powered flight</a:t>
            </a:r>
          </a:p>
          <a:p>
            <a:r>
              <a:rPr lang="en-US" sz="3200" b="1" dirty="0"/>
              <a:t>Telephone—Alexander Graham Bell</a:t>
            </a:r>
          </a:p>
          <a:p>
            <a:pPr lvl="1"/>
            <a:r>
              <a:rPr lang="en-US" sz="3200" dirty="0"/>
              <a:t>C</a:t>
            </a:r>
            <a:r>
              <a:rPr lang="en-US" sz="3200" dirty="0" smtClean="0"/>
              <a:t>ommunication over long distances</a:t>
            </a:r>
          </a:p>
          <a:p>
            <a:r>
              <a:rPr lang="en-US" sz="3200" b="1" dirty="0" smtClean="0"/>
              <a:t>Railroads—Cornelius </a:t>
            </a:r>
            <a:r>
              <a:rPr lang="en-US" sz="3200" b="1" dirty="0"/>
              <a:t>Vanderbilt</a:t>
            </a:r>
          </a:p>
          <a:p>
            <a:pPr lvl="1"/>
            <a:r>
              <a:rPr lang="en-US" sz="3200" dirty="0" smtClean="0"/>
              <a:t>transport raw materials and finished goods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icosteyn.files.wordpress.com/2011/01/thomas_ediso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81000"/>
            <a:ext cx="3762375" cy="4819650"/>
          </a:xfrm>
          <a:prstGeom prst="rect">
            <a:avLst/>
          </a:prstGeom>
          <a:noFill/>
        </p:spPr>
      </p:pic>
      <p:pic>
        <p:nvPicPr>
          <p:cNvPr id="1028" name="Picture 4" descr="http://1.bp.blogspot.com/-eMEvENANeJA/TVToI5jhLBI/AAAAAAAAASY/mc2UBc8l1UU/s1600/264914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81000"/>
            <a:ext cx="2676525" cy="48196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743200" y="55626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Thomas Edison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astrohamburg.files.wordpress.com/2010/03/440px-henry_bessemer_1813-18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457200"/>
            <a:ext cx="4419600" cy="602781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90600" y="2971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Henry Bessemer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www.archives.gov/exhibits/running-for-office/assets/images/artifacts/7.1-zo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3771900" cy="4819650"/>
          </a:xfrm>
          <a:prstGeom prst="rect">
            <a:avLst/>
          </a:prstGeom>
          <a:noFill/>
        </p:spPr>
      </p:pic>
      <p:pic>
        <p:nvPicPr>
          <p:cNvPr id="55300" name="Picture 4" descr="http://roadmatics.files.wordpress.com/2009/04/1912-ford-model-t-2-l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948" y="1600200"/>
            <a:ext cx="5052052" cy="323178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971800" y="57150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Henry Ford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xtimeline.com/__UserPic_Large/1795/ELT2007121023125475555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733589" cy="5029200"/>
          </a:xfrm>
          <a:prstGeom prst="rect">
            <a:avLst/>
          </a:prstGeom>
          <a:noFill/>
        </p:spPr>
      </p:pic>
      <p:pic>
        <p:nvPicPr>
          <p:cNvPr id="1028" name="Picture 4" descr="http://memory.loc.gov/ammem/award97/ndfahtml/images/hult_sod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6175" y="2895600"/>
            <a:ext cx="5457825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wrightbrothersfacts.com/images/wright_broth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762000"/>
            <a:ext cx="3724275" cy="4819650"/>
          </a:xfrm>
          <a:prstGeom prst="rect">
            <a:avLst/>
          </a:prstGeom>
          <a:noFill/>
        </p:spPr>
      </p:pic>
      <p:pic>
        <p:nvPicPr>
          <p:cNvPr id="56324" name="Picture 4" descr="http://the-gadgeteer.com/wp-content/uploads/2010/12/Wright-Brothers_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5300" y="1295400"/>
            <a:ext cx="4838700" cy="384965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667000" y="58674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Wright Brothers</a:t>
            </a:r>
          </a:p>
          <a:p>
            <a:pPr algn="ctr"/>
            <a:r>
              <a:rPr lang="en-US" dirty="0" smtClean="0">
                <a:hlinkClick r:id="rId4"/>
              </a:rPr>
              <a:t>Video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edison.rutgers.edu/latimer/be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3629025" cy="4819650"/>
          </a:xfrm>
          <a:prstGeom prst="rect">
            <a:avLst/>
          </a:prstGeom>
          <a:noFill/>
        </p:spPr>
      </p:pic>
      <p:pic>
        <p:nvPicPr>
          <p:cNvPr id="57348" name="Picture 4" descr="http://lh4.ggpht.com/-ha7rHvAeO7A/SoTiIN53aLI/AAAAAAABujM/BScjn8dXNOI/1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4825" y="1752600"/>
            <a:ext cx="4829175" cy="32194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76600" y="5715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Alexander Graham Bell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914400"/>
          </a:xfrm>
        </p:spPr>
        <p:txBody>
          <a:bodyPr/>
          <a:lstStyle/>
          <a:p>
            <a:r>
              <a:rPr lang="en-US" b="1" dirty="0" smtClean="0"/>
              <a:t>Horizontal vs. Vertical Integration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755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u="sng" dirty="0" smtClean="0">
                <a:solidFill>
                  <a:srgbClr val="FF0000"/>
                </a:solidFill>
              </a:rPr>
              <a:t>Advantages of creating corporations</a:t>
            </a:r>
            <a:endParaRPr lang="en-US" sz="3600" u="sng" dirty="0" smtClean="0"/>
          </a:p>
          <a:p>
            <a:r>
              <a:rPr lang="en-US" dirty="0" smtClean="0"/>
              <a:t>Limited Liability</a:t>
            </a:r>
          </a:p>
          <a:p>
            <a:pPr marL="667512" lvl="2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lang="en-US" dirty="0" smtClean="0"/>
              <a:t>If a corporation fails, shareholders normally only stand to lose their investments – Not liable otherwise</a:t>
            </a:r>
          </a:p>
          <a:p>
            <a:r>
              <a:rPr lang="en-US" dirty="0" smtClean="0"/>
              <a:t>Raising Capital </a:t>
            </a:r>
          </a:p>
          <a:p>
            <a:pPr lvl="1"/>
            <a:r>
              <a:rPr lang="en-US" dirty="0" smtClean="0"/>
              <a:t>Allows company to create more money by borrowing or selling more stock</a:t>
            </a:r>
          </a:p>
          <a:p>
            <a:pPr marL="68580" indent="0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914400"/>
          </a:xfrm>
        </p:spPr>
        <p:txBody>
          <a:bodyPr/>
          <a:lstStyle/>
          <a:p>
            <a:r>
              <a:rPr lang="en-US" b="1" dirty="0" smtClean="0"/>
              <a:t>Horizontal vs. Vertical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7724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1.)  </a:t>
            </a:r>
            <a:r>
              <a:rPr lang="en-US" b="1" u="sng" dirty="0" smtClean="0"/>
              <a:t>Horizontal Integration:</a:t>
            </a:r>
          </a:p>
          <a:p>
            <a:pPr lvl="1"/>
            <a:r>
              <a:rPr lang="en-US" dirty="0" smtClean="0"/>
              <a:t>A company merges or buys all of the other competing companies</a:t>
            </a:r>
          </a:p>
          <a:p>
            <a:pPr lvl="1"/>
            <a:r>
              <a:rPr lang="en-US" dirty="0" smtClean="0"/>
              <a:t>Used  by Rockefeller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ingle company controls one particular part of industry – </a:t>
            </a:r>
            <a:r>
              <a:rPr lang="en-US" dirty="0" smtClean="0">
                <a:solidFill>
                  <a:srgbClr val="FF0000"/>
                </a:solidFill>
              </a:rPr>
              <a:t>A MONOPOLY</a:t>
            </a:r>
            <a:endParaRPr lang="en-US" dirty="0" smtClean="0"/>
          </a:p>
          <a:p>
            <a:r>
              <a:rPr lang="en-US" dirty="0" smtClean="0"/>
              <a:t>2.)  </a:t>
            </a:r>
            <a:r>
              <a:rPr lang="en-US" b="1" u="sng" dirty="0" smtClean="0"/>
              <a:t>Vertical Integration:</a:t>
            </a:r>
          </a:p>
          <a:p>
            <a:pPr lvl="1"/>
            <a:r>
              <a:rPr lang="en-US" dirty="0" smtClean="0"/>
              <a:t>Company control all aspects of production—from the acquisition of raw materials to the final delivery of the product</a:t>
            </a:r>
          </a:p>
          <a:p>
            <a:pPr lvl="1"/>
            <a:r>
              <a:rPr lang="en-US" dirty="0" smtClean="0"/>
              <a:t>Used by Carnegie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914400"/>
          </a:xfrm>
        </p:spPr>
        <p:txBody>
          <a:bodyPr/>
          <a:lstStyle/>
          <a:p>
            <a:r>
              <a:rPr lang="en-US" b="1" dirty="0" smtClean="0"/>
              <a:t>Trusts and Laissez-Faire Economics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7772400" cy="4648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 </a:t>
            </a:r>
            <a:r>
              <a:rPr lang="en-US" sz="3200" b="1" dirty="0">
                <a:solidFill>
                  <a:schemeClr val="accent4"/>
                </a:solidFill>
              </a:rPr>
              <a:t>T</a:t>
            </a:r>
            <a:r>
              <a:rPr lang="en-US" sz="3200" b="1" dirty="0" smtClean="0">
                <a:solidFill>
                  <a:schemeClr val="accent4"/>
                </a:solidFill>
              </a:rPr>
              <a:t>rust</a:t>
            </a:r>
            <a:r>
              <a:rPr lang="en-US" sz="3200" dirty="0" smtClean="0"/>
              <a:t> - combination of companies that dominate an industry</a:t>
            </a:r>
          </a:p>
          <a:p>
            <a:pPr marL="68580" indent="0">
              <a:buNone/>
            </a:pPr>
            <a:endParaRPr lang="en-US" sz="3200" dirty="0" smtClean="0"/>
          </a:p>
          <a:p>
            <a:r>
              <a:rPr lang="en-US" sz="3200" dirty="0">
                <a:solidFill>
                  <a:srgbClr val="FF0000"/>
                </a:solidFill>
              </a:rPr>
              <a:t>L</a:t>
            </a:r>
            <a:r>
              <a:rPr lang="en-US" sz="3200" dirty="0" smtClean="0">
                <a:solidFill>
                  <a:srgbClr val="FF0000"/>
                </a:solidFill>
              </a:rPr>
              <a:t>aissez-faire economics</a:t>
            </a:r>
          </a:p>
          <a:p>
            <a:pPr lvl="1"/>
            <a:r>
              <a:rPr lang="en-US" sz="3200" dirty="0" smtClean="0"/>
              <a:t>Doing business without any government interference or regulation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762000"/>
            <a:ext cx="7772400" cy="5593560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1.)  Andre Carnegie</a:t>
            </a:r>
          </a:p>
          <a:p>
            <a:pPr lvl="1"/>
            <a:r>
              <a:rPr lang="en-US" sz="2800" dirty="0" smtClean="0"/>
              <a:t>Poor  Scottish immigrant</a:t>
            </a:r>
          </a:p>
          <a:p>
            <a:pPr lvl="1"/>
            <a:r>
              <a:rPr lang="en-US" sz="2800" dirty="0"/>
              <a:t>S</a:t>
            </a:r>
            <a:r>
              <a:rPr lang="en-US" sz="2800" dirty="0" smtClean="0"/>
              <a:t>teel industry</a:t>
            </a:r>
          </a:p>
          <a:p>
            <a:pPr lvl="1"/>
            <a:r>
              <a:rPr lang="en-US" sz="2800" dirty="0"/>
              <a:t>B</a:t>
            </a:r>
            <a:r>
              <a:rPr lang="en-US" sz="2800" dirty="0" smtClean="0"/>
              <a:t>ought up coal mines and iron ore deposits</a:t>
            </a:r>
          </a:p>
          <a:p>
            <a:pPr lvl="1"/>
            <a:r>
              <a:rPr lang="en-US" sz="2800" dirty="0" smtClean="0"/>
              <a:t>purchased railroads and ships to transport the raw materials and send the materials to market</a:t>
            </a:r>
          </a:p>
          <a:p>
            <a:pPr lvl="1"/>
            <a:r>
              <a:rPr lang="en-US" sz="2800" dirty="0" smtClean="0"/>
              <a:t>Controlled every aspect of the steel production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trialx.com/curetalk/wp-content/blogs.dir/7/files/2011/03/gcelebrities/Andrew_Carnegi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"/>
            <a:ext cx="3505200" cy="4819650"/>
          </a:xfrm>
          <a:prstGeom prst="rect">
            <a:avLst/>
          </a:prstGeom>
          <a:noFill/>
        </p:spPr>
      </p:pic>
      <p:pic>
        <p:nvPicPr>
          <p:cNvPr id="58374" name="Picture 6" descr="http://www.bellaire.lib.oh.us/imagesv3/Industry/CarnegieMillv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828800"/>
            <a:ext cx="5000625" cy="23241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95600" y="55626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Andrew Carnegie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85800"/>
            <a:ext cx="7772400" cy="5669760"/>
          </a:xfrm>
        </p:spPr>
        <p:txBody>
          <a:bodyPr/>
          <a:lstStyle/>
          <a:p>
            <a:r>
              <a:rPr lang="en-US" b="1" u="sng" dirty="0" smtClean="0"/>
              <a:t>2.)  </a:t>
            </a:r>
            <a:r>
              <a:rPr lang="en-US" b="1" u="sng" dirty="0" smtClean="0">
                <a:hlinkClick r:id="rId2"/>
              </a:rPr>
              <a:t>John D. Rockefeller</a:t>
            </a:r>
            <a:endParaRPr lang="en-US" b="1" u="sng" dirty="0" smtClean="0"/>
          </a:p>
          <a:p>
            <a:pPr lvl="1"/>
            <a:r>
              <a:rPr lang="en-US" dirty="0" smtClean="0"/>
              <a:t>refined kerosene from petroleum</a:t>
            </a:r>
          </a:p>
          <a:p>
            <a:pPr lvl="1"/>
            <a:r>
              <a:rPr lang="en-US" dirty="0" smtClean="0"/>
              <a:t>Standard Oil Company</a:t>
            </a:r>
          </a:p>
          <a:p>
            <a:pPr lvl="1"/>
            <a:r>
              <a:rPr lang="en-US" dirty="0" smtClean="0"/>
              <a:t>Tried to purchase all competing oil companies</a:t>
            </a:r>
          </a:p>
          <a:p>
            <a:pPr lvl="1"/>
            <a:r>
              <a:rPr lang="en-US" dirty="0" smtClean="0"/>
              <a:t>Standard Oil controlled most of America’s oil industry</a:t>
            </a:r>
          </a:p>
        </p:txBody>
      </p:sp>
      <p:pic>
        <p:nvPicPr>
          <p:cNvPr id="4" name="Picture 2" descr="http://www.freeinfosociety.com/media/images/9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124200"/>
            <a:ext cx="3487130" cy="3733800"/>
          </a:xfrm>
          <a:prstGeom prst="rect">
            <a:avLst/>
          </a:prstGeom>
          <a:noFill/>
        </p:spPr>
      </p:pic>
      <p:pic>
        <p:nvPicPr>
          <p:cNvPr id="5" name="Picture 4" descr="http://kihm4.files.wordpress.com/2008/11/standard-oil-18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886200"/>
            <a:ext cx="4495800" cy="2457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09600"/>
            <a:ext cx="7772400" cy="5745960"/>
          </a:xfrm>
        </p:spPr>
        <p:txBody>
          <a:bodyPr>
            <a:normAutofit/>
          </a:bodyPr>
          <a:lstStyle/>
          <a:p>
            <a:r>
              <a:rPr lang="en-US" sz="4400" b="1" u="sng" dirty="0" smtClean="0"/>
              <a:t>3.)  J. P. Morgan</a:t>
            </a:r>
          </a:p>
          <a:p>
            <a:pPr lvl="1"/>
            <a:r>
              <a:rPr lang="en-US" sz="3200" dirty="0" smtClean="0"/>
              <a:t>1901:  Morgan purchased Carnegie’s steel company</a:t>
            </a:r>
          </a:p>
          <a:p>
            <a:pPr lvl="1"/>
            <a:r>
              <a:rPr lang="en-US" sz="3200" dirty="0" smtClean="0"/>
              <a:t>Created U. S. Steel</a:t>
            </a:r>
          </a:p>
          <a:p>
            <a:pPr lvl="1"/>
            <a:r>
              <a:rPr lang="en-US" sz="3200" dirty="0" smtClean="0"/>
              <a:t>Controlled banking</a:t>
            </a:r>
          </a:p>
        </p:txBody>
      </p:sp>
      <p:pic>
        <p:nvPicPr>
          <p:cNvPr id="4" name="Picture 4" descr="http://american-business.org/uploads/posts/2011-02/thumbs/1298542351_j.-p.-morg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7291" y="2068474"/>
            <a:ext cx="3179618" cy="35703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971309" y="56388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J. P. Morgan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85800"/>
            <a:ext cx="7772400" cy="5669760"/>
          </a:xfrm>
        </p:spPr>
        <p:txBody>
          <a:bodyPr/>
          <a:lstStyle/>
          <a:p>
            <a:r>
              <a:rPr lang="en-US" b="1" u="sng" dirty="0" smtClean="0">
                <a:hlinkClick r:id="rId2"/>
              </a:rPr>
              <a:t>4.)  Cornelius Vanderbilt</a:t>
            </a:r>
            <a:endParaRPr lang="en-US" b="1" u="sng" dirty="0" smtClean="0"/>
          </a:p>
          <a:p>
            <a:pPr lvl="1"/>
            <a:r>
              <a:rPr lang="en-US" dirty="0" smtClean="0"/>
              <a:t>Controlled the </a:t>
            </a:r>
            <a:r>
              <a:rPr lang="en-US" dirty="0"/>
              <a:t>r</a:t>
            </a:r>
            <a:r>
              <a:rPr lang="en-US" dirty="0" smtClean="0"/>
              <a:t>ailroad industry</a:t>
            </a:r>
            <a:endParaRPr lang="en-US" dirty="0"/>
          </a:p>
        </p:txBody>
      </p:sp>
      <p:pic>
        <p:nvPicPr>
          <p:cNvPr id="67586" name="Picture 2" descr="http://upload.wikimedia.org/wikipedia/commons/5/57/Cornelius_Vanderbilt_Daguerrotyp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286000"/>
            <a:ext cx="2743200" cy="3662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Settling the West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518160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Transcontinental Railroad</a:t>
            </a:r>
          </a:p>
          <a:p>
            <a:r>
              <a:rPr lang="en-US" dirty="0" smtClean="0"/>
              <a:t>opened up vast regions of the North American heartland for settlement</a:t>
            </a:r>
          </a:p>
          <a:p>
            <a:r>
              <a:rPr lang="en-US" dirty="0" smtClean="0"/>
              <a:t>Linked the Union Pacific in the east to the Central Pacific in the west –Promontory Point, Utah</a:t>
            </a:r>
          </a:p>
          <a:p>
            <a:r>
              <a:rPr lang="en-US" dirty="0" smtClean="0"/>
              <a:t>Chinese and Irish labor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upload.wikimedia.org/wikipedia/commons/thumb/c/c7/Transcontinental_railroad_route2.png/800px-Transcontinental_railroad_rout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838200"/>
            <a:ext cx="7620000" cy="47148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33600" y="58674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Transcontinental Railroad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mposters.com/watermarker/21-2100-ZYQ2D00Z.jpg?ch=800&amp;cw=8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78" y="990600"/>
            <a:ext cx="4452503" cy="4724400"/>
          </a:xfrm>
          <a:prstGeom prst="rect">
            <a:avLst/>
          </a:prstGeom>
          <a:noFill/>
        </p:spPr>
      </p:pic>
      <p:pic>
        <p:nvPicPr>
          <p:cNvPr id="3" name="Picture 2" descr="http://ggmrc.com/wp-content/uploads/2010/01/chinese-railroad-work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8482" y="1676400"/>
            <a:ext cx="4637809" cy="311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Settling the West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New technologies - farming profitable</a:t>
            </a:r>
          </a:p>
          <a:p>
            <a:r>
              <a:rPr lang="en-US" dirty="0"/>
              <a:t>R</a:t>
            </a:r>
            <a:r>
              <a:rPr lang="en-US" dirty="0" smtClean="0"/>
              <a:t>ailroad</a:t>
            </a:r>
          </a:p>
          <a:p>
            <a:pPr lvl="1"/>
            <a:r>
              <a:rPr lang="en-US" dirty="0" smtClean="0"/>
              <a:t>Land grants – private R.R. </a:t>
            </a:r>
          </a:p>
          <a:p>
            <a:r>
              <a:rPr lang="en-US" dirty="0" smtClean="0"/>
              <a:t>Mechanical Reaper</a:t>
            </a:r>
          </a:p>
          <a:p>
            <a:pPr lvl="1"/>
            <a:r>
              <a:rPr lang="en-US" dirty="0" smtClean="0"/>
              <a:t>Cyrus McCormick</a:t>
            </a:r>
          </a:p>
          <a:p>
            <a:pPr lvl="1"/>
            <a:r>
              <a:rPr lang="en-US" dirty="0" smtClean="0"/>
              <a:t>A horse drawn machine – increases output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ts3.mm.bing.net/images/thumbnail.aspx?q=1187843610886&amp;id=f9c73bf35355bbae4d545f4a892f83f7&amp;url=http%3a%2f%2fbrainbreach.com%2fimages%2fre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8600"/>
            <a:ext cx="4038600" cy="3411393"/>
          </a:xfrm>
          <a:prstGeom prst="rect">
            <a:avLst/>
          </a:prstGeom>
          <a:noFill/>
        </p:spPr>
      </p:pic>
      <p:pic>
        <p:nvPicPr>
          <p:cNvPr id="26630" name="Picture 6" descr="http://www.topfoto.co.uk/gallery/harvest/images/prevs/WHA0129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524250"/>
            <a:ext cx="4981575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fasttrackteaching.com/burns/Unit_2_Westward/Cattle_TX_cowboy_1907_dbloc_s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762000"/>
            <a:ext cx="6934200" cy="5114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1922</TotalTime>
  <Words>837</Words>
  <Application>Microsoft Office PowerPoint</Application>
  <PresentationFormat>On-screen Show (4:3)</PresentationFormat>
  <Paragraphs>160</Paragraphs>
  <Slides>39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Metro</vt:lpstr>
      <vt:lpstr>TEST #4 Lecture Notes</vt:lpstr>
      <vt:lpstr>Settling the West</vt:lpstr>
      <vt:lpstr>PowerPoint Presentation</vt:lpstr>
      <vt:lpstr>Settling the West</vt:lpstr>
      <vt:lpstr>PowerPoint Presentation</vt:lpstr>
      <vt:lpstr>PowerPoint Presentation</vt:lpstr>
      <vt:lpstr>Settling the West</vt:lpstr>
      <vt:lpstr>PowerPoint Presentation</vt:lpstr>
      <vt:lpstr>PowerPoint Presentation</vt:lpstr>
      <vt:lpstr>Immigration</vt:lpstr>
      <vt:lpstr>Immigration</vt:lpstr>
      <vt:lpstr>Immigration</vt:lpstr>
      <vt:lpstr>Immigration and Industrialization</vt:lpstr>
      <vt:lpstr>Contributions of Immigrants</vt:lpstr>
      <vt:lpstr>Contributions of Immigrants</vt:lpstr>
      <vt:lpstr>Contributions of Immigrants</vt:lpstr>
      <vt:lpstr>Contributions of Immigrants</vt:lpstr>
      <vt:lpstr>“Melting Pot”—Assimilation of Immigrants to the US</vt:lpstr>
      <vt:lpstr>PowerPoint Presentation</vt:lpstr>
      <vt:lpstr>PowerPoint Presentation</vt:lpstr>
      <vt:lpstr>Legislation limiting immigration</vt:lpstr>
      <vt:lpstr>Urbanization—the Growth of Cities</vt:lpstr>
      <vt:lpstr>PowerPoint Presentation</vt:lpstr>
      <vt:lpstr>PowerPoint Presentation</vt:lpstr>
      <vt:lpstr>Political Machines</vt:lpstr>
      <vt:lpstr>Industrial Revolution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Horizontal vs. Vertical Integration</vt:lpstr>
      <vt:lpstr>Horizontal vs. Vertical Integration</vt:lpstr>
      <vt:lpstr>Trusts and Laissez-Faire Economics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#4</dc:title>
  <dc:creator>Chris Anderson</dc:creator>
  <cp:lastModifiedBy>Graves, James P.</cp:lastModifiedBy>
  <cp:revision>195</cp:revision>
  <dcterms:created xsi:type="dcterms:W3CDTF">2011-08-18T18:55:30Z</dcterms:created>
  <dcterms:modified xsi:type="dcterms:W3CDTF">2014-07-28T15:44:16Z</dcterms:modified>
</cp:coreProperties>
</file>