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8"/>
  </p:notesMasterIdLst>
  <p:sldIdLst>
    <p:sldId id="256" r:id="rId2"/>
    <p:sldId id="257" r:id="rId3"/>
    <p:sldId id="258" r:id="rId4"/>
    <p:sldId id="259" r:id="rId5"/>
    <p:sldId id="260" r:id="rId6"/>
    <p:sldId id="261" r:id="rId7"/>
    <p:sldId id="289" r:id="rId8"/>
    <p:sldId id="262" r:id="rId9"/>
    <p:sldId id="263" r:id="rId10"/>
    <p:sldId id="264" r:id="rId11"/>
    <p:sldId id="266" r:id="rId12"/>
    <p:sldId id="267" r:id="rId13"/>
    <p:sldId id="268" r:id="rId14"/>
    <p:sldId id="269" r:id="rId15"/>
    <p:sldId id="270" r:id="rId16"/>
    <p:sldId id="271" r:id="rId17"/>
    <p:sldId id="290" r:id="rId18"/>
    <p:sldId id="272" r:id="rId19"/>
    <p:sldId id="273" r:id="rId20"/>
    <p:sldId id="291" r:id="rId21"/>
    <p:sldId id="294" r:id="rId22"/>
    <p:sldId id="274" r:id="rId23"/>
    <p:sldId id="275" r:id="rId24"/>
    <p:sldId id="276" r:id="rId25"/>
    <p:sldId id="277" r:id="rId26"/>
    <p:sldId id="283" r:id="rId27"/>
    <p:sldId id="292" r:id="rId28"/>
    <p:sldId id="278" r:id="rId29"/>
    <p:sldId id="279" r:id="rId30"/>
    <p:sldId id="293" r:id="rId31"/>
    <p:sldId id="281" r:id="rId32"/>
    <p:sldId id="284" r:id="rId33"/>
    <p:sldId id="285" r:id="rId34"/>
    <p:sldId id="286" r:id="rId35"/>
    <p:sldId id="288" r:id="rId36"/>
    <p:sldId id="287"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0" autoAdjust="0"/>
    <p:restoredTop sz="94660"/>
  </p:normalViewPr>
  <p:slideViewPr>
    <p:cSldViewPr>
      <p:cViewPr varScale="1">
        <p:scale>
          <a:sx n="69" d="100"/>
          <a:sy n="69" d="100"/>
        </p:scale>
        <p:origin x="-133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A9399E-A9D3-42A0-B4DB-E6D581253297}" type="datetimeFigureOut">
              <a:rPr lang="en-US" smtClean="0"/>
              <a:t>12/17/2014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61FD75-0D0A-4B66-8C28-5FB8369F8A19}" type="slidenum">
              <a:rPr lang="en-US" smtClean="0"/>
              <a:t>‹#›</a:t>
            </a:fld>
            <a:endParaRPr lang="en-US"/>
          </a:p>
        </p:txBody>
      </p:sp>
    </p:spTree>
    <p:extLst>
      <p:ext uri="{BB962C8B-B14F-4D97-AF65-F5344CB8AC3E}">
        <p14:creationId xmlns:p14="http://schemas.microsoft.com/office/powerpoint/2010/main" val="529373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Sewed the seed of the Revolution</a:t>
            </a:r>
            <a:endParaRPr lang="en-US" dirty="0"/>
          </a:p>
        </p:txBody>
      </p:sp>
      <p:sp>
        <p:nvSpPr>
          <p:cNvPr id="4" name="Slide Number Placeholder 3"/>
          <p:cNvSpPr>
            <a:spLocks noGrp="1"/>
          </p:cNvSpPr>
          <p:nvPr>
            <p:ph type="sldNum" sz="quarter" idx="10"/>
          </p:nvPr>
        </p:nvSpPr>
        <p:spPr/>
        <p:txBody>
          <a:bodyPr/>
          <a:lstStyle/>
          <a:p>
            <a:fld id="{BD61FD75-0D0A-4B66-8C28-5FB8369F8A19}" type="slidenum">
              <a:rPr lang="en-US" smtClean="0"/>
              <a:t>16</a:t>
            </a:fld>
            <a:endParaRPr lang="en-US"/>
          </a:p>
        </p:txBody>
      </p:sp>
    </p:spTree>
    <p:extLst>
      <p:ext uri="{BB962C8B-B14F-4D97-AF65-F5344CB8AC3E}">
        <p14:creationId xmlns:p14="http://schemas.microsoft.com/office/powerpoint/2010/main" val="3037614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http://www.learnnc.org/lp/editions/careerstart-grade8/6695</a:t>
            </a:r>
          </a:p>
          <a:p>
            <a:r>
              <a:rPr lang="en-US" dirty="0" smtClean="0"/>
              <a:t>http://www.smithsoniansource.org/display/primarysource/results.aspx?hId=1004</a:t>
            </a:r>
            <a:endParaRPr lang="en-US" dirty="0"/>
          </a:p>
        </p:txBody>
      </p:sp>
      <p:sp>
        <p:nvSpPr>
          <p:cNvPr id="4" name="Slide Number Placeholder 3"/>
          <p:cNvSpPr>
            <a:spLocks noGrp="1"/>
          </p:cNvSpPr>
          <p:nvPr>
            <p:ph type="sldNum" sz="quarter" idx="10"/>
          </p:nvPr>
        </p:nvSpPr>
        <p:spPr/>
        <p:txBody>
          <a:bodyPr/>
          <a:lstStyle/>
          <a:p>
            <a:fld id="{BD61FD75-0D0A-4B66-8C28-5FB8369F8A19}" type="slidenum">
              <a:rPr lang="en-US" smtClean="0"/>
              <a:t>30</a:t>
            </a:fld>
            <a:endParaRPr lang="en-US"/>
          </a:p>
        </p:txBody>
      </p:sp>
    </p:spTree>
    <p:extLst>
      <p:ext uri="{BB962C8B-B14F-4D97-AF65-F5344CB8AC3E}">
        <p14:creationId xmlns:p14="http://schemas.microsoft.com/office/powerpoint/2010/main" val="4843376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9DE6894E-554F-4F65-BA41-7612E96DDF73}" type="datetimeFigureOut">
              <a:rPr lang="en-US" smtClean="0"/>
              <a:pPr/>
              <a:t>12/17/2014</a:t>
            </a:fld>
            <a:endParaRPr lang="en-US" dirty="0"/>
          </a:p>
        </p:txBody>
      </p:sp>
      <p:sp>
        <p:nvSpPr>
          <p:cNvPr id="5" name="Footer Placeholder 4"/>
          <p:cNvSpPr>
            <a:spLocks noGrp="1"/>
          </p:cNvSpPr>
          <p:nvPr>
            <p:ph type="ftr" sz="quarter" idx="11"/>
          </p:nvPr>
        </p:nvSpPr>
        <p:spPr>
          <a:xfrm>
            <a:off x="1174044" y="5357592"/>
            <a:ext cx="5034845" cy="365125"/>
          </a:xfrm>
        </p:spPr>
        <p:txBody>
          <a:bodyPr/>
          <a:lstStyle/>
          <a:p>
            <a:endParaRPr lang="en-US" dirty="0"/>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FAA3CCCD-29E7-4C75-BA89-2574F3843E3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E6894E-554F-4F65-BA41-7612E96DDF73}" type="datetimeFigureOut">
              <a:rPr lang="en-US" smtClean="0"/>
              <a:pPr/>
              <a:t>12/17/2014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A3CCCD-29E7-4C75-BA89-2574F3843E3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E6894E-554F-4F65-BA41-7612E96DDF73}" type="datetimeFigureOut">
              <a:rPr lang="en-US" smtClean="0"/>
              <a:pPr/>
              <a:t>12/17/2014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A3CCCD-29E7-4C75-BA89-2574F3843E3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E6894E-554F-4F65-BA41-7612E96DDF73}" type="datetimeFigureOut">
              <a:rPr lang="en-US" smtClean="0"/>
              <a:pPr/>
              <a:t>12/17/2014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A3CCCD-29E7-4C75-BA89-2574F3843E3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E6894E-554F-4F65-BA41-7612E96DDF73}" type="datetimeFigureOut">
              <a:rPr lang="en-US" smtClean="0"/>
              <a:pPr/>
              <a:t>12/17/2014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A3CCCD-29E7-4C75-BA89-2574F3843E3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9DE6894E-554F-4F65-BA41-7612E96DDF73}" type="datetimeFigureOut">
              <a:rPr lang="en-US" smtClean="0"/>
              <a:pPr/>
              <a:t>12/17/2014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A3CCCD-29E7-4C75-BA89-2574F3843E34}" type="slidenum">
              <a:rPr lang="en-US" smtClean="0"/>
              <a:pPr/>
              <a:t>‹#›</a:t>
            </a:fld>
            <a:endParaRPr lang="en-US" dirty="0"/>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9DE6894E-554F-4F65-BA41-7612E96DDF73}" type="datetimeFigureOut">
              <a:rPr lang="en-US" smtClean="0"/>
              <a:pPr/>
              <a:t>12/17/2014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A3CCCD-29E7-4C75-BA89-2574F3843E34}" type="slidenum">
              <a:rPr lang="en-US" smtClean="0"/>
              <a:pPr/>
              <a:t>‹#›</a:t>
            </a:fld>
            <a:endParaRPr lang="en-US" dirty="0"/>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E6894E-554F-4F65-BA41-7612E96DDF73}" type="datetimeFigureOut">
              <a:rPr lang="en-US" smtClean="0"/>
              <a:pPr/>
              <a:t>12/17/2014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A3CCCD-29E7-4C75-BA89-2574F3843E3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E6894E-554F-4F65-BA41-7612E96DDF73}" type="datetimeFigureOut">
              <a:rPr lang="en-US" smtClean="0"/>
              <a:pPr/>
              <a:t>12/17/2014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AA3CCCD-29E7-4C75-BA89-2574F3843E3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9DE6894E-554F-4F65-BA41-7612E96DDF73}" type="datetimeFigureOut">
              <a:rPr lang="en-US" smtClean="0"/>
              <a:pPr/>
              <a:t>12/17/2014</a:t>
            </a:fld>
            <a:endParaRPr lang="en-US" dirty="0"/>
          </a:p>
        </p:txBody>
      </p:sp>
      <p:sp>
        <p:nvSpPr>
          <p:cNvPr id="6" name="Footer Placeholder 5"/>
          <p:cNvSpPr>
            <a:spLocks noGrp="1"/>
          </p:cNvSpPr>
          <p:nvPr>
            <p:ph type="ftr" sz="quarter" idx="11"/>
          </p:nvPr>
        </p:nvSpPr>
        <p:spPr>
          <a:xfrm rot="-60000">
            <a:off x="914554" y="5829261"/>
            <a:ext cx="3522607" cy="365125"/>
          </a:xfrm>
        </p:spPr>
        <p:txBody>
          <a:bodyPr/>
          <a:lstStyle/>
          <a:p>
            <a:endParaRPr lang="en-US" dirty="0"/>
          </a:p>
        </p:txBody>
      </p:sp>
      <p:sp>
        <p:nvSpPr>
          <p:cNvPr id="7" name="Slide Number Placeholder 6"/>
          <p:cNvSpPr>
            <a:spLocks noGrp="1"/>
          </p:cNvSpPr>
          <p:nvPr>
            <p:ph type="sldNum" sz="quarter" idx="12"/>
          </p:nvPr>
        </p:nvSpPr>
        <p:spPr>
          <a:xfrm rot="60000">
            <a:off x="7557313" y="5896961"/>
            <a:ext cx="554023" cy="365125"/>
          </a:xfrm>
        </p:spPr>
        <p:txBody>
          <a:bodyPr/>
          <a:lstStyle/>
          <a:p>
            <a:fld id="{FAA3CCCD-29E7-4C75-BA89-2574F3843E3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9DE6894E-554F-4F65-BA41-7612E96DDF73}" type="datetimeFigureOut">
              <a:rPr lang="en-US" smtClean="0"/>
              <a:pPr/>
              <a:t>12/17/2014</a:t>
            </a:fld>
            <a:endParaRPr lang="en-US" dirty="0"/>
          </a:p>
        </p:txBody>
      </p:sp>
      <p:sp>
        <p:nvSpPr>
          <p:cNvPr id="6" name="Footer Placeholder 5"/>
          <p:cNvSpPr>
            <a:spLocks noGrp="1"/>
          </p:cNvSpPr>
          <p:nvPr>
            <p:ph type="ftr" sz="quarter" idx="11"/>
          </p:nvPr>
        </p:nvSpPr>
        <p:spPr>
          <a:xfrm rot="-60000">
            <a:off x="914569" y="5831037"/>
            <a:ext cx="3319043" cy="365125"/>
          </a:xfrm>
        </p:spPr>
        <p:txBody>
          <a:bodyPr/>
          <a:lstStyle/>
          <a:p>
            <a:endParaRPr lang="en-US" dirty="0"/>
          </a:p>
        </p:txBody>
      </p:sp>
      <p:sp>
        <p:nvSpPr>
          <p:cNvPr id="7" name="Slide Number Placeholder 6"/>
          <p:cNvSpPr>
            <a:spLocks noGrp="1"/>
          </p:cNvSpPr>
          <p:nvPr>
            <p:ph type="sldNum" sz="quarter" idx="12"/>
          </p:nvPr>
        </p:nvSpPr>
        <p:spPr>
          <a:xfrm rot="60000">
            <a:off x="7562089" y="5900026"/>
            <a:ext cx="554023" cy="365125"/>
          </a:xfrm>
        </p:spPr>
        <p:txBody>
          <a:bodyPr/>
          <a:lstStyle/>
          <a:p>
            <a:fld id="{FAA3CCCD-29E7-4C75-BA89-2574F3843E3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9DE6894E-554F-4F65-BA41-7612E96DDF73}" type="datetimeFigureOut">
              <a:rPr lang="en-US" smtClean="0"/>
              <a:pPr/>
              <a:t>12/17/2014</a:t>
            </a:fld>
            <a:endParaRPr lang="en-US" dirty="0"/>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dirty="0"/>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FAA3CCCD-29E7-4C75-BA89-2574F3843E3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CbjWqsC0Lpk" TargetMode="External"/><Relationship Id="rId2" Type="http://schemas.openxmlformats.org/officeDocument/2006/relationships/hyperlink" Target="http://www.youtube.com/watch?v=fjDAZREZ6SE" TargetMode="Externa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e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w0cqvR9fXG4" TargetMode="External"/><Relationship Id="rId2" Type="http://schemas.openxmlformats.org/officeDocument/2006/relationships/hyperlink" Target="http://www.youtube.com/watch?v=ZINHFyVDp3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www.youtube.com/watch?v=O9JJuVxtNOc"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www.youtube.com/watch?v=LsDY5yywvUk" TargetMode="Externa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www.youtube.com/watch?feature=player_embedded&amp;v=QTU9Hs7U32w"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youtube.com/watch?feature=player_embedded&amp;v=rg6q_f-JD4M" TargetMode="External"/><Relationship Id="rId2" Type="http://schemas.openxmlformats.org/officeDocument/2006/relationships/hyperlink" Target="http://www.youtube.com/watch?v=Kz365CD0iWQ" TargetMode="Externa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hyperlink" Target="http://www.youtube.com/watch?v=M8U4T1IH1C8" TargetMode="External"/><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hyperlink" Target="http://www.youtube.com/watch?v=RyaH8-s___w" TargetMode="External"/><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qE3gmIehl3U" TargetMode="External"/><Relationship Id="rId2" Type="http://schemas.openxmlformats.org/officeDocument/2006/relationships/hyperlink" Target="https://www.youtube.com/watch?v=TTYOQ05oDOI" TargetMode="Externa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295400"/>
            <a:ext cx="7772400" cy="1752600"/>
          </a:xfrm>
        </p:spPr>
        <p:txBody>
          <a:bodyPr/>
          <a:lstStyle/>
          <a:p>
            <a:r>
              <a:rPr lang="en-US" dirty="0" smtClean="0"/>
              <a:t>Colonization &amp; Revolution</a:t>
            </a:r>
            <a:endParaRPr lang="en-US" dirty="0"/>
          </a:p>
        </p:txBody>
      </p:sp>
      <p:sp>
        <p:nvSpPr>
          <p:cNvPr id="3" name="Subtitle 2"/>
          <p:cNvSpPr>
            <a:spLocks noGrp="1"/>
          </p:cNvSpPr>
          <p:nvPr>
            <p:ph type="subTitle" idx="1"/>
          </p:nvPr>
        </p:nvSpPr>
        <p:spPr>
          <a:xfrm>
            <a:off x="1447800" y="3733800"/>
            <a:ext cx="5712179" cy="1524000"/>
          </a:xfrm>
        </p:spPr>
        <p:txBody>
          <a:bodyPr/>
          <a:lstStyle/>
          <a:p>
            <a:r>
              <a:rPr lang="en-US" dirty="0" smtClean="0"/>
              <a:t>Test #1</a:t>
            </a:r>
          </a:p>
          <a:p>
            <a:r>
              <a:rPr lang="en-US" dirty="0" smtClean="0"/>
              <a:t>US History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152400"/>
            <a:ext cx="6965245" cy="1202485"/>
          </a:xfrm>
        </p:spPr>
        <p:txBody>
          <a:bodyPr/>
          <a:lstStyle/>
          <a:p>
            <a:r>
              <a:rPr lang="en-US" b="1" dirty="0" smtClean="0"/>
              <a:t>New England</a:t>
            </a:r>
            <a:endParaRPr lang="en-US" b="1" dirty="0"/>
          </a:p>
        </p:txBody>
      </p:sp>
      <p:sp>
        <p:nvSpPr>
          <p:cNvPr id="6" name="Content Placeholder 5"/>
          <p:cNvSpPr>
            <a:spLocks noGrp="1"/>
          </p:cNvSpPr>
          <p:nvPr>
            <p:ph idx="1"/>
          </p:nvPr>
        </p:nvSpPr>
        <p:spPr>
          <a:xfrm>
            <a:off x="838200" y="1143000"/>
            <a:ext cx="7415605" cy="3048000"/>
          </a:xfrm>
        </p:spPr>
        <p:txBody>
          <a:bodyPr>
            <a:normAutofit fontScale="92500" lnSpcReduction="10000"/>
          </a:bodyPr>
          <a:lstStyle/>
          <a:p>
            <a:r>
              <a:rPr lang="en-US" dirty="0"/>
              <a:t>Religious Freedom </a:t>
            </a:r>
          </a:p>
          <a:p>
            <a:r>
              <a:rPr lang="en-US" dirty="0" smtClean="0">
                <a:hlinkClick r:id="rId2"/>
              </a:rPr>
              <a:t>Puritans</a:t>
            </a:r>
            <a:r>
              <a:rPr lang="en-US" dirty="0" smtClean="0"/>
              <a:t> – intolerant of others</a:t>
            </a:r>
            <a:endParaRPr lang="en-US" dirty="0"/>
          </a:p>
          <a:p>
            <a:r>
              <a:rPr lang="en-US" i="1" dirty="0" smtClean="0">
                <a:hlinkClick r:id="rId3"/>
              </a:rPr>
              <a:t>Mayflower </a:t>
            </a:r>
            <a:r>
              <a:rPr lang="en-US" i="1" dirty="0">
                <a:hlinkClick r:id="rId3"/>
              </a:rPr>
              <a:t>Compact </a:t>
            </a:r>
            <a:r>
              <a:rPr lang="en-US" i="1" dirty="0"/>
              <a:t>– </a:t>
            </a:r>
            <a:r>
              <a:rPr lang="en-US" dirty="0" smtClean="0"/>
              <a:t>“Covenant </a:t>
            </a:r>
            <a:r>
              <a:rPr lang="en-US" dirty="0"/>
              <a:t>C</a:t>
            </a:r>
            <a:r>
              <a:rPr lang="en-US" dirty="0" smtClean="0"/>
              <a:t>ommunity”</a:t>
            </a:r>
          </a:p>
          <a:p>
            <a:r>
              <a:rPr lang="en-US" dirty="0" smtClean="0"/>
              <a:t>Town </a:t>
            </a:r>
            <a:r>
              <a:rPr lang="en-US" dirty="0"/>
              <a:t>m</a:t>
            </a:r>
            <a:r>
              <a:rPr lang="en-US" dirty="0" smtClean="0"/>
              <a:t>eetings </a:t>
            </a:r>
            <a:r>
              <a:rPr lang="en-US" dirty="0"/>
              <a:t>– “Athenian” direct democracy</a:t>
            </a:r>
          </a:p>
          <a:p>
            <a:r>
              <a:rPr lang="en-US" dirty="0" smtClean="0"/>
              <a:t>Rhode </a:t>
            </a:r>
            <a:r>
              <a:rPr lang="en-US" dirty="0"/>
              <a:t>Island – Puritan </a:t>
            </a:r>
            <a:r>
              <a:rPr lang="en-US" dirty="0" smtClean="0"/>
              <a:t>dissenters </a:t>
            </a:r>
          </a:p>
          <a:p>
            <a:r>
              <a:rPr lang="en-US" dirty="0" smtClean="0"/>
              <a:t>Fishing</a:t>
            </a:r>
            <a:r>
              <a:rPr lang="en-US" dirty="0"/>
              <a:t>, s</a:t>
            </a:r>
            <a:r>
              <a:rPr lang="en-US" dirty="0" smtClean="0"/>
              <a:t>hipbuilding, small scale subsistence farming, &amp; lumber</a:t>
            </a:r>
            <a:endParaRPr lang="en-US" dirty="0"/>
          </a:p>
          <a:p>
            <a:r>
              <a:rPr lang="en-US" dirty="0" smtClean="0"/>
              <a:t>“</a:t>
            </a:r>
            <a:r>
              <a:rPr lang="en-US" dirty="0"/>
              <a:t>Puritan Work Ethic</a:t>
            </a:r>
            <a:r>
              <a:rPr lang="en-US" dirty="0" smtClean="0"/>
              <a:t>” – hard work prevents sin</a:t>
            </a:r>
            <a:endParaRPr lang="en-US" dirty="0"/>
          </a:p>
          <a:p>
            <a:endParaRPr lang="en-US" dirty="0"/>
          </a:p>
        </p:txBody>
      </p:sp>
      <p:pic>
        <p:nvPicPr>
          <p:cNvPr id="1026" name="Picture 2" descr="http://csmh.pbworks.com/f/1188544313/Puritan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4213534"/>
            <a:ext cx="5086350" cy="266524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2490" y="4213534"/>
            <a:ext cx="2145310" cy="2644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http://s2.quickmeme.com/img/de/de62efd13fec0a637040e3f3d5ec6385c02c554d3fe80d701b35cf3b58bc86e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213534"/>
            <a:ext cx="2528178" cy="26652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647097"/>
            <a:ext cx="5517445" cy="1202485"/>
          </a:xfrm>
        </p:spPr>
        <p:txBody>
          <a:bodyPr>
            <a:normAutofit/>
          </a:bodyPr>
          <a:lstStyle/>
          <a:p>
            <a:r>
              <a:rPr lang="en-US" dirty="0" smtClean="0"/>
              <a:t>Mayflower Compact</a:t>
            </a:r>
            <a:endParaRPr lang="en-US" dirty="0"/>
          </a:p>
        </p:txBody>
      </p:sp>
      <p:pic>
        <p:nvPicPr>
          <p:cNvPr id="23554" name="Picture 2" descr="http://www.awesomestories.com/images/user/thumb_18a93c6c60.jpg"/>
          <p:cNvPicPr>
            <a:picLocks noChangeAspect="1" noChangeArrowheads="1"/>
          </p:cNvPicPr>
          <p:nvPr/>
        </p:nvPicPr>
        <p:blipFill>
          <a:blip r:embed="rId2" cstate="print"/>
          <a:srcRect/>
          <a:stretch>
            <a:fillRect/>
          </a:stretch>
        </p:blipFill>
        <p:spPr bwMode="auto">
          <a:xfrm>
            <a:off x="-6927" y="1828800"/>
            <a:ext cx="5092148" cy="4038600"/>
          </a:xfrm>
          <a:prstGeom prst="rect">
            <a:avLst/>
          </a:prstGeom>
          <a:noFill/>
        </p:spPr>
      </p:pic>
      <p:pic>
        <p:nvPicPr>
          <p:cNvPr id="23556" name="Picture 4" descr="http://www.illinoismayflower.com/images/MayflowerCompactTilted.gif"/>
          <p:cNvPicPr>
            <a:picLocks noChangeAspect="1" noChangeArrowheads="1"/>
          </p:cNvPicPr>
          <p:nvPr/>
        </p:nvPicPr>
        <p:blipFill>
          <a:blip r:embed="rId3" cstate="print"/>
          <a:srcRect/>
          <a:stretch>
            <a:fillRect/>
          </a:stretch>
        </p:blipFill>
        <p:spPr bwMode="auto">
          <a:xfrm>
            <a:off x="5257800" y="360218"/>
            <a:ext cx="3966297" cy="4876800"/>
          </a:xfrm>
          <a:prstGeom prst="rect">
            <a:avLst/>
          </a:prstGeom>
          <a:noFill/>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2836" y="4686300"/>
            <a:ext cx="2269927" cy="23622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927"/>
            <a:ext cx="6965245" cy="897685"/>
          </a:xfrm>
        </p:spPr>
        <p:txBody>
          <a:bodyPr/>
          <a:lstStyle/>
          <a:p>
            <a:r>
              <a:rPr lang="en-US" b="1" dirty="0" smtClean="0"/>
              <a:t>Middle Colonies</a:t>
            </a:r>
            <a:endParaRPr lang="en-US" b="1" dirty="0"/>
          </a:p>
        </p:txBody>
      </p:sp>
      <p:sp>
        <p:nvSpPr>
          <p:cNvPr id="3" name="Content Placeholder 2"/>
          <p:cNvSpPr>
            <a:spLocks noGrp="1"/>
          </p:cNvSpPr>
          <p:nvPr>
            <p:ph idx="1"/>
          </p:nvPr>
        </p:nvSpPr>
        <p:spPr>
          <a:xfrm>
            <a:off x="762000" y="788705"/>
            <a:ext cx="8153400" cy="3741869"/>
          </a:xfrm>
        </p:spPr>
        <p:txBody>
          <a:bodyPr>
            <a:normAutofit fontScale="85000" lnSpcReduction="10000"/>
          </a:bodyPr>
          <a:lstStyle/>
          <a:p>
            <a:r>
              <a:rPr lang="en-US" dirty="0"/>
              <a:t>English, Dutch, </a:t>
            </a:r>
            <a:r>
              <a:rPr lang="en-US" dirty="0" smtClean="0"/>
              <a:t>&amp; German</a:t>
            </a:r>
            <a:endParaRPr lang="en-US" dirty="0"/>
          </a:p>
          <a:p>
            <a:r>
              <a:rPr lang="en-US" dirty="0" smtClean="0"/>
              <a:t>Religious </a:t>
            </a:r>
            <a:r>
              <a:rPr lang="en-US" dirty="0"/>
              <a:t>Freedom &amp;</a:t>
            </a:r>
            <a:r>
              <a:rPr lang="en-US" dirty="0" smtClean="0"/>
              <a:t> </a:t>
            </a:r>
            <a:r>
              <a:rPr lang="en-US" dirty="0"/>
              <a:t>Economic Opportunity </a:t>
            </a:r>
            <a:r>
              <a:rPr lang="en-US" dirty="0" smtClean="0"/>
              <a:t>– tolerant of other religions</a:t>
            </a:r>
          </a:p>
          <a:p>
            <a:r>
              <a:rPr lang="en-US" dirty="0" smtClean="0"/>
              <a:t>More flexible social structure</a:t>
            </a:r>
          </a:p>
          <a:p>
            <a:r>
              <a:rPr lang="en-US" dirty="0" smtClean="0"/>
              <a:t>Incorporated democratic principles reflecting basic rights of Englishmen</a:t>
            </a:r>
            <a:endParaRPr lang="en-US" dirty="0"/>
          </a:p>
          <a:p>
            <a:r>
              <a:rPr lang="en-US" dirty="0" smtClean="0"/>
              <a:t>Quakers </a:t>
            </a:r>
            <a:r>
              <a:rPr lang="en-US" dirty="0"/>
              <a:t>– </a:t>
            </a:r>
            <a:r>
              <a:rPr lang="en-US" dirty="0" smtClean="0"/>
              <a:t>Pennsylvania (William Penn)</a:t>
            </a:r>
            <a:endParaRPr lang="en-US" dirty="0"/>
          </a:p>
          <a:p>
            <a:r>
              <a:rPr lang="en-US" dirty="0" smtClean="0"/>
              <a:t>Huguenots </a:t>
            </a:r>
            <a:r>
              <a:rPr lang="en-US" dirty="0"/>
              <a:t>&amp;</a:t>
            </a:r>
            <a:r>
              <a:rPr lang="en-US" dirty="0" smtClean="0"/>
              <a:t> </a:t>
            </a:r>
            <a:r>
              <a:rPr lang="en-US" dirty="0"/>
              <a:t>Jews </a:t>
            </a:r>
            <a:r>
              <a:rPr lang="en-US" dirty="0" smtClean="0"/>
              <a:t>–New York</a:t>
            </a:r>
          </a:p>
          <a:p>
            <a:r>
              <a:rPr lang="en-US" dirty="0" smtClean="0"/>
              <a:t>Presbyterians – New Jersey</a:t>
            </a:r>
            <a:endParaRPr lang="en-US" dirty="0"/>
          </a:p>
          <a:p>
            <a:r>
              <a:rPr lang="en-US" dirty="0" smtClean="0"/>
              <a:t>Shipbuilding</a:t>
            </a:r>
            <a:r>
              <a:rPr lang="en-US" dirty="0"/>
              <a:t>, small scale farming, commerce </a:t>
            </a:r>
            <a:r>
              <a:rPr lang="en-US" dirty="0" smtClean="0"/>
              <a:t>&amp; trade</a:t>
            </a:r>
          </a:p>
          <a:p>
            <a:pPr lvl="1"/>
            <a:r>
              <a:rPr lang="en-US" dirty="0" smtClean="0"/>
              <a:t>Middle Class - skilled artisans, entrepreneurs (business owners), &amp;  small farmers</a:t>
            </a:r>
            <a:endParaRPr lang="en-US" dirty="0"/>
          </a:p>
          <a:p>
            <a:r>
              <a:rPr lang="en-US" dirty="0" smtClean="0"/>
              <a:t>Seaports </a:t>
            </a:r>
            <a:r>
              <a:rPr lang="en-US" dirty="0"/>
              <a:t>– </a:t>
            </a:r>
            <a:r>
              <a:rPr lang="en-US" dirty="0" smtClean="0"/>
              <a:t>New York City &amp; Philadelphia</a:t>
            </a:r>
            <a:endParaRPr lang="en-US"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55" t="17241" r="4091" b="7882"/>
          <a:stretch/>
        </p:blipFill>
        <p:spPr bwMode="auto">
          <a:xfrm>
            <a:off x="2276887" y="4419600"/>
            <a:ext cx="4643459" cy="2438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www.rightwords.eu/imgupl/author/t-600x600/william-penn--575--t-600x600-rw.jpg"/>
          <p:cNvPicPr>
            <a:picLocks noChangeAspect="1" noChangeArrowheads="1"/>
          </p:cNvPicPr>
          <p:nvPr/>
        </p:nvPicPr>
        <p:blipFill>
          <a:blip r:embed="rId2" cstate="print"/>
          <a:srcRect/>
          <a:stretch>
            <a:fillRect/>
          </a:stretch>
        </p:blipFill>
        <p:spPr bwMode="auto">
          <a:xfrm>
            <a:off x="990600" y="381000"/>
            <a:ext cx="4743450" cy="5715000"/>
          </a:xfrm>
          <a:prstGeom prst="rect">
            <a:avLst/>
          </a:prstGeom>
          <a:noFill/>
        </p:spPr>
      </p:pic>
      <p:sp>
        <p:nvSpPr>
          <p:cNvPr id="5" name="TextBox 4"/>
          <p:cNvSpPr txBox="1"/>
          <p:nvPr/>
        </p:nvSpPr>
        <p:spPr>
          <a:xfrm>
            <a:off x="6135832" y="1524000"/>
            <a:ext cx="2438400" cy="369332"/>
          </a:xfrm>
          <a:prstGeom prst="rect">
            <a:avLst/>
          </a:prstGeom>
          <a:noFill/>
        </p:spPr>
        <p:txBody>
          <a:bodyPr wrap="square" rtlCol="0">
            <a:spAutoFit/>
          </a:bodyPr>
          <a:lstStyle/>
          <a:p>
            <a:r>
              <a:rPr lang="en-US" dirty="0" smtClean="0"/>
              <a:t>William Penn</a:t>
            </a:r>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437534"/>
            <a:ext cx="2457450" cy="3686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6965245" cy="1202485"/>
          </a:xfrm>
        </p:spPr>
        <p:txBody>
          <a:bodyPr>
            <a:normAutofit/>
          </a:bodyPr>
          <a:lstStyle/>
          <a:p>
            <a:r>
              <a:rPr lang="en-US" b="1" dirty="0" smtClean="0"/>
              <a:t>VA &amp; Southern Colonies</a:t>
            </a:r>
            <a:endParaRPr lang="en-US" b="1" dirty="0"/>
          </a:p>
        </p:txBody>
      </p:sp>
      <p:sp>
        <p:nvSpPr>
          <p:cNvPr id="3" name="Content Placeholder 2"/>
          <p:cNvSpPr>
            <a:spLocks noGrp="1"/>
          </p:cNvSpPr>
          <p:nvPr>
            <p:ph idx="1"/>
          </p:nvPr>
        </p:nvSpPr>
        <p:spPr>
          <a:xfrm>
            <a:off x="457200" y="1143000"/>
            <a:ext cx="8229600" cy="5486400"/>
          </a:xfrm>
        </p:spPr>
        <p:txBody>
          <a:bodyPr>
            <a:normAutofit fontScale="85000" lnSpcReduction="20000"/>
          </a:bodyPr>
          <a:lstStyle/>
          <a:p>
            <a:r>
              <a:rPr lang="en-US" dirty="0"/>
              <a:t>Economic Opportunity – “Free Enterprise”</a:t>
            </a:r>
          </a:p>
          <a:p>
            <a:r>
              <a:rPr lang="en-US" dirty="0" smtClean="0">
                <a:hlinkClick r:id="rId2"/>
              </a:rPr>
              <a:t>Jamestown </a:t>
            </a:r>
            <a:r>
              <a:rPr lang="en-US" dirty="0">
                <a:hlinkClick r:id="rId2"/>
              </a:rPr>
              <a:t>– London Company (1607</a:t>
            </a:r>
            <a:r>
              <a:rPr lang="en-US" dirty="0" smtClean="0">
                <a:hlinkClick r:id="rId2"/>
              </a:rPr>
              <a:t>)</a:t>
            </a:r>
            <a:endParaRPr lang="en-US" dirty="0" smtClean="0"/>
          </a:p>
          <a:p>
            <a:r>
              <a:rPr lang="en-US" dirty="0" smtClean="0"/>
              <a:t>House </a:t>
            </a:r>
            <a:r>
              <a:rPr lang="en-US" dirty="0"/>
              <a:t>of Burgesses (General Assembly</a:t>
            </a:r>
            <a:r>
              <a:rPr lang="en-US" dirty="0" smtClean="0"/>
              <a:t>)—</a:t>
            </a:r>
            <a:r>
              <a:rPr lang="en-US" dirty="0"/>
              <a:t> </a:t>
            </a:r>
            <a:r>
              <a:rPr lang="en-US" dirty="0" smtClean="0"/>
              <a:t>1</a:t>
            </a:r>
            <a:r>
              <a:rPr lang="en-US" baseline="30000" dirty="0" smtClean="0"/>
              <a:t>st</a:t>
            </a:r>
            <a:r>
              <a:rPr lang="en-US" dirty="0" smtClean="0"/>
              <a:t>  representative legislatures</a:t>
            </a:r>
            <a:endParaRPr lang="en-US" dirty="0"/>
          </a:p>
          <a:p>
            <a:r>
              <a:rPr lang="en-US" dirty="0" smtClean="0"/>
              <a:t>Indentured Servants—work plantations - pay New World passage </a:t>
            </a:r>
            <a:endParaRPr lang="en-US" dirty="0"/>
          </a:p>
          <a:p>
            <a:r>
              <a:rPr lang="en-US" dirty="0" smtClean="0"/>
              <a:t> </a:t>
            </a:r>
            <a:r>
              <a:rPr lang="en-US" dirty="0">
                <a:hlinkClick r:id="rId3"/>
              </a:rPr>
              <a:t>Plantations </a:t>
            </a:r>
            <a:endParaRPr lang="en-US" dirty="0" smtClean="0"/>
          </a:p>
          <a:p>
            <a:pPr lvl="1"/>
            <a:r>
              <a:rPr lang="en-US" dirty="0" smtClean="0"/>
              <a:t>Plantations – Eastern Coastal Lowlands (Tidewater)</a:t>
            </a:r>
          </a:p>
          <a:p>
            <a:pPr lvl="1"/>
            <a:r>
              <a:rPr lang="en-US" dirty="0" smtClean="0"/>
              <a:t>Cash crops—tobacco, rice, and indigo grown for export</a:t>
            </a:r>
          </a:p>
          <a:p>
            <a:pPr lvl="1"/>
            <a:r>
              <a:rPr lang="en-US" dirty="0" smtClean="0"/>
              <a:t>African slaves </a:t>
            </a:r>
            <a:r>
              <a:rPr lang="en-US" dirty="0"/>
              <a:t> </a:t>
            </a:r>
            <a:r>
              <a:rPr lang="en-US" dirty="0" smtClean="0"/>
              <a:t>- labor/slave based economy </a:t>
            </a:r>
            <a:endParaRPr lang="en-US" dirty="0"/>
          </a:p>
          <a:p>
            <a:r>
              <a:rPr lang="en-US" dirty="0" smtClean="0"/>
              <a:t>Poor – Scots-Irish</a:t>
            </a:r>
          </a:p>
          <a:p>
            <a:pPr lvl="1"/>
            <a:r>
              <a:rPr lang="en-US" dirty="0" smtClean="0"/>
              <a:t>Shenandoah </a:t>
            </a:r>
            <a:r>
              <a:rPr lang="en-US" dirty="0"/>
              <a:t>Valley </a:t>
            </a:r>
            <a:r>
              <a:rPr lang="en-US" dirty="0" smtClean="0"/>
              <a:t>and Appalachian foothills</a:t>
            </a:r>
          </a:p>
          <a:p>
            <a:pPr lvl="1"/>
            <a:r>
              <a:rPr lang="en-US" dirty="0" smtClean="0"/>
              <a:t>Subsistence farming</a:t>
            </a:r>
          </a:p>
          <a:p>
            <a:r>
              <a:rPr lang="en-US" dirty="0" smtClean="0"/>
              <a:t>“Cavaliers”</a:t>
            </a:r>
          </a:p>
          <a:p>
            <a:pPr lvl="1"/>
            <a:r>
              <a:rPr lang="en-US" dirty="0" smtClean="0"/>
              <a:t>Nobility – large land grants (</a:t>
            </a:r>
            <a:r>
              <a:rPr lang="en-US" dirty="0" err="1" smtClean="0"/>
              <a:t>Headright</a:t>
            </a:r>
            <a:r>
              <a:rPr lang="en-US" dirty="0" smtClean="0"/>
              <a:t> system)</a:t>
            </a:r>
          </a:p>
          <a:p>
            <a:pPr lvl="1"/>
            <a:r>
              <a:rPr lang="en-US" dirty="0" smtClean="0"/>
              <a:t>Dominated colonial government and society  due  to family status</a:t>
            </a:r>
            <a:endParaRPr lang="en-US" dirty="0"/>
          </a:p>
          <a:p>
            <a:r>
              <a:rPr lang="en-US" dirty="0" smtClean="0"/>
              <a:t>Maryland </a:t>
            </a:r>
            <a:r>
              <a:rPr lang="en-US" dirty="0"/>
              <a:t>– Catholics </a:t>
            </a:r>
          </a:p>
          <a:p>
            <a:r>
              <a:rPr lang="en-US" dirty="0" smtClean="0"/>
              <a:t>Southern colonies – close ties - Church of England (Anglican Church)</a:t>
            </a:r>
            <a:endParaRPr lang="en-US" dirty="0"/>
          </a:p>
          <a:p>
            <a:r>
              <a:rPr lang="en-US" dirty="0" smtClean="0"/>
              <a:t>Slavery based economy eventually leads to American Civil War</a:t>
            </a:r>
            <a:endParaRPr lang="en-US" dirty="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Jamestown</a:t>
            </a:r>
            <a:endParaRPr lang="en-US" dirty="0"/>
          </a:p>
        </p:txBody>
      </p:sp>
      <p:pic>
        <p:nvPicPr>
          <p:cNvPr id="26626" name="Picture 2" descr="http://media-1.web.britannica.com/eb-media/80/83680-050-4494A347.jpg"/>
          <p:cNvPicPr>
            <a:picLocks noChangeAspect="1" noChangeArrowheads="1"/>
          </p:cNvPicPr>
          <p:nvPr/>
        </p:nvPicPr>
        <p:blipFill>
          <a:blip r:embed="rId2" cstate="print"/>
          <a:srcRect/>
          <a:stretch>
            <a:fillRect/>
          </a:stretch>
        </p:blipFill>
        <p:spPr bwMode="auto">
          <a:xfrm>
            <a:off x="838200" y="1828800"/>
            <a:ext cx="7366650" cy="42672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6800" y="457200"/>
            <a:ext cx="6965245" cy="1202485"/>
          </a:xfrm>
        </p:spPr>
        <p:txBody>
          <a:bodyPr/>
          <a:lstStyle/>
          <a:p>
            <a:r>
              <a:rPr lang="en-US" b="1" dirty="0" smtClean="0"/>
              <a:t>“Great Awakening”</a:t>
            </a:r>
            <a:endParaRPr lang="en-US" dirty="0"/>
          </a:p>
        </p:txBody>
      </p:sp>
      <p:sp>
        <p:nvSpPr>
          <p:cNvPr id="4" name="Content Placeholder 3"/>
          <p:cNvSpPr>
            <a:spLocks noGrp="1"/>
          </p:cNvSpPr>
          <p:nvPr>
            <p:ph idx="1"/>
          </p:nvPr>
        </p:nvSpPr>
        <p:spPr>
          <a:xfrm>
            <a:off x="838200" y="1295400"/>
            <a:ext cx="7620000" cy="3603812"/>
          </a:xfrm>
        </p:spPr>
        <p:txBody>
          <a:bodyPr/>
          <a:lstStyle/>
          <a:p>
            <a:r>
              <a:rPr lang="en-US" dirty="0"/>
              <a:t>R</a:t>
            </a:r>
            <a:r>
              <a:rPr lang="en-US" dirty="0" smtClean="0"/>
              <a:t>eligious movement - Europe and the colonies – mid-1700s</a:t>
            </a:r>
          </a:p>
          <a:p>
            <a:r>
              <a:rPr lang="en-US" dirty="0"/>
              <a:t>G</a:t>
            </a:r>
            <a:r>
              <a:rPr lang="en-US" dirty="0" smtClean="0"/>
              <a:t>rowth of evangelical religions</a:t>
            </a:r>
          </a:p>
          <a:p>
            <a:pPr lvl="1"/>
            <a:r>
              <a:rPr lang="en-US" dirty="0" smtClean="0"/>
              <a:t>Baptists </a:t>
            </a:r>
            <a:r>
              <a:rPr lang="en-US" dirty="0"/>
              <a:t>and Methodists</a:t>
            </a:r>
          </a:p>
          <a:p>
            <a:r>
              <a:rPr lang="en-US" dirty="0" smtClean="0"/>
              <a:t>Challenged </a:t>
            </a:r>
            <a:r>
              <a:rPr lang="en-US" dirty="0"/>
              <a:t>established </a:t>
            </a:r>
            <a:r>
              <a:rPr lang="en-US" dirty="0" smtClean="0"/>
              <a:t>government &amp; </a:t>
            </a:r>
            <a:r>
              <a:rPr lang="en-US" dirty="0"/>
              <a:t>religious </a:t>
            </a:r>
            <a:r>
              <a:rPr lang="en-US" dirty="0" smtClean="0"/>
              <a:t>order</a:t>
            </a:r>
          </a:p>
          <a:p>
            <a:r>
              <a:rPr lang="en-US" dirty="0" smtClean="0"/>
              <a:t>Laid social foundations for American Revolution</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858047"/>
            <a:ext cx="2743200" cy="2999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886200"/>
            <a:ext cx="4029075" cy="2924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“Sinners in the Hands of an Angry God” – Jonathan Edwards</a:t>
            </a:r>
            <a:endParaRPr lang="en-US" sz="2800" dirty="0"/>
          </a:p>
        </p:txBody>
      </p:sp>
      <p:sp>
        <p:nvSpPr>
          <p:cNvPr id="3" name="Content Placeholder 2"/>
          <p:cNvSpPr>
            <a:spLocks noGrp="1"/>
          </p:cNvSpPr>
          <p:nvPr>
            <p:ph idx="1"/>
          </p:nvPr>
        </p:nvSpPr>
        <p:spPr/>
        <p:txBody>
          <a:bodyPr/>
          <a:lstStyle/>
          <a:p>
            <a:r>
              <a:rPr lang="en-US" i="1" dirty="0" smtClean="0"/>
              <a:t>O sinner! Consider the fearful danger you are in: it is a great furnace of wrath, a wide and bottomless pit, full of the fire of wrath, that you are held over in the hand of that God, whose wrath is provoked and incensed as much against you, as against many of the damned in hell. You hang by a slender thread.”</a:t>
            </a:r>
            <a:endParaRPr lang="en-US" i="1" dirty="0"/>
          </a:p>
        </p:txBody>
      </p:sp>
    </p:spTree>
    <p:extLst>
      <p:ext uri="{BB962C8B-B14F-4D97-AF65-F5344CB8AC3E}">
        <p14:creationId xmlns:p14="http://schemas.microsoft.com/office/powerpoint/2010/main" val="3548598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6965245" cy="1202485"/>
          </a:xfrm>
        </p:spPr>
        <p:txBody>
          <a:bodyPr/>
          <a:lstStyle/>
          <a:p>
            <a:r>
              <a:rPr lang="en-US" b="1" dirty="0" smtClean="0"/>
              <a:t>French &amp; Indian War</a:t>
            </a:r>
            <a:endParaRPr lang="en-US" b="1" dirty="0"/>
          </a:p>
        </p:txBody>
      </p:sp>
      <p:sp>
        <p:nvSpPr>
          <p:cNvPr id="3" name="Content Placeholder 2"/>
          <p:cNvSpPr>
            <a:spLocks noGrp="1"/>
          </p:cNvSpPr>
          <p:nvPr>
            <p:ph idx="1"/>
          </p:nvPr>
        </p:nvSpPr>
        <p:spPr>
          <a:xfrm>
            <a:off x="1143000" y="1524000"/>
            <a:ext cx="6897445" cy="3603812"/>
          </a:xfrm>
        </p:spPr>
        <p:txBody>
          <a:bodyPr>
            <a:normAutofit lnSpcReduction="10000"/>
          </a:bodyPr>
          <a:lstStyle/>
          <a:p>
            <a:r>
              <a:rPr lang="en-US" dirty="0" smtClean="0"/>
              <a:t>War between England and France over land in New World</a:t>
            </a:r>
          </a:p>
          <a:p>
            <a:r>
              <a:rPr lang="en-US" dirty="0" smtClean="0"/>
              <a:t>England wins – French removed from North America</a:t>
            </a:r>
          </a:p>
          <a:p>
            <a:r>
              <a:rPr lang="en-US" dirty="0" smtClean="0"/>
              <a:t>England changes policy towards Colonists</a:t>
            </a:r>
          </a:p>
          <a:p>
            <a:pPr lvl="1"/>
            <a:r>
              <a:rPr lang="en-US" dirty="0" smtClean="0"/>
              <a:t>Proclamation of 1763—prohibited colonial settlement west of the Appalachian Mts. – established Indian Territory</a:t>
            </a:r>
          </a:p>
          <a:p>
            <a:pPr lvl="1"/>
            <a:r>
              <a:rPr lang="en-US" dirty="0" smtClean="0"/>
              <a:t>New Taxes—</a:t>
            </a:r>
            <a:r>
              <a:rPr lang="en-US" dirty="0" smtClean="0">
                <a:hlinkClick r:id="rId2"/>
              </a:rPr>
              <a:t>Stamp Act </a:t>
            </a:r>
            <a:r>
              <a:rPr lang="en-US" dirty="0" smtClean="0"/>
              <a:t>– revenue to pay for war</a:t>
            </a:r>
          </a:p>
          <a:p>
            <a:pPr lvl="1"/>
            <a:r>
              <a:rPr lang="en-US" dirty="0" smtClean="0"/>
              <a:t>Quartering Act – housing and feeding troops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1100" y="5105400"/>
            <a:ext cx="2552700" cy="1735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733800" y="5715000"/>
            <a:ext cx="4572000" cy="646331"/>
          </a:xfrm>
          <a:prstGeom prst="rect">
            <a:avLst/>
          </a:prstGeom>
        </p:spPr>
        <p:txBody>
          <a:bodyPr>
            <a:spAutoFit/>
          </a:bodyPr>
          <a:lstStyle/>
          <a:p>
            <a:r>
              <a:rPr lang="en-US" sz="1200" dirty="0"/>
              <a:t>The </a:t>
            </a:r>
            <a:r>
              <a:rPr lang="en-US" sz="1200" i="1" dirty="0"/>
              <a:t>Pennsylvania Journal</a:t>
            </a:r>
            <a:r>
              <a:rPr lang="en-US" sz="1200" dirty="0"/>
              <a:t> ran this satirical ad on October 24, 1765</a:t>
            </a:r>
            <a:r>
              <a:rPr lang="en-US" sz="1200" dirty="0" smtClean="0"/>
              <a:t>. The </a:t>
            </a:r>
            <a:r>
              <a:rPr lang="en-US" sz="1200" dirty="0"/>
              <a:t>skull and crossbones symbolized the death of the free press resulting from passage of the act.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www.elfrank.net/ushistory2/H5Unit1/MapFandIWar.jpg"/>
          <p:cNvPicPr>
            <a:picLocks noChangeAspect="1" noChangeArrowheads="1"/>
          </p:cNvPicPr>
          <p:nvPr/>
        </p:nvPicPr>
        <p:blipFill>
          <a:blip r:embed="rId2" cstate="print"/>
          <a:srcRect/>
          <a:stretch>
            <a:fillRect/>
          </a:stretch>
        </p:blipFill>
        <p:spPr bwMode="auto">
          <a:xfrm>
            <a:off x="2228850" y="0"/>
            <a:ext cx="6915150" cy="5114925"/>
          </a:xfrm>
          <a:prstGeom prst="rect">
            <a:avLst/>
          </a:prstGeom>
          <a:noFill/>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03073"/>
            <a:ext cx="3663462"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533400"/>
            <a:ext cx="6965245" cy="1202485"/>
          </a:xfrm>
        </p:spPr>
        <p:txBody>
          <a:bodyPr>
            <a:normAutofit fontScale="90000"/>
          </a:bodyPr>
          <a:lstStyle/>
          <a:p>
            <a:r>
              <a:rPr lang="en-US" b="1" dirty="0"/>
              <a:t>Strategies for C</a:t>
            </a:r>
            <a:r>
              <a:rPr lang="en-US" b="1" dirty="0" smtClean="0"/>
              <a:t>olonization</a:t>
            </a:r>
            <a:endParaRPr lang="en-US" b="1" dirty="0"/>
          </a:p>
        </p:txBody>
      </p:sp>
      <p:sp>
        <p:nvSpPr>
          <p:cNvPr id="2" name="Content Placeholder 1"/>
          <p:cNvSpPr>
            <a:spLocks noGrp="1"/>
          </p:cNvSpPr>
          <p:nvPr>
            <p:ph idx="1"/>
          </p:nvPr>
        </p:nvSpPr>
        <p:spPr>
          <a:xfrm>
            <a:off x="685800" y="1447800"/>
            <a:ext cx="7583245" cy="3505200"/>
          </a:xfrm>
        </p:spPr>
        <p:txBody>
          <a:bodyPr>
            <a:normAutofit/>
          </a:bodyPr>
          <a:lstStyle/>
          <a:p>
            <a:r>
              <a:rPr lang="en-US" sz="2800" dirty="0" smtClean="0"/>
              <a:t>Spain - Government financed  - Central &amp; </a:t>
            </a:r>
            <a:r>
              <a:rPr lang="en-US" sz="2800" dirty="0"/>
              <a:t>South America</a:t>
            </a:r>
          </a:p>
          <a:p>
            <a:r>
              <a:rPr lang="en-US" sz="2800" dirty="0" smtClean="0"/>
              <a:t>England </a:t>
            </a:r>
            <a:r>
              <a:rPr lang="en-US" sz="2800" dirty="0"/>
              <a:t>– Joint-stock companies – Atlantic coast of North America</a:t>
            </a:r>
          </a:p>
          <a:p>
            <a:r>
              <a:rPr lang="en-US" sz="2800" dirty="0" smtClean="0"/>
              <a:t>France </a:t>
            </a:r>
            <a:r>
              <a:rPr lang="en-US" sz="2800" dirty="0"/>
              <a:t>– </a:t>
            </a:r>
            <a:r>
              <a:rPr lang="en-US" sz="2800" dirty="0" smtClean="0"/>
              <a:t>More </a:t>
            </a:r>
            <a:r>
              <a:rPr lang="en-US" sz="2800" dirty="0"/>
              <a:t>cooperative with Natives - Canada</a:t>
            </a:r>
          </a:p>
          <a:p>
            <a:endParaRPr lang="en-US" sz="2800" dirty="0"/>
          </a:p>
        </p:txBody>
      </p:sp>
      <p:pic>
        <p:nvPicPr>
          <p:cNvPr id="3074" name="Picture 2" descr="http://highered.mheducation.com/sites/dl/free/0809222299/45391/USMap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4343399"/>
            <a:ext cx="6400800" cy="24571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Comparing Primary Sources – p. 31</a:t>
            </a:r>
            <a:endParaRPr lang="en-US" dirty="0"/>
          </a:p>
        </p:txBody>
      </p:sp>
      <p:sp>
        <p:nvSpPr>
          <p:cNvPr id="3" name="Content Placeholder 2"/>
          <p:cNvSpPr>
            <a:spLocks noGrp="1"/>
          </p:cNvSpPr>
          <p:nvPr>
            <p:ph idx="1"/>
          </p:nvPr>
        </p:nvSpPr>
        <p:spPr/>
        <p:txBody>
          <a:bodyPr/>
          <a:lstStyle/>
          <a:p>
            <a:r>
              <a:rPr lang="en-US" dirty="0"/>
              <a:t>According to each speaker, what gives the land its value? How does each speaker characterize the actions and motives of the other? Do you think either or both are justified in their opinions? Explain </a:t>
            </a:r>
            <a:r>
              <a:rPr lang="en-US"/>
              <a:t>your </a:t>
            </a:r>
            <a:r>
              <a:rPr lang="en-US" smtClean="0"/>
              <a:t>reasoning.</a:t>
            </a:r>
            <a:endParaRPr lang="en-US" dirty="0"/>
          </a:p>
        </p:txBody>
      </p:sp>
    </p:spTree>
    <p:extLst>
      <p:ext uri="{BB962C8B-B14F-4D97-AF65-F5344CB8AC3E}">
        <p14:creationId xmlns:p14="http://schemas.microsoft.com/office/powerpoint/2010/main" val="39357966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 or Die Cartoon Analysis</a:t>
            </a:r>
            <a:endParaRPr lang="en-US" dirty="0"/>
          </a:p>
        </p:txBody>
      </p:sp>
      <p:sp>
        <p:nvSpPr>
          <p:cNvPr id="3" name="Content Placeholder 2"/>
          <p:cNvSpPr>
            <a:spLocks noGrp="1"/>
          </p:cNvSpPr>
          <p:nvPr>
            <p:ph idx="1"/>
          </p:nvPr>
        </p:nvSpPr>
        <p:spPr/>
        <p:txBody>
          <a:bodyPr/>
          <a:lstStyle/>
          <a:p>
            <a:r>
              <a:rPr lang="en-US" dirty="0" smtClean="0"/>
              <a:t>We’ll read the background information together as a class. Once we have done so, you must analyze the political cartoon. Turn in your sheet to the tray when you’re done.</a:t>
            </a:r>
            <a:endParaRPr lang="en-US" dirty="0"/>
          </a:p>
        </p:txBody>
      </p:sp>
    </p:spTree>
    <p:extLst>
      <p:ext uri="{BB962C8B-B14F-4D97-AF65-F5344CB8AC3E}">
        <p14:creationId xmlns:p14="http://schemas.microsoft.com/office/powerpoint/2010/main" val="12305741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381000"/>
            <a:ext cx="8429977" cy="1202485"/>
          </a:xfrm>
        </p:spPr>
        <p:txBody>
          <a:bodyPr>
            <a:normAutofit/>
          </a:bodyPr>
          <a:lstStyle/>
          <a:p>
            <a:r>
              <a:rPr lang="en-US" b="1" dirty="0" smtClean="0"/>
              <a:t>Events leading to separation</a:t>
            </a:r>
            <a:endParaRPr lang="en-US" b="1" dirty="0"/>
          </a:p>
        </p:txBody>
      </p:sp>
      <p:sp>
        <p:nvSpPr>
          <p:cNvPr id="4" name="Content Placeholder 3"/>
          <p:cNvSpPr>
            <a:spLocks noGrp="1"/>
          </p:cNvSpPr>
          <p:nvPr>
            <p:ph idx="1"/>
          </p:nvPr>
        </p:nvSpPr>
        <p:spPr>
          <a:xfrm>
            <a:off x="685800" y="1371600"/>
            <a:ext cx="7924800" cy="3048000"/>
          </a:xfrm>
        </p:spPr>
        <p:txBody>
          <a:bodyPr>
            <a:normAutofit fontScale="92500" lnSpcReduction="10000"/>
          </a:bodyPr>
          <a:lstStyle/>
          <a:p>
            <a:r>
              <a:rPr lang="en-US" dirty="0" smtClean="0">
                <a:hlinkClick r:id="rId2"/>
              </a:rPr>
              <a:t>Boston Massacre</a:t>
            </a:r>
            <a:endParaRPr lang="en-US" dirty="0" smtClean="0"/>
          </a:p>
          <a:p>
            <a:pPr lvl="1"/>
            <a:r>
              <a:rPr lang="en-US" dirty="0" smtClean="0"/>
              <a:t>British troops fired on Anti-British demonstrators</a:t>
            </a:r>
          </a:p>
          <a:p>
            <a:r>
              <a:rPr lang="en-US" dirty="0" smtClean="0"/>
              <a:t>Committees of Correspondence</a:t>
            </a:r>
          </a:p>
          <a:p>
            <a:pPr lvl="1"/>
            <a:r>
              <a:rPr lang="en-US" dirty="0"/>
              <a:t>U</a:t>
            </a:r>
            <a:r>
              <a:rPr lang="en-US" dirty="0" smtClean="0"/>
              <a:t>nify the colonies</a:t>
            </a:r>
          </a:p>
          <a:p>
            <a:pPr lvl="1"/>
            <a:r>
              <a:rPr lang="en-US" dirty="0" smtClean="0"/>
              <a:t>Colonies corresponded to by letter</a:t>
            </a:r>
          </a:p>
          <a:p>
            <a:r>
              <a:rPr lang="en-US" dirty="0" smtClean="0"/>
              <a:t>Boston Tea Party</a:t>
            </a:r>
          </a:p>
          <a:p>
            <a:pPr lvl="1"/>
            <a:r>
              <a:rPr lang="en-US" dirty="0" smtClean="0"/>
              <a:t>Britain passes Intolerable Acts, closing Boston harbor </a:t>
            </a:r>
          </a:p>
          <a:p>
            <a:pPr lvl="1"/>
            <a:r>
              <a:rPr lang="en-US" dirty="0" smtClean="0"/>
              <a:t>1</a:t>
            </a:r>
            <a:r>
              <a:rPr lang="en-US" baseline="30000" dirty="0" smtClean="0"/>
              <a:t>st</a:t>
            </a:r>
            <a:r>
              <a:rPr lang="en-US" dirty="0" smtClean="0"/>
              <a:t> Continental Congress—representatives except Georgia</a:t>
            </a: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7" y="4281056"/>
            <a:ext cx="3435925" cy="257694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9502" y="4281056"/>
            <a:ext cx="4274498" cy="257694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6130" y="4140778"/>
            <a:ext cx="2137814" cy="2717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77577" cy="1295400"/>
          </a:xfrm>
        </p:spPr>
        <p:txBody>
          <a:bodyPr>
            <a:normAutofit fontScale="90000"/>
          </a:bodyPr>
          <a:lstStyle/>
          <a:p>
            <a:r>
              <a:rPr lang="en-US" b="1" dirty="0" smtClean="0">
                <a:hlinkClick r:id="rId2"/>
              </a:rPr>
              <a:t>John Locke </a:t>
            </a:r>
            <a:r>
              <a:rPr lang="en-US" b="1" dirty="0" smtClean="0"/>
              <a:t>– Enlightenment Ideas </a:t>
            </a:r>
            <a:endParaRPr lang="en-US" b="1" dirty="0"/>
          </a:p>
        </p:txBody>
      </p:sp>
      <p:sp>
        <p:nvSpPr>
          <p:cNvPr id="3" name="Content Placeholder 2"/>
          <p:cNvSpPr>
            <a:spLocks noGrp="1"/>
          </p:cNvSpPr>
          <p:nvPr>
            <p:ph idx="1"/>
          </p:nvPr>
        </p:nvSpPr>
        <p:spPr>
          <a:xfrm>
            <a:off x="762000" y="1752600"/>
            <a:ext cx="6477000" cy="4648200"/>
          </a:xfrm>
        </p:spPr>
        <p:txBody>
          <a:bodyPr>
            <a:normAutofit fontScale="92500"/>
          </a:bodyPr>
          <a:lstStyle/>
          <a:p>
            <a:r>
              <a:rPr lang="en-US" dirty="0" smtClean="0"/>
              <a:t>Natural Rights of Man</a:t>
            </a:r>
          </a:p>
          <a:p>
            <a:pPr lvl="1"/>
            <a:r>
              <a:rPr lang="en-US" dirty="0" smtClean="0"/>
              <a:t>All men are free and equal</a:t>
            </a:r>
          </a:p>
          <a:p>
            <a:pPr lvl="1"/>
            <a:r>
              <a:rPr lang="en-US" dirty="0" smtClean="0"/>
              <a:t>People have the rights to life, liberty, and property</a:t>
            </a:r>
          </a:p>
          <a:p>
            <a:r>
              <a:rPr lang="en-US" dirty="0" smtClean="0"/>
              <a:t>Social Contract Theory</a:t>
            </a:r>
          </a:p>
          <a:p>
            <a:pPr lvl="1"/>
            <a:r>
              <a:rPr lang="en-US" dirty="0" smtClean="0"/>
              <a:t>Power with people</a:t>
            </a:r>
          </a:p>
          <a:p>
            <a:pPr lvl="1"/>
            <a:r>
              <a:rPr lang="en-US" dirty="0" smtClean="0"/>
              <a:t>Established a system of ordered liberty</a:t>
            </a:r>
          </a:p>
          <a:p>
            <a:pPr lvl="1"/>
            <a:r>
              <a:rPr lang="en-US" dirty="0" smtClean="0"/>
              <a:t>Limited power of the government</a:t>
            </a:r>
          </a:p>
          <a:p>
            <a:pPr lvl="1"/>
            <a:r>
              <a:rPr lang="en-US" dirty="0" smtClean="0"/>
              <a:t>People have the right to rebel if government breaks contract</a:t>
            </a:r>
          </a:p>
          <a:p>
            <a:r>
              <a:rPr lang="en-US" dirty="0" smtClean="0"/>
              <a:t>Taxation without Representation</a:t>
            </a:r>
          </a:p>
          <a:p>
            <a:r>
              <a:rPr lang="en-US" dirty="0"/>
              <a:t>I</a:t>
            </a:r>
            <a:r>
              <a:rPr lang="en-US" dirty="0" smtClean="0"/>
              <a:t>deas —challenged old world order (emperors, kings, etc.)</a:t>
            </a:r>
          </a:p>
          <a:p>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12605" y="1600200"/>
            <a:ext cx="2231395" cy="2878282"/>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Common Sense</a:t>
            </a:r>
            <a:r>
              <a:rPr lang="en-US" b="1" dirty="0" smtClean="0"/>
              <a:t>—Thomas Paine</a:t>
            </a:r>
            <a:endParaRPr lang="en-US" b="1" dirty="0"/>
          </a:p>
        </p:txBody>
      </p:sp>
      <p:sp>
        <p:nvSpPr>
          <p:cNvPr id="3" name="Content Placeholder 2"/>
          <p:cNvSpPr>
            <a:spLocks noGrp="1"/>
          </p:cNvSpPr>
          <p:nvPr>
            <p:ph idx="1"/>
          </p:nvPr>
        </p:nvSpPr>
        <p:spPr>
          <a:xfrm>
            <a:off x="685800" y="2119257"/>
            <a:ext cx="7391400" cy="3603812"/>
          </a:xfrm>
        </p:spPr>
        <p:txBody>
          <a:bodyPr/>
          <a:lstStyle/>
          <a:p>
            <a:r>
              <a:rPr lang="en-US" dirty="0" smtClean="0"/>
              <a:t>Thomas Paine—first to assert the right to form a new nation</a:t>
            </a:r>
          </a:p>
          <a:p>
            <a:r>
              <a:rPr lang="en-US" dirty="0"/>
              <a:t>C</a:t>
            </a:r>
            <a:r>
              <a:rPr lang="en-US" dirty="0" smtClean="0"/>
              <a:t>ontributes independence sentiment </a:t>
            </a:r>
          </a:p>
        </p:txBody>
      </p:sp>
      <p:pic>
        <p:nvPicPr>
          <p:cNvPr id="4" name="Picture 2" descr="http://www.historyguide.org/images/paine.jpg"/>
          <p:cNvPicPr>
            <a:picLocks noChangeAspect="1" noChangeArrowheads="1"/>
          </p:cNvPicPr>
          <p:nvPr/>
        </p:nvPicPr>
        <p:blipFill>
          <a:blip r:embed="rId2" cstate="print"/>
          <a:srcRect/>
          <a:stretch>
            <a:fillRect/>
          </a:stretch>
        </p:blipFill>
        <p:spPr bwMode="auto">
          <a:xfrm>
            <a:off x="2094777" y="3505200"/>
            <a:ext cx="2873373" cy="3048000"/>
          </a:xfrm>
          <a:prstGeom prst="rect">
            <a:avLst/>
          </a:prstGeom>
          <a:noFill/>
        </p:spPr>
      </p:pic>
      <p:pic>
        <p:nvPicPr>
          <p:cNvPr id="5" name="Picture 4" descr="http://www.us-coin-values-advisor.com/images/Common-Sense-Pamphlet.jpg"/>
          <p:cNvPicPr>
            <a:picLocks noChangeAspect="1" noChangeArrowheads="1"/>
          </p:cNvPicPr>
          <p:nvPr/>
        </p:nvPicPr>
        <p:blipFill>
          <a:blip r:embed="rId3" cstate="print"/>
          <a:srcRect/>
          <a:stretch>
            <a:fillRect/>
          </a:stretch>
        </p:blipFill>
        <p:spPr bwMode="auto">
          <a:xfrm>
            <a:off x="6172200" y="2895600"/>
            <a:ext cx="2290885" cy="3789218"/>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381000"/>
            <a:ext cx="8534400" cy="758952"/>
          </a:xfrm>
        </p:spPr>
        <p:txBody>
          <a:bodyPr>
            <a:normAutofit fontScale="90000"/>
          </a:bodyPr>
          <a:lstStyle/>
          <a:p>
            <a:r>
              <a:rPr lang="en-US" b="1" dirty="0" smtClean="0"/>
              <a:t>Declaration of Independence—Thomas Jefferson (from Virginia)</a:t>
            </a:r>
            <a:endParaRPr lang="en-US" b="1" dirty="0"/>
          </a:p>
        </p:txBody>
      </p:sp>
      <p:sp>
        <p:nvSpPr>
          <p:cNvPr id="6" name="Content Placeholder 5"/>
          <p:cNvSpPr>
            <a:spLocks noGrp="1"/>
          </p:cNvSpPr>
          <p:nvPr>
            <p:ph idx="1"/>
          </p:nvPr>
        </p:nvSpPr>
        <p:spPr>
          <a:xfrm>
            <a:off x="1066800" y="1447800"/>
            <a:ext cx="7010400" cy="3603812"/>
          </a:xfrm>
        </p:spPr>
        <p:txBody>
          <a:bodyPr/>
          <a:lstStyle/>
          <a:p>
            <a:r>
              <a:rPr lang="en-US" dirty="0" smtClean="0"/>
              <a:t>Reflects the views of Locke &amp; Paine</a:t>
            </a:r>
          </a:p>
          <a:p>
            <a:pPr lvl="1"/>
            <a:r>
              <a:rPr lang="en-US" dirty="0" smtClean="0"/>
              <a:t>People created equal</a:t>
            </a:r>
          </a:p>
          <a:p>
            <a:pPr lvl="1"/>
            <a:r>
              <a:rPr lang="en-US" dirty="0" smtClean="0"/>
              <a:t>Natural rights of all men</a:t>
            </a:r>
          </a:p>
          <a:p>
            <a:pPr lvl="1"/>
            <a:r>
              <a:rPr lang="en-US" dirty="0" smtClean="0"/>
              <a:t>Power by consent of governed (people)</a:t>
            </a:r>
          </a:p>
          <a:p>
            <a:pPr lvl="1"/>
            <a:r>
              <a:rPr lang="en-US" dirty="0" smtClean="0"/>
              <a:t>Right to rebel</a:t>
            </a:r>
          </a:p>
          <a:p>
            <a:pPr lvl="1"/>
            <a:r>
              <a:rPr lang="en-US" dirty="0" smtClean="0"/>
              <a:t>Detail of grievances as described in </a:t>
            </a:r>
            <a:r>
              <a:rPr lang="en-US" i="1" dirty="0" smtClean="0"/>
              <a:t>Common Sense</a:t>
            </a:r>
            <a:endParaRPr lang="en-US" dirty="0" smtClean="0"/>
          </a:p>
          <a:p>
            <a:pPr>
              <a:buNone/>
            </a:pPr>
            <a:endParaRPr lang="en-US" dirty="0"/>
          </a:p>
        </p:txBody>
      </p:sp>
      <p:pic>
        <p:nvPicPr>
          <p:cNvPr id="5" name="Picture 2" descr="http://cdn.meme.am/instances/500x/521153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4042258"/>
            <a:ext cx="2362200" cy="28157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www.qotd.org/portraits/jefferson_thomas.jpg"/>
          <p:cNvPicPr>
            <a:picLocks noChangeAspect="1" noChangeArrowheads="1"/>
          </p:cNvPicPr>
          <p:nvPr/>
        </p:nvPicPr>
        <p:blipFill>
          <a:blip r:embed="rId2" cstate="print"/>
          <a:srcRect/>
          <a:stretch>
            <a:fillRect/>
          </a:stretch>
        </p:blipFill>
        <p:spPr bwMode="auto">
          <a:xfrm>
            <a:off x="457200" y="685800"/>
            <a:ext cx="2971800" cy="4173878"/>
          </a:xfrm>
          <a:prstGeom prst="rect">
            <a:avLst/>
          </a:prstGeom>
          <a:noFill/>
        </p:spPr>
      </p:pic>
      <p:sp>
        <p:nvSpPr>
          <p:cNvPr id="3" name="TextBox 2"/>
          <p:cNvSpPr txBox="1"/>
          <p:nvPr/>
        </p:nvSpPr>
        <p:spPr>
          <a:xfrm>
            <a:off x="609600" y="5029200"/>
            <a:ext cx="2819400" cy="461665"/>
          </a:xfrm>
          <a:prstGeom prst="rect">
            <a:avLst/>
          </a:prstGeom>
          <a:noFill/>
        </p:spPr>
        <p:txBody>
          <a:bodyPr wrap="square" rtlCol="0">
            <a:spAutoFit/>
          </a:bodyPr>
          <a:lstStyle/>
          <a:p>
            <a:pPr algn="ctr"/>
            <a:r>
              <a:rPr lang="en-US" dirty="0" smtClean="0"/>
              <a:t>Thomas Jefferson</a:t>
            </a:r>
            <a:endParaRPr lang="en-US" dirty="0"/>
          </a:p>
        </p:txBody>
      </p:sp>
      <p:pic>
        <p:nvPicPr>
          <p:cNvPr id="59396" name="Picture 4" descr="http://www.citizensforprincipledgovernment.com/images/declaration.jpg"/>
          <p:cNvPicPr>
            <a:picLocks noChangeAspect="1" noChangeArrowheads="1"/>
          </p:cNvPicPr>
          <p:nvPr/>
        </p:nvPicPr>
        <p:blipFill>
          <a:blip r:embed="rId3" cstate="print"/>
          <a:srcRect/>
          <a:stretch>
            <a:fillRect/>
          </a:stretch>
        </p:blipFill>
        <p:spPr bwMode="auto">
          <a:xfrm>
            <a:off x="3962400" y="556364"/>
            <a:ext cx="4659922" cy="5311036"/>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Analyzing the Declaration of Independence</a:t>
            </a:r>
            <a:endParaRPr lang="en-US" dirty="0"/>
          </a:p>
        </p:txBody>
      </p:sp>
      <p:sp>
        <p:nvSpPr>
          <p:cNvPr id="3" name="Content Placeholder 2"/>
          <p:cNvSpPr>
            <a:spLocks noGrp="1"/>
          </p:cNvSpPr>
          <p:nvPr>
            <p:ph idx="1"/>
          </p:nvPr>
        </p:nvSpPr>
        <p:spPr/>
        <p:txBody>
          <a:bodyPr/>
          <a:lstStyle/>
          <a:p>
            <a:r>
              <a:rPr lang="en-US" dirty="0" smtClean="0"/>
              <a:t>On p. 50 of your textbook, we will read the Declaration of Independence. As we read this, please write down parts that are influenced by Enlightenment ideas.</a:t>
            </a:r>
            <a:endParaRPr lang="en-US" dirty="0"/>
          </a:p>
        </p:txBody>
      </p:sp>
    </p:spTree>
    <p:extLst>
      <p:ext uri="{BB962C8B-B14F-4D97-AF65-F5344CB8AC3E}">
        <p14:creationId xmlns:p14="http://schemas.microsoft.com/office/powerpoint/2010/main" val="423859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Effect of the Declaration of Independence</a:t>
            </a:r>
            <a:endParaRPr lang="en-US" dirty="0"/>
          </a:p>
        </p:txBody>
      </p:sp>
      <p:sp>
        <p:nvSpPr>
          <p:cNvPr id="3" name="Content Placeholder 2"/>
          <p:cNvSpPr>
            <a:spLocks noGrp="1"/>
          </p:cNvSpPr>
          <p:nvPr>
            <p:ph idx="1"/>
          </p:nvPr>
        </p:nvSpPr>
        <p:spPr>
          <a:xfrm>
            <a:off x="914400" y="2057400"/>
            <a:ext cx="7620000" cy="3603812"/>
          </a:xfrm>
        </p:spPr>
        <p:txBody>
          <a:bodyPr>
            <a:normAutofit fontScale="92500" lnSpcReduction="20000"/>
          </a:bodyPr>
          <a:lstStyle/>
          <a:p>
            <a:r>
              <a:rPr lang="en-US" dirty="0" smtClean="0"/>
              <a:t>Increased political, social, and economic participation</a:t>
            </a:r>
          </a:p>
          <a:p>
            <a:pPr lvl="1"/>
            <a:r>
              <a:rPr lang="en-US" dirty="0" smtClean="0"/>
              <a:t>Political participation (equality)</a:t>
            </a:r>
          </a:p>
          <a:p>
            <a:pPr lvl="2"/>
            <a:r>
              <a:rPr lang="en-US" dirty="0" smtClean="0"/>
              <a:t>Extending the franchise (right to vote)</a:t>
            </a:r>
          </a:p>
          <a:p>
            <a:pPr lvl="2"/>
            <a:r>
              <a:rPr lang="en-US" dirty="0" smtClean="0"/>
              <a:t>Upholding due process</a:t>
            </a:r>
          </a:p>
          <a:p>
            <a:pPr lvl="2"/>
            <a:r>
              <a:rPr lang="en-US" dirty="0" smtClean="0"/>
              <a:t>Free public education</a:t>
            </a:r>
          </a:p>
          <a:p>
            <a:pPr lvl="1"/>
            <a:r>
              <a:rPr lang="en-US" dirty="0" smtClean="0"/>
              <a:t>Social participation (liberty)</a:t>
            </a:r>
          </a:p>
          <a:p>
            <a:pPr lvl="2"/>
            <a:r>
              <a:rPr lang="en-US" dirty="0" smtClean="0"/>
              <a:t>Abolish slavery</a:t>
            </a:r>
          </a:p>
          <a:p>
            <a:pPr lvl="2"/>
            <a:r>
              <a:rPr lang="en-US" dirty="0" smtClean="0"/>
              <a:t>Rights for women and minorities</a:t>
            </a:r>
          </a:p>
          <a:p>
            <a:pPr lvl="1"/>
            <a:r>
              <a:rPr lang="en-US" dirty="0" smtClean="0"/>
              <a:t>Economic participation</a:t>
            </a:r>
          </a:p>
          <a:p>
            <a:pPr lvl="2"/>
            <a:r>
              <a:rPr lang="en-US" dirty="0" smtClean="0"/>
              <a:t>Free enterprise system</a:t>
            </a:r>
          </a:p>
          <a:p>
            <a:pPr lvl="2"/>
            <a:r>
              <a:rPr lang="en-US" dirty="0" smtClean="0"/>
              <a:t>Economic opportunity</a:t>
            </a:r>
          </a:p>
          <a:p>
            <a:pPr lvl="2"/>
            <a:r>
              <a:rPr lang="en-US" dirty="0" smtClean="0"/>
              <a:t>Protecting property rights</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048977" cy="1202485"/>
          </a:xfrm>
        </p:spPr>
        <p:txBody>
          <a:bodyPr>
            <a:normAutofit fontScale="90000"/>
          </a:bodyPr>
          <a:lstStyle/>
          <a:p>
            <a:r>
              <a:rPr lang="en-US" b="1" dirty="0" smtClean="0"/>
              <a:t>Difference among the colonists before revolution</a:t>
            </a:r>
            <a:endParaRPr lang="en-US" b="1" dirty="0"/>
          </a:p>
        </p:txBody>
      </p:sp>
      <p:sp>
        <p:nvSpPr>
          <p:cNvPr id="3" name="Content Placeholder 2"/>
          <p:cNvSpPr>
            <a:spLocks noGrp="1"/>
          </p:cNvSpPr>
          <p:nvPr>
            <p:ph idx="1"/>
          </p:nvPr>
        </p:nvSpPr>
        <p:spPr>
          <a:xfrm>
            <a:off x="533400" y="1809750"/>
            <a:ext cx="4611832" cy="4343400"/>
          </a:xfrm>
        </p:spPr>
        <p:txBody>
          <a:bodyPr>
            <a:normAutofit lnSpcReduction="10000"/>
          </a:bodyPr>
          <a:lstStyle/>
          <a:p>
            <a:r>
              <a:rPr lang="en-US" b="1" u="sng" dirty="0" smtClean="0"/>
              <a:t>Patriots</a:t>
            </a:r>
          </a:p>
          <a:p>
            <a:pPr lvl="1"/>
            <a:r>
              <a:rPr lang="en-US" dirty="0" smtClean="0"/>
              <a:t>Complete independence from Great Britain</a:t>
            </a:r>
          </a:p>
          <a:p>
            <a:pPr lvl="1"/>
            <a:r>
              <a:rPr lang="en-US" dirty="0" smtClean="0"/>
              <a:t>Paine, Patrick Henry, George Washington (leader)</a:t>
            </a:r>
          </a:p>
          <a:p>
            <a:r>
              <a:rPr lang="en-US" b="1" u="sng" dirty="0" smtClean="0"/>
              <a:t>Loyalists (Tories)</a:t>
            </a:r>
          </a:p>
          <a:p>
            <a:pPr lvl="1"/>
            <a:r>
              <a:rPr lang="en-US" dirty="0" smtClean="0"/>
              <a:t>Loyal to Great Britain</a:t>
            </a:r>
          </a:p>
          <a:p>
            <a:pPr lvl="1"/>
            <a:r>
              <a:rPr lang="en-US" dirty="0" smtClean="0"/>
              <a:t>Believed taxation of colonies by GB was justified</a:t>
            </a:r>
          </a:p>
          <a:p>
            <a:r>
              <a:rPr lang="en-US" b="1" u="sng" dirty="0" smtClean="0"/>
              <a:t>Neutrals</a:t>
            </a:r>
          </a:p>
          <a:p>
            <a:pPr lvl="1"/>
            <a:r>
              <a:rPr lang="en-US" dirty="0" smtClean="0"/>
              <a:t>Tried to stay uninvolved</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3055" y="1495674"/>
            <a:ext cx="4038600" cy="5286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etc.usf.edu/maps/pages/10200/10267/10267.jpg"/>
          <p:cNvPicPr>
            <a:picLocks noChangeAspect="1" noChangeArrowheads="1"/>
          </p:cNvPicPr>
          <p:nvPr/>
        </p:nvPicPr>
        <p:blipFill>
          <a:blip r:embed="rId2" cstate="print"/>
          <a:srcRect/>
          <a:stretch>
            <a:fillRect/>
          </a:stretch>
        </p:blipFill>
        <p:spPr bwMode="auto">
          <a:xfrm>
            <a:off x="1752600" y="0"/>
            <a:ext cx="5715000" cy="6867156"/>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6965245" cy="1202485"/>
          </a:xfrm>
        </p:spPr>
        <p:txBody>
          <a:bodyPr>
            <a:normAutofit fontScale="90000"/>
          </a:bodyPr>
          <a:lstStyle/>
          <a:p>
            <a:r>
              <a:rPr lang="en-US" dirty="0" smtClean="0"/>
              <a:t>Loyalist &amp; Patriot Propaganda Posters</a:t>
            </a:r>
            <a:endParaRPr lang="en-US" dirty="0"/>
          </a:p>
        </p:txBody>
      </p:sp>
      <p:sp>
        <p:nvSpPr>
          <p:cNvPr id="3" name="Content Placeholder 2"/>
          <p:cNvSpPr>
            <a:spLocks noGrp="1"/>
          </p:cNvSpPr>
          <p:nvPr>
            <p:ph idx="1"/>
          </p:nvPr>
        </p:nvSpPr>
        <p:spPr>
          <a:xfrm>
            <a:off x="762000" y="1752600"/>
            <a:ext cx="7620000" cy="4648200"/>
          </a:xfrm>
        </p:spPr>
        <p:txBody>
          <a:bodyPr/>
          <a:lstStyle/>
          <a:p>
            <a:r>
              <a:rPr lang="en-US" dirty="0" smtClean="0"/>
              <a:t>You will create two propaganda posters. Be sure to include:</a:t>
            </a:r>
          </a:p>
          <a:p>
            <a:pPr lvl="1"/>
            <a:r>
              <a:rPr lang="en-US" dirty="0" smtClean="0"/>
              <a:t>Picture that enhances poster</a:t>
            </a:r>
          </a:p>
          <a:p>
            <a:pPr lvl="1"/>
            <a:r>
              <a:rPr lang="en-US" dirty="0" smtClean="0"/>
              <a:t>Catchy saying or slogan to attract people to your message</a:t>
            </a:r>
          </a:p>
          <a:p>
            <a:pPr lvl="1"/>
            <a:r>
              <a:rPr lang="en-US" dirty="0" smtClean="0"/>
              <a:t>What your beliefs as a patriot or loyalist are</a:t>
            </a:r>
          </a:p>
          <a:p>
            <a:pPr lvl="1"/>
            <a:r>
              <a:rPr lang="en-US" dirty="0" smtClean="0"/>
              <a:t>Reasons to support your cause</a:t>
            </a:r>
          </a:p>
        </p:txBody>
      </p:sp>
    </p:spTree>
    <p:extLst>
      <p:ext uri="{BB962C8B-B14F-4D97-AF65-F5344CB8AC3E}">
        <p14:creationId xmlns:p14="http://schemas.microsoft.com/office/powerpoint/2010/main" val="27288633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01377" cy="1202485"/>
          </a:xfrm>
        </p:spPr>
        <p:txBody>
          <a:bodyPr>
            <a:normAutofit fontScale="90000"/>
          </a:bodyPr>
          <a:lstStyle/>
          <a:p>
            <a:r>
              <a:rPr lang="en-US" dirty="0" smtClean="0"/>
              <a:t>Factors Leading to Colonial </a:t>
            </a:r>
            <a:r>
              <a:rPr lang="en-US" dirty="0"/>
              <a:t>V</a:t>
            </a:r>
            <a:r>
              <a:rPr lang="en-US" dirty="0" smtClean="0"/>
              <a:t>ictory</a:t>
            </a:r>
            <a:endParaRPr lang="en-US" dirty="0"/>
          </a:p>
        </p:txBody>
      </p:sp>
      <p:sp>
        <p:nvSpPr>
          <p:cNvPr id="3" name="Content Placeholder 2"/>
          <p:cNvSpPr>
            <a:spLocks noGrp="1"/>
          </p:cNvSpPr>
          <p:nvPr>
            <p:ph idx="1"/>
          </p:nvPr>
        </p:nvSpPr>
        <p:spPr>
          <a:xfrm>
            <a:off x="685799" y="1409700"/>
            <a:ext cx="7035413" cy="4991100"/>
          </a:xfrm>
        </p:spPr>
        <p:txBody>
          <a:bodyPr>
            <a:normAutofit/>
          </a:bodyPr>
          <a:lstStyle/>
          <a:p>
            <a:r>
              <a:rPr lang="en-US" dirty="0" smtClean="0"/>
              <a:t>Diplomatic – </a:t>
            </a:r>
            <a:r>
              <a:rPr lang="en-US" dirty="0" smtClean="0">
                <a:hlinkClick r:id="rId2"/>
              </a:rPr>
              <a:t>Ben Franklin</a:t>
            </a:r>
            <a:endParaRPr lang="en-US" dirty="0" smtClean="0"/>
          </a:p>
          <a:p>
            <a:pPr lvl="1"/>
            <a:r>
              <a:rPr lang="en-US" dirty="0" smtClean="0">
                <a:hlinkClick r:id="rId3"/>
              </a:rPr>
              <a:t>Ben Franklin </a:t>
            </a:r>
            <a:r>
              <a:rPr lang="en-US" dirty="0" smtClean="0"/>
              <a:t>negotiates  Treaty of Alliance with France</a:t>
            </a:r>
          </a:p>
          <a:p>
            <a:pPr lvl="1"/>
            <a:r>
              <a:rPr lang="en-US" dirty="0" smtClean="0"/>
              <a:t>War unpopular Britain</a:t>
            </a:r>
          </a:p>
          <a:p>
            <a:pPr marL="365760" lvl="1" indent="0">
              <a:buNone/>
            </a:pPr>
            <a:endParaRPr lang="en-US" dirty="0" smtClean="0"/>
          </a:p>
          <a:p>
            <a:pPr lvl="1"/>
            <a:endParaRPr lang="en-US" dirty="0" smtClean="0"/>
          </a:p>
          <a:p>
            <a:endParaRPr lang="en-US" dirty="0"/>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1764" y="4495800"/>
            <a:ext cx="2080236" cy="2362322"/>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2479964"/>
            <a:ext cx="1752600" cy="2244558"/>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3193180"/>
            <a:ext cx="5423708" cy="358862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ttp://www.uweb.ucsb.edu/~adam_swanson/george-washington.jpg"/>
          <p:cNvPicPr>
            <a:picLocks noChangeAspect="1" noChangeArrowheads="1"/>
          </p:cNvPicPr>
          <p:nvPr/>
        </p:nvPicPr>
        <p:blipFill>
          <a:blip r:embed="rId2" cstate="print"/>
          <a:srcRect/>
          <a:stretch>
            <a:fillRect/>
          </a:stretch>
        </p:blipFill>
        <p:spPr bwMode="auto">
          <a:xfrm>
            <a:off x="3657600" y="3429000"/>
            <a:ext cx="3901813" cy="3189733"/>
          </a:xfrm>
          <a:prstGeom prst="rect">
            <a:avLst/>
          </a:prstGeom>
          <a:noFill/>
        </p:spPr>
      </p:pic>
      <p:sp>
        <p:nvSpPr>
          <p:cNvPr id="3" name="TextBox 2"/>
          <p:cNvSpPr txBox="1"/>
          <p:nvPr/>
        </p:nvSpPr>
        <p:spPr>
          <a:xfrm>
            <a:off x="152400" y="4527473"/>
            <a:ext cx="4343400" cy="369332"/>
          </a:xfrm>
          <a:prstGeom prst="rect">
            <a:avLst/>
          </a:prstGeom>
          <a:noFill/>
        </p:spPr>
        <p:txBody>
          <a:bodyPr wrap="square" rtlCol="0">
            <a:spAutoFit/>
          </a:bodyPr>
          <a:lstStyle/>
          <a:p>
            <a:pPr algn="ctr"/>
            <a:r>
              <a:rPr lang="en-US" dirty="0" smtClean="0">
                <a:hlinkClick r:id="rId3"/>
              </a:rPr>
              <a:t>George Washington</a:t>
            </a:r>
            <a:endParaRPr lang="en-US" dirty="0"/>
          </a:p>
        </p:txBody>
      </p:sp>
      <p:sp>
        <p:nvSpPr>
          <p:cNvPr id="4" name="Content Placeholder 3"/>
          <p:cNvSpPr>
            <a:spLocks noGrp="1"/>
          </p:cNvSpPr>
          <p:nvPr>
            <p:ph idx="1"/>
          </p:nvPr>
        </p:nvSpPr>
        <p:spPr>
          <a:xfrm>
            <a:off x="1066800" y="762000"/>
            <a:ext cx="7086600" cy="3603812"/>
          </a:xfrm>
        </p:spPr>
        <p:txBody>
          <a:bodyPr/>
          <a:lstStyle/>
          <a:p>
            <a:r>
              <a:rPr lang="en-US" dirty="0"/>
              <a:t>Military</a:t>
            </a:r>
          </a:p>
          <a:p>
            <a:pPr lvl="1"/>
            <a:r>
              <a:rPr lang="en-US" dirty="0"/>
              <a:t>George Washington—Commander of the Continental Army</a:t>
            </a:r>
          </a:p>
          <a:p>
            <a:pPr lvl="1"/>
            <a:r>
              <a:rPr lang="en-US" dirty="0" smtClean="0"/>
              <a:t>Avoided </a:t>
            </a:r>
            <a:r>
              <a:rPr lang="en-US" dirty="0"/>
              <a:t>open battles – war of attrition</a:t>
            </a:r>
          </a:p>
          <a:p>
            <a:pPr lvl="1"/>
            <a:r>
              <a:rPr lang="en-US" dirty="0" smtClean="0"/>
              <a:t>Leadership </a:t>
            </a:r>
            <a:r>
              <a:rPr lang="en-US" dirty="0"/>
              <a:t>held army together</a:t>
            </a:r>
          </a:p>
          <a:p>
            <a:pPr lvl="1"/>
            <a:r>
              <a:rPr lang="en-US" dirty="0"/>
              <a:t>Minutemen – farmers prepared to fight – short notice</a:t>
            </a: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6965245" cy="1202485"/>
          </a:xfrm>
        </p:spPr>
        <p:txBody>
          <a:bodyPr/>
          <a:lstStyle/>
          <a:p>
            <a:r>
              <a:rPr lang="en-US" dirty="0" smtClean="0"/>
              <a:t>Major Battles</a:t>
            </a:r>
            <a:endParaRPr lang="en-US" dirty="0"/>
          </a:p>
        </p:txBody>
      </p:sp>
      <p:sp>
        <p:nvSpPr>
          <p:cNvPr id="3" name="Content Placeholder 2"/>
          <p:cNvSpPr>
            <a:spLocks noGrp="1"/>
          </p:cNvSpPr>
          <p:nvPr>
            <p:ph idx="1"/>
          </p:nvPr>
        </p:nvSpPr>
        <p:spPr>
          <a:xfrm>
            <a:off x="914400" y="1371600"/>
            <a:ext cx="7126045" cy="4038600"/>
          </a:xfrm>
        </p:spPr>
        <p:txBody>
          <a:bodyPr>
            <a:normAutofit/>
          </a:bodyPr>
          <a:lstStyle/>
          <a:p>
            <a:r>
              <a:rPr lang="en-US" dirty="0" smtClean="0"/>
              <a:t>Lexington and Concord – Minutemen</a:t>
            </a:r>
          </a:p>
          <a:p>
            <a:pPr lvl="1"/>
            <a:r>
              <a:rPr lang="en-US" dirty="0" smtClean="0"/>
              <a:t>First shots of the war</a:t>
            </a:r>
          </a:p>
          <a:p>
            <a:pPr lvl="1"/>
            <a:r>
              <a:rPr lang="en-US" dirty="0" smtClean="0"/>
              <a:t>Ends chance for peaceful resolution</a:t>
            </a:r>
          </a:p>
          <a:p>
            <a:r>
              <a:rPr lang="en-US" dirty="0" smtClean="0"/>
              <a:t>Saratoga—turning point of the war </a:t>
            </a:r>
          </a:p>
          <a:p>
            <a:pPr lvl="1"/>
            <a:r>
              <a:rPr lang="en-US" dirty="0" smtClean="0"/>
              <a:t>Convinces France to join colonists</a:t>
            </a:r>
          </a:p>
          <a:p>
            <a:r>
              <a:rPr lang="en-US" dirty="0" smtClean="0"/>
              <a:t>Yorktown (1781)— Due to French blockade Great Britain surrenders </a:t>
            </a:r>
          </a:p>
          <a:p>
            <a:r>
              <a:rPr lang="en-US" dirty="0" smtClean="0"/>
              <a:t>Treaty of Paris – ends war - establishes western boundary of the US – Mississippi River</a:t>
            </a:r>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ttp://www-eh.beth.k12.pa.us/spiritofbethlehem/Units%20AR/Colonial%2520Militia.jpg"/>
          <p:cNvPicPr>
            <a:picLocks noChangeAspect="1" noChangeArrowheads="1"/>
          </p:cNvPicPr>
          <p:nvPr/>
        </p:nvPicPr>
        <p:blipFill>
          <a:blip r:embed="rId2" cstate="print"/>
          <a:srcRect/>
          <a:stretch>
            <a:fillRect/>
          </a:stretch>
        </p:blipFill>
        <p:spPr bwMode="auto">
          <a:xfrm>
            <a:off x="1828800" y="1447800"/>
            <a:ext cx="5378887" cy="3733800"/>
          </a:xfrm>
          <a:prstGeom prst="rect">
            <a:avLst/>
          </a:prstGeom>
          <a:noFill/>
        </p:spPr>
      </p:pic>
      <p:sp>
        <p:nvSpPr>
          <p:cNvPr id="3" name="Title 2"/>
          <p:cNvSpPr>
            <a:spLocks noGrp="1"/>
          </p:cNvSpPr>
          <p:nvPr>
            <p:ph type="title"/>
          </p:nvPr>
        </p:nvSpPr>
        <p:spPr>
          <a:xfrm>
            <a:off x="1035620" y="381000"/>
            <a:ext cx="6965245" cy="1202485"/>
          </a:xfrm>
        </p:spPr>
        <p:txBody>
          <a:bodyPr/>
          <a:lstStyle/>
          <a:p>
            <a:r>
              <a:rPr lang="en-US" dirty="0" smtClean="0"/>
              <a:t>Minutemen</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13177" y="152400"/>
            <a:ext cx="6965245" cy="1202485"/>
          </a:xfrm>
        </p:spPr>
        <p:txBody>
          <a:bodyPr>
            <a:normAutofit fontScale="90000"/>
          </a:bodyPr>
          <a:lstStyle/>
          <a:p>
            <a:r>
              <a:rPr lang="en-US" dirty="0" smtClean="0"/>
              <a:t>Battles of Lexington and Concord</a:t>
            </a:r>
            <a:endParaRPr lang="en-US" dirty="0"/>
          </a:p>
        </p:txBody>
      </p:sp>
      <p:pic>
        <p:nvPicPr>
          <p:cNvPr id="1026" name="Picture 2" descr="http://4.bp.blogspot.com/_nDWH6IqIl2U/SwXh1LIw8PI/AAAAAAAAABc/vcGED27HZeg/S760/Battle%2520of%2520Lexington%2520Concord.jpg"/>
          <p:cNvPicPr>
            <a:picLocks noChangeAspect="1" noChangeArrowheads="1"/>
          </p:cNvPicPr>
          <p:nvPr/>
        </p:nvPicPr>
        <p:blipFill>
          <a:blip r:embed="rId2" cstate="print"/>
          <a:srcRect/>
          <a:stretch>
            <a:fillRect/>
          </a:stretch>
        </p:blipFill>
        <p:spPr bwMode="auto">
          <a:xfrm>
            <a:off x="1219200" y="1600200"/>
            <a:ext cx="6553200" cy="4498764"/>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http://www.aoc.gov/images/yorktown.jpg"/>
          <p:cNvPicPr>
            <a:picLocks noChangeAspect="1" noChangeArrowheads="1"/>
          </p:cNvPicPr>
          <p:nvPr/>
        </p:nvPicPr>
        <p:blipFill>
          <a:blip r:embed="rId2" cstate="print"/>
          <a:srcRect/>
          <a:stretch>
            <a:fillRect/>
          </a:stretch>
        </p:blipFill>
        <p:spPr bwMode="auto">
          <a:xfrm>
            <a:off x="1219200" y="381000"/>
            <a:ext cx="6553200" cy="4902299"/>
          </a:xfrm>
          <a:prstGeom prst="rect">
            <a:avLst/>
          </a:prstGeom>
          <a:noFill/>
        </p:spPr>
      </p:pic>
      <p:sp>
        <p:nvSpPr>
          <p:cNvPr id="4" name="TextBox 3"/>
          <p:cNvSpPr txBox="1"/>
          <p:nvPr/>
        </p:nvSpPr>
        <p:spPr>
          <a:xfrm>
            <a:off x="2209800" y="5486400"/>
            <a:ext cx="4495800" cy="369332"/>
          </a:xfrm>
          <a:prstGeom prst="rect">
            <a:avLst/>
          </a:prstGeom>
          <a:noFill/>
        </p:spPr>
        <p:txBody>
          <a:bodyPr wrap="square" rtlCol="0">
            <a:spAutoFit/>
          </a:bodyPr>
          <a:lstStyle/>
          <a:p>
            <a:pPr algn="ctr"/>
            <a:r>
              <a:rPr lang="en-US" dirty="0" smtClean="0">
                <a:hlinkClick r:id="rId3"/>
              </a:rPr>
              <a:t>British surrender @ Yorktown</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hlinkClick r:id="rId2"/>
              </a:rPr>
              <a:t>Effects of Europeans on </a:t>
            </a:r>
            <a:r>
              <a:rPr lang="en-US" b="1" dirty="0" smtClean="0">
                <a:hlinkClick r:id="rId2"/>
              </a:rPr>
              <a:t>Indians</a:t>
            </a:r>
            <a:endParaRPr lang="en-US" b="1" dirty="0"/>
          </a:p>
        </p:txBody>
      </p:sp>
      <p:sp>
        <p:nvSpPr>
          <p:cNvPr id="4" name="Content Placeholder 3"/>
          <p:cNvSpPr>
            <a:spLocks noGrp="1"/>
          </p:cNvSpPr>
          <p:nvPr>
            <p:ph idx="1"/>
          </p:nvPr>
        </p:nvSpPr>
        <p:spPr>
          <a:xfrm>
            <a:off x="914400" y="2119257"/>
            <a:ext cx="6745045" cy="3603812"/>
          </a:xfrm>
        </p:spPr>
        <p:txBody>
          <a:bodyPr/>
          <a:lstStyle/>
          <a:p>
            <a:r>
              <a:rPr lang="en-US" dirty="0"/>
              <a:t>Diseases – decline in populations</a:t>
            </a:r>
          </a:p>
          <a:p>
            <a:r>
              <a:rPr lang="en-US" dirty="0"/>
              <a:t>Loss of land to European </a:t>
            </a:r>
            <a:r>
              <a:rPr lang="en-US" dirty="0" smtClean="0"/>
              <a:t>whites</a:t>
            </a:r>
            <a:endParaRPr lang="en-US" dirty="0"/>
          </a:p>
          <a:p>
            <a:r>
              <a:rPr lang="en-US" dirty="0"/>
              <a:t>Resistance – </a:t>
            </a:r>
            <a:r>
              <a:rPr lang="en-US" dirty="0">
                <a:hlinkClick r:id="rId3"/>
              </a:rPr>
              <a:t>King Philip’s </a:t>
            </a:r>
            <a:r>
              <a:rPr lang="en-US" dirty="0" smtClean="0">
                <a:hlinkClick r:id="rId3"/>
              </a:rPr>
              <a:t>War</a:t>
            </a:r>
            <a:endParaRPr lang="en-US" dirty="0"/>
          </a:p>
        </p:txBody>
      </p:sp>
      <p:pic>
        <p:nvPicPr>
          <p:cNvPr id="4098" name="Picture 2" descr="http://www.sussexvt.k12.de.us/science/The%20History%20of%20the%20World%201500-1899/King%20Philip_files/image0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0428" y="4094018"/>
            <a:ext cx="5413572" cy="27432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978" y="4094018"/>
            <a:ext cx="3881887"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1"/>
            <a:ext cx="6965245" cy="990600"/>
          </a:xfrm>
        </p:spPr>
        <p:txBody>
          <a:bodyPr/>
          <a:lstStyle/>
          <a:p>
            <a:r>
              <a:rPr lang="en-US" b="1" dirty="0"/>
              <a:t>African </a:t>
            </a:r>
            <a:r>
              <a:rPr lang="en-US" b="1" dirty="0" smtClean="0"/>
              <a:t>Slaves</a:t>
            </a:r>
            <a:endParaRPr lang="en-US" b="1" dirty="0"/>
          </a:p>
        </p:txBody>
      </p:sp>
      <p:sp>
        <p:nvSpPr>
          <p:cNvPr id="3" name="Content Placeholder 2"/>
          <p:cNvSpPr>
            <a:spLocks noGrp="1"/>
          </p:cNvSpPr>
          <p:nvPr>
            <p:ph idx="1"/>
          </p:nvPr>
        </p:nvSpPr>
        <p:spPr>
          <a:xfrm>
            <a:off x="685800" y="1371600"/>
            <a:ext cx="7772400" cy="3603812"/>
          </a:xfrm>
        </p:spPr>
        <p:txBody>
          <a:bodyPr/>
          <a:lstStyle/>
          <a:p>
            <a:r>
              <a:rPr lang="en-US" dirty="0"/>
              <a:t>Introduced in Caribbean by Spain – agricultural economy – Sugar </a:t>
            </a:r>
            <a:r>
              <a:rPr lang="en-US" dirty="0" smtClean="0"/>
              <a:t>Cane</a:t>
            </a:r>
            <a:endParaRPr lang="en-US" dirty="0"/>
          </a:p>
          <a:p>
            <a:r>
              <a:rPr lang="en-US" dirty="0" smtClean="0"/>
              <a:t>Plantations—large </a:t>
            </a:r>
            <a:r>
              <a:rPr lang="en-US" dirty="0"/>
              <a:t>land holdings</a:t>
            </a:r>
          </a:p>
          <a:p>
            <a:r>
              <a:rPr lang="en-US" dirty="0" smtClean="0"/>
              <a:t>1619 </a:t>
            </a:r>
            <a:r>
              <a:rPr lang="en-US" dirty="0"/>
              <a:t>– Jamestown—tobacco </a:t>
            </a:r>
          </a:p>
          <a:p>
            <a:r>
              <a:rPr lang="en-US" dirty="0" smtClean="0"/>
              <a:t>“</a:t>
            </a:r>
            <a:r>
              <a:rPr lang="en-US" dirty="0"/>
              <a:t>Middle Passage”—slave passage to New World from Africa</a:t>
            </a:r>
          </a:p>
          <a:p>
            <a:r>
              <a:rPr lang="en-US" dirty="0"/>
              <a:t>I</a:t>
            </a:r>
            <a:r>
              <a:rPr lang="en-US" dirty="0" smtClean="0"/>
              <a:t>ndentured </a:t>
            </a:r>
            <a:r>
              <a:rPr lang="en-US" dirty="0"/>
              <a:t>servants until the </a:t>
            </a:r>
            <a:r>
              <a:rPr lang="en-US" dirty="0" smtClean="0"/>
              <a:t>1660s </a:t>
            </a:r>
            <a:r>
              <a:rPr lang="en-US" dirty="0"/>
              <a:t>in VA</a:t>
            </a:r>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19337"/>
            <a:ext cx="4114800" cy="254088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8208" y="4319337"/>
            <a:ext cx="5115792" cy="253866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slave-tr"/>
          <p:cNvPicPr>
            <a:picLocks noChangeAspect="1" noChangeArrowheads="1"/>
          </p:cNvPicPr>
          <p:nvPr/>
        </p:nvPicPr>
        <p:blipFill>
          <a:blip r:embed="rId2" cstate="print"/>
          <a:srcRect/>
          <a:stretch>
            <a:fillRect/>
          </a:stretch>
        </p:blipFill>
        <p:spPr bwMode="auto">
          <a:xfrm>
            <a:off x="1143000" y="1066800"/>
            <a:ext cx="7010400" cy="5257800"/>
          </a:xfrm>
          <a:prstGeom prst="rect">
            <a:avLst/>
          </a:prstGeom>
          <a:noFill/>
        </p:spPr>
      </p:pic>
      <p:sp>
        <p:nvSpPr>
          <p:cNvPr id="4" name="Title 3"/>
          <p:cNvSpPr>
            <a:spLocks noGrp="1"/>
          </p:cNvSpPr>
          <p:nvPr>
            <p:ph type="title"/>
          </p:nvPr>
        </p:nvSpPr>
        <p:spPr>
          <a:xfrm>
            <a:off x="1066800" y="265933"/>
            <a:ext cx="6965245" cy="800867"/>
          </a:xfrm>
        </p:spPr>
        <p:txBody>
          <a:bodyPr/>
          <a:lstStyle/>
          <a:p>
            <a:r>
              <a:rPr lang="en-US" dirty="0" smtClean="0"/>
              <a:t>Triangular Trade</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http://globerove.com/wp-content/uploads/2010/03/Columbian-Exchan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95182"/>
            <a:ext cx="8362950" cy="6186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678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SlaveShipBrookes"/>
          <p:cNvPicPr>
            <a:picLocks noChangeAspect="1" noChangeArrowheads="1"/>
          </p:cNvPicPr>
          <p:nvPr/>
        </p:nvPicPr>
        <p:blipFill>
          <a:blip r:embed="rId2" cstate="print"/>
          <a:srcRect/>
          <a:stretch>
            <a:fillRect/>
          </a:stretch>
        </p:blipFill>
        <p:spPr bwMode="auto">
          <a:xfrm>
            <a:off x="304800" y="914400"/>
            <a:ext cx="8428726" cy="51054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720436" y="886690"/>
            <a:ext cx="2590801" cy="4191000"/>
          </a:xfrm>
        </p:spPr>
        <p:txBody>
          <a:bodyPr>
            <a:normAutofit/>
          </a:bodyPr>
          <a:lstStyle/>
          <a:p>
            <a:r>
              <a:rPr lang="en-US" sz="2800" dirty="0" smtClean="0"/>
              <a:t>Complete the 13 Colonies Map Activity to keep in your notebook to study. </a:t>
            </a:r>
            <a:endParaRPr lang="en-US" sz="2800"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000" t="5937" r="14545"/>
          <a:stretch/>
        </p:blipFill>
        <p:spPr bwMode="auto">
          <a:xfrm>
            <a:off x="3318164" y="886690"/>
            <a:ext cx="5818909" cy="5971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219200" y="-87195"/>
            <a:ext cx="6965245" cy="973885"/>
          </a:xfrm>
        </p:spPr>
        <p:txBody>
          <a:bodyPr>
            <a:normAutofit fontScale="90000"/>
          </a:bodyPr>
          <a:lstStyle/>
          <a:p>
            <a:r>
              <a:rPr lang="en-US" b="1" dirty="0"/>
              <a:t>Colonial Region Settlement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645</TotalTime>
  <Words>1133</Words>
  <Application>Microsoft Office PowerPoint</Application>
  <PresentationFormat>On-screen Show (4:3)</PresentationFormat>
  <Paragraphs>168</Paragraphs>
  <Slides>36</Slides>
  <Notes>2</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Pushpin</vt:lpstr>
      <vt:lpstr>Colonization &amp; Revolution</vt:lpstr>
      <vt:lpstr>Strategies for Colonization</vt:lpstr>
      <vt:lpstr>PowerPoint Presentation</vt:lpstr>
      <vt:lpstr>Effects of Europeans on Indians</vt:lpstr>
      <vt:lpstr>African Slaves</vt:lpstr>
      <vt:lpstr>Triangular Trade</vt:lpstr>
      <vt:lpstr>PowerPoint Presentation</vt:lpstr>
      <vt:lpstr>PowerPoint Presentation</vt:lpstr>
      <vt:lpstr>Colonial Region Settlement </vt:lpstr>
      <vt:lpstr>New England</vt:lpstr>
      <vt:lpstr>Mayflower Compact</vt:lpstr>
      <vt:lpstr>Middle Colonies</vt:lpstr>
      <vt:lpstr>PowerPoint Presentation</vt:lpstr>
      <vt:lpstr>VA &amp; Southern Colonies</vt:lpstr>
      <vt:lpstr>Jamestown</vt:lpstr>
      <vt:lpstr>“Great Awakening”</vt:lpstr>
      <vt:lpstr>“Sinners in the Hands of an Angry God” – Jonathan Edwards</vt:lpstr>
      <vt:lpstr>French &amp; Indian War</vt:lpstr>
      <vt:lpstr>PowerPoint Presentation</vt:lpstr>
      <vt:lpstr>Comparing Primary Sources – p. 31</vt:lpstr>
      <vt:lpstr>Join or Die Cartoon Analysis</vt:lpstr>
      <vt:lpstr>Events leading to separation</vt:lpstr>
      <vt:lpstr>John Locke – Enlightenment Ideas </vt:lpstr>
      <vt:lpstr>Common Sense—Thomas Paine</vt:lpstr>
      <vt:lpstr>Declaration of Independence—Thomas Jefferson (from Virginia)</vt:lpstr>
      <vt:lpstr>PowerPoint Presentation</vt:lpstr>
      <vt:lpstr>Analyzing the Declaration of Independence</vt:lpstr>
      <vt:lpstr>Effect of the Declaration of Independence</vt:lpstr>
      <vt:lpstr>Difference among the colonists before revolution</vt:lpstr>
      <vt:lpstr>Loyalist &amp; Patriot Propaganda Posters</vt:lpstr>
      <vt:lpstr>Factors Leading to Colonial Victory</vt:lpstr>
      <vt:lpstr>PowerPoint Presentation</vt:lpstr>
      <vt:lpstr>Major Battles</vt:lpstr>
      <vt:lpstr>Minutemen</vt:lpstr>
      <vt:lpstr>Battles of Lexington and Concord</vt:lpstr>
      <vt:lpstr>PowerPoint Presentation</vt:lpstr>
    </vt:vector>
  </TitlesOfParts>
  <Company>CCPS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History </dc:title>
  <dc:creator>Chris Anderson</dc:creator>
  <cp:lastModifiedBy>Joyner, Kari</cp:lastModifiedBy>
  <cp:revision>91</cp:revision>
  <dcterms:created xsi:type="dcterms:W3CDTF">2011-08-05T16:33:19Z</dcterms:created>
  <dcterms:modified xsi:type="dcterms:W3CDTF">2014-12-17T15:46:56Z</dcterms:modified>
</cp:coreProperties>
</file>