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57" r:id="rId3"/>
    <p:sldId id="260" r:id="rId4"/>
    <p:sldId id="264" r:id="rId5"/>
    <p:sldId id="263" r:id="rId6"/>
    <p:sldId id="267" r:id="rId7"/>
    <p:sldId id="268" r:id="rId8"/>
    <p:sldId id="269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322" r:id="rId17"/>
    <p:sldId id="283" r:id="rId18"/>
    <p:sldId id="285" r:id="rId19"/>
    <p:sldId id="286" r:id="rId20"/>
    <p:sldId id="288" r:id="rId21"/>
    <p:sldId id="289" r:id="rId22"/>
    <p:sldId id="292" r:id="rId23"/>
    <p:sldId id="293" r:id="rId24"/>
    <p:sldId id="294" r:id="rId25"/>
    <p:sldId id="295" r:id="rId26"/>
    <p:sldId id="296" r:id="rId27"/>
    <p:sldId id="298" r:id="rId28"/>
    <p:sldId id="299" r:id="rId29"/>
    <p:sldId id="301" r:id="rId30"/>
    <p:sldId id="306" r:id="rId31"/>
    <p:sldId id="310" r:id="rId32"/>
    <p:sldId id="311" r:id="rId33"/>
    <p:sldId id="313" r:id="rId34"/>
    <p:sldId id="314" r:id="rId35"/>
    <p:sldId id="316" r:id="rId36"/>
    <p:sldId id="31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BD6F-134F-4E5E-8818-FF9A3B4645C2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1E0A-CE0A-46C6-BD65-A0F5210C0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BD6F-134F-4E5E-8818-FF9A3B4645C2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1E0A-CE0A-46C6-BD65-A0F5210C0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BD6F-134F-4E5E-8818-FF9A3B4645C2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1E0A-CE0A-46C6-BD65-A0F5210C0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BD6F-134F-4E5E-8818-FF9A3B4645C2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1E0A-CE0A-46C6-BD65-A0F5210C0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BD6F-134F-4E5E-8818-FF9A3B4645C2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1E0A-CE0A-46C6-BD65-A0F5210C0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BD6F-134F-4E5E-8818-FF9A3B4645C2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1E0A-CE0A-46C6-BD65-A0F5210C0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BD6F-134F-4E5E-8818-FF9A3B4645C2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1E0A-CE0A-46C6-BD65-A0F5210C0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BD6F-134F-4E5E-8818-FF9A3B4645C2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1E0A-CE0A-46C6-BD65-A0F5210C0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BD6F-134F-4E5E-8818-FF9A3B4645C2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1E0A-CE0A-46C6-BD65-A0F5210C0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BD6F-134F-4E5E-8818-FF9A3B4645C2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1E0A-CE0A-46C6-BD65-A0F5210C0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BD6F-134F-4E5E-8818-FF9A3B4645C2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E0F11E0A-CE0A-46C6-BD65-A0F5210C0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245BD6F-134F-4E5E-8818-FF9A3B4645C2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F11E0A-CE0A-46C6-BD65-A0F5210C0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RB5jncM9J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ZlcbGNC_3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rHXKP386Nk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embedded&amp;v=wZGta-N32qc#!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jYASjRMEWe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VxcJTvZCb0" TargetMode="External"/><Relationship Id="rId2" Type="http://schemas.openxmlformats.org/officeDocument/2006/relationships/hyperlink" Target="http://www.youtube.com/watch?v=DHGFygMsEw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KKB45t7KNk8&amp;feature=player_embedde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HnmriyXYe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UH2623-Ww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NaGr_biP6k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xdRMBEv-kI&amp;feature=player_embedde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outube.com/watch?v=KK6H3SE0pl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5wL3REfOx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QOu0IAdgaA" TargetMode="External"/><Relationship Id="rId2" Type="http://schemas.openxmlformats.org/officeDocument/2006/relationships/hyperlink" Target="http://www.youtube.com/watch?v=NGa9yZv1xp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HCt1BwWE2g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Contemporary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#10</a:t>
            </a:r>
          </a:p>
          <a:p>
            <a:r>
              <a:rPr lang="en-US" dirty="0" smtClean="0"/>
              <a:t>VUS. 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wallpaperweb.org/wallpaper/space/1280x1024/shuttle_99_2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6781800" cy="5427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aerospaceweb.org/question/spacecraft/interstellar/voya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162800" cy="52093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5715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Voyager spacecraft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spacetelescope.org/static/archives/images/screen/hubble_earth_sp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5352447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19800" y="32004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Hubble Telescope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colonizemars.com/wp-content/uploads/2010/10/NASA_Mars_R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"/>
            <a:ext cx="6391275" cy="5114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57912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Mars Rover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IMPACT OF SPACE PROGRAM </a:t>
            </a:r>
          </a:p>
          <a:p>
            <a:r>
              <a:rPr lang="en-US" dirty="0" smtClean="0"/>
              <a:t>Technology - access to global information, global viewpoints, and global products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Satellites</a:t>
            </a:r>
            <a:r>
              <a:rPr lang="en-US" dirty="0" smtClean="0"/>
              <a:t>—provide better communication, access to more television programming, etc.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Cable and Sat TV</a:t>
            </a:r>
            <a:r>
              <a:rPr lang="en-US" dirty="0" smtClean="0"/>
              <a:t>:  More access to information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GPS</a:t>
            </a:r>
            <a:r>
              <a:rPr lang="en-US" dirty="0" smtClean="0"/>
              <a:t> (Global Position System)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Personal communication devices</a:t>
            </a:r>
            <a:r>
              <a:rPr lang="en-US" dirty="0" smtClean="0"/>
              <a:t>—PDA, Cell Phone, Smart Phone, etc.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Personal computers</a:t>
            </a:r>
            <a:r>
              <a:rPr lang="en-US" dirty="0" smtClean="0"/>
              <a:t>—widespread access 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Internet</a:t>
            </a:r>
            <a:r>
              <a:rPr lang="en-US" dirty="0" smtClean="0"/>
              <a:t> (world wide web)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294437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C000"/>
                </a:solidFill>
              </a:rPr>
              <a:t>W</a:t>
            </a:r>
            <a:r>
              <a:rPr lang="en-US" sz="3600" b="1" u="sng" dirty="0" smtClean="0">
                <a:solidFill>
                  <a:srgbClr val="FFC000"/>
                </a:solidFill>
              </a:rPr>
              <a:t>ork, Education and Health </a:t>
            </a:r>
            <a:r>
              <a:rPr lang="en-US" sz="3600" b="1" u="sng" dirty="0">
                <a:solidFill>
                  <a:srgbClr val="FFC000"/>
                </a:solidFill>
              </a:rPr>
              <a:t>C</a:t>
            </a:r>
            <a:r>
              <a:rPr lang="en-US" sz="3600" b="1" u="sng" dirty="0" smtClean="0">
                <a:solidFill>
                  <a:srgbClr val="FFC000"/>
                </a:solidFill>
              </a:rPr>
              <a:t>are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Telecommuting</a:t>
            </a:r>
            <a:r>
              <a:rPr lang="en-US" sz="2800" dirty="0" smtClean="0"/>
              <a:t>—work at home using a computer instead of going to office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Online coursework</a:t>
            </a:r>
            <a:r>
              <a:rPr lang="en-US" sz="2800" dirty="0" smtClean="0"/>
              <a:t>—college courses online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Service Industries</a:t>
            </a:r>
            <a:r>
              <a:rPr lang="en-US" sz="2800" dirty="0" smtClean="0"/>
              <a:t>—provide services rather than products</a:t>
            </a:r>
          </a:p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Outsourcing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Offshoring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/>
              <a:t>C</a:t>
            </a:r>
            <a:r>
              <a:rPr lang="en-US" dirty="0" smtClean="0"/>
              <a:t>ompanies hire overseas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 </a:t>
            </a:r>
            <a:r>
              <a:rPr lang="en-US" dirty="0"/>
              <a:t>lines </a:t>
            </a:r>
            <a:r>
              <a:rPr lang="en-US" dirty="0" smtClean="0"/>
              <a:t>located </a:t>
            </a:r>
            <a:r>
              <a:rPr lang="en-US" dirty="0"/>
              <a:t>in </a:t>
            </a:r>
            <a:r>
              <a:rPr lang="en-US" dirty="0" smtClean="0"/>
              <a:t>India</a:t>
            </a:r>
            <a:endParaRPr lang="en-US" b="1" dirty="0">
              <a:solidFill>
                <a:srgbClr val="FFC000"/>
              </a:solidFill>
            </a:endParaRPr>
          </a:p>
          <a:p>
            <a:pPr lvl="1"/>
            <a:r>
              <a:rPr lang="en-US" dirty="0"/>
              <a:t>C</a:t>
            </a:r>
            <a:r>
              <a:rPr lang="en-US" dirty="0" smtClean="0"/>
              <a:t>ompany </a:t>
            </a:r>
            <a:r>
              <a:rPr lang="en-US" dirty="0"/>
              <a:t>builds </a:t>
            </a:r>
            <a:r>
              <a:rPr lang="en-US" dirty="0" smtClean="0"/>
              <a:t>factory </a:t>
            </a:r>
            <a:r>
              <a:rPr lang="en-US" dirty="0"/>
              <a:t>overseas</a:t>
            </a:r>
          </a:p>
          <a:p>
            <a:pPr lvl="1"/>
            <a:r>
              <a:rPr lang="en-US" dirty="0"/>
              <a:t>Cheaper labor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27637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edical </a:t>
            </a:r>
            <a:r>
              <a:rPr lang="en-US" dirty="0"/>
              <a:t>research </a:t>
            </a:r>
            <a:r>
              <a:rPr lang="en-US" dirty="0" smtClean="0"/>
              <a:t>- Live </a:t>
            </a:r>
            <a:r>
              <a:rPr lang="en-US" dirty="0"/>
              <a:t>healthier and </a:t>
            </a:r>
            <a:r>
              <a:rPr lang="en-US" dirty="0" smtClean="0"/>
              <a:t>longer</a:t>
            </a:r>
          </a:p>
          <a:p>
            <a:r>
              <a:rPr lang="en-US" dirty="0" smtClean="0"/>
              <a:t>Vaccines and Antibiotics</a:t>
            </a:r>
          </a:p>
          <a:p>
            <a:r>
              <a:rPr lang="en-US" dirty="0" smtClean="0"/>
              <a:t>1955</a:t>
            </a:r>
            <a:r>
              <a:rPr lang="en-US" dirty="0"/>
              <a:t>:  </a:t>
            </a:r>
            <a:r>
              <a:rPr lang="en-US" b="1" dirty="0">
                <a:solidFill>
                  <a:srgbClr val="92D050"/>
                </a:solidFill>
              </a:rPr>
              <a:t>Dr. Jonas Salk </a:t>
            </a:r>
            <a:r>
              <a:rPr lang="en-US" dirty="0"/>
              <a:t>created the polio vaccine</a:t>
            </a:r>
          </a:p>
          <a:p>
            <a:endParaRPr lang="en-US" dirty="0"/>
          </a:p>
        </p:txBody>
      </p:sp>
      <p:pic>
        <p:nvPicPr>
          <p:cNvPr id="4" name="Picture 2" descr="http://images.sodahead.com/polls/001564481/463713170_jonas_salk_x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19400"/>
            <a:ext cx="4454338" cy="342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1818" y="6248400"/>
            <a:ext cx="1492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Dr. Jonas Salk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524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Détente and World Problems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46637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92D050"/>
                </a:solidFill>
              </a:rPr>
              <a:t>Nuclear Test Ban Treaty</a:t>
            </a:r>
          </a:p>
          <a:p>
            <a:pPr lvl="1"/>
            <a:r>
              <a:rPr lang="en-US" dirty="0" smtClean="0"/>
              <a:t>Banned nuclear testing above ground, under water, and in outer space</a:t>
            </a:r>
          </a:p>
          <a:p>
            <a:r>
              <a:rPr lang="en-US" b="1" u="sng" dirty="0" smtClean="0"/>
              <a:t>Nuclear </a:t>
            </a:r>
            <a:r>
              <a:rPr lang="en-US" b="1" u="sng" dirty="0"/>
              <a:t>Non-Proliferation Treaty :</a:t>
            </a:r>
            <a:endParaRPr lang="en-US" dirty="0"/>
          </a:p>
          <a:p>
            <a:pPr lvl="1"/>
            <a:r>
              <a:rPr lang="en-US" dirty="0"/>
              <a:t>L</a:t>
            </a:r>
            <a:r>
              <a:rPr lang="en-US" dirty="0" smtClean="0"/>
              <a:t>imit number </a:t>
            </a:r>
            <a:r>
              <a:rPr lang="en-US" dirty="0"/>
              <a:t>of countries </a:t>
            </a:r>
            <a:r>
              <a:rPr lang="en-US" dirty="0" smtClean="0"/>
              <a:t>with </a:t>
            </a:r>
            <a:r>
              <a:rPr lang="en-US" dirty="0"/>
              <a:t>nuclear bombs</a:t>
            </a:r>
          </a:p>
          <a:p>
            <a:r>
              <a:rPr lang="en-US" b="1" u="sng" dirty="0"/>
              <a:t>SALT</a:t>
            </a:r>
            <a:r>
              <a:rPr lang="en-US" dirty="0"/>
              <a:t>:   </a:t>
            </a:r>
            <a:r>
              <a:rPr lang="en-US" dirty="0" smtClean="0"/>
              <a:t>Strategic Arms Limitation Treaty</a:t>
            </a:r>
            <a:endParaRPr lang="en-US" dirty="0"/>
          </a:p>
          <a:p>
            <a:pPr lvl="1"/>
            <a:r>
              <a:rPr lang="en-US" dirty="0" smtClean="0"/>
              <a:t>limited </a:t>
            </a:r>
            <a:r>
              <a:rPr lang="en-US" dirty="0"/>
              <a:t>the number of certain types of nuclear weapons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99037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Détente</a:t>
            </a:r>
            <a:r>
              <a:rPr lang="en-US" sz="3600" b="1" u="sng" dirty="0"/>
              <a:t>:  </a:t>
            </a:r>
            <a:r>
              <a:rPr lang="en-US" dirty="0"/>
              <a:t>an attempt to make better relations with the Soviet Union and China</a:t>
            </a:r>
          </a:p>
          <a:p>
            <a:pPr lvl="1"/>
            <a:r>
              <a:rPr lang="en-US" sz="2800" dirty="0"/>
              <a:t>Nixon - visit to China in 1972 </a:t>
            </a:r>
          </a:p>
          <a:p>
            <a:pPr lvl="1"/>
            <a:r>
              <a:rPr lang="en-US" sz="2800" dirty="0"/>
              <a:t>Carter – exported grain to Soviet Union</a:t>
            </a:r>
          </a:p>
          <a:p>
            <a:pPr lvl="1"/>
            <a:r>
              <a:rPr lang="en-US" sz="2800" dirty="0"/>
              <a:t>Opened up new markets for US goods</a:t>
            </a:r>
          </a:p>
          <a:p>
            <a:pPr marL="356616" lvl="1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13437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OPEC</a:t>
            </a:r>
            <a:r>
              <a:rPr lang="en-US" sz="3600" dirty="0" smtClean="0"/>
              <a:t>: </a:t>
            </a:r>
            <a:r>
              <a:rPr lang="en-US" dirty="0" smtClean="0"/>
              <a:t>Organization of Petroleum Exporting Countries)</a:t>
            </a:r>
          </a:p>
          <a:p>
            <a:pPr lvl="1"/>
            <a:r>
              <a:rPr lang="en-US" sz="2400" dirty="0" smtClean="0"/>
              <a:t>Oil  Cartel – mostly middle eastern nations</a:t>
            </a:r>
          </a:p>
          <a:p>
            <a:pPr lvl="1"/>
            <a:r>
              <a:rPr lang="en-US" sz="2400" dirty="0" smtClean="0"/>
              <a:t>set prices and regulated the production of oil</a:t>
            </a:r>
          </a:p>
          <a:p>
            <a:r>
              <a:rPr lang="en-US" sz="2400" dirty="0" smtClean="0"/>
              <a:t>Attempt to act as a monopoly</a:t>
            </a:r>
          </a:p>
          <a:p>
            <a:r>
              <a:rPr lang="en-US" dirty="0" smtClean="0"/>
              <a:t>1973</a:t>
            </a:r>
            <a:r>
              <a:rPr lang="en-US" dirty="0"/>
              <a:t>:  </a:t>
            </a:r>
            <a:r>
              <a:rPr lang="en-US" dirty="0" smtClean="0"/>
              <a:t>October </a:t>
            </a:r>
            <a:r>
              <a:rPr lang="en-US" dirty="0"/>
              <a:t>War (Yom Kippur War</a:t>
            </a:r>
            <a:r>
              <a:rPr lang="en-US" dirty="0" smtClean="0"/>
              <a:t>) – US supports Israel against Arab  coalition</a:t>
            </a:r>
            <a:endParaRPr lang="en-US" dirty="0"/>
          </a:p>
          <a:p>
            <a:r>
              <a:rPr lang="en-US" dirty="0" smtClean="0"/>
              <a:t>OPEC places </a:t>
            </a:r>
            <a:r>
              <a:rPr lang="en-US" dirty="0"/>
              <a:t>an embargo on oil to the US</a:t>
            </a:r>
          </a:p>
          <a:p>
            <a:pPr lvl="1"/>
            <a:r>
              <a:rPr lang="en-US" dirty="0" smtClean="0"/>
              <a:t>shortage </a:t>
            </a:r>
            <a:r>
              <a:rPr lang="en-US" dirty="0"/>
              <a:t>of gasoline and oil products in </a:t>
            </a:r>
            <a:r>
              <a:rPr lang="en-US" dirty="0" smtClean="0"/>
              <a:t>US</a:t>
            </a:r>
            <a:endParaRPr lang="en-US" dirty="0"/>
          </a:p>
          <a:p>
            <a:pPr lvl="1"/>
            <a:r>
              <a:rPr lang="en-US" dirty="0" smtClean="0"/>
              <a:t>Carter - conservation </a:t>
            </a:r>
            <a:r>
              <a:rPr lang="en-US" dirty="0"/>
              <a:t>of oil and gas </a:t>
            </a:r>
            <a:r>
              <a:rPr lang="en-US" dirty="0" smtClean="0"/>
              <a:t>- rationing </a:t>
            </a:r>
            <a:r>
              <a:rPr lang="en-US" dirty="0"/>
              <a:t>and </a:t>
            </a:r>
            <a:r>
              <a:rPr lang="en-US" dirty="0" smtClean="0"/>
              <a:t>lower speed </a:t>
            </a:r>
            <a:r>
              <a:rPr lang="en-US" dirty="0"/>
              <a:t>limits</a:t>
            </a:r>
          </a:p>
          <a:p>
            <a:r>
              <a:rPr lang="en-US" dirty="0"/>
              <a:t>The embargo was lifted in 1974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524000"/>
          </a:xfrm>
        </p:spPr>
        <p:txBody>
          <a:bodyPr/>
          <a:lstStyle/>
          <a:p>
            <a:r>
              <a:rPr lang="en-US" u="sng" dirty="0" smtClean="0">
                <a:solidFill>
                  <a:srgbClr val="92D050"/>
                </a:solidFill>
              </a:rPr>
              <a:t>Women’s Movements</a:t>
            </a:r>
            <a:endParaRPr lang="en-US" u="sng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22837"/>
          </a:xfrm>
        </p:spPr>
        <p:txBody>
          <a:bodyPr>
            <a:normAutofit/>
          </a:bodyPr>
          <a:lstStyle/>
          <a:p>
            <a:r>
              <a:rPr lang="en-US" dirty="0" smtClean="0"/>
              <a:t>Women were paid less than men for same work</a:t>
            </a:r>
          </a:p>
          <a:p>
            <a:r>
              <a:rPr lang="en-US" dirty="0" smtClean="0"/>
              <a:t>“</a:t>
            </a:r>
            <a:r>
              <a:rPr lang="en-US" b="1" dirty="0" smtClean="0">
                <a:solidFill>
                  <a:srgbClr val="FF66FF"/>
                </a:solidFill>
              </a:rPr>
              <a:t>Pink collar</a:t>
            </a:r>
            <a:r>
              <a:rPr lang="en-US" dirty="0" smtClean="0"/>
              <a:t>” jobs</a:t>
            </a:r>
          </a:p>
          <a:p>
            <a:pPr lvl="1"/>
            <a:r>
              <a:rPr lang="en-US" dirty="0" smtClean="0"/>
              <a:t>jobs - stereotypically – “women's work”</a:t>
            </a:r>
          </a:p>
          <a:p>
            <a:pPr lvl="1"/>
            <a:r>
              <a:rPr lang="en-US" dirty="0" smtClean="0"/>
              <a:t>Nurse, babysitter, waitress, etc.</a:t>
            </a:r>
          </a:p>
          <a:p>
            <a:r>
              <a:rPr lang="en-US" dirty="0" smtClean="0"/>
              <a:t>1963:  Betty Friedan wrote the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Feminine Mystique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Challenged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“traditional role” </a:t>
            </a:r>
            <a:r>
              <a:rPr lang="en-US" dirty="0" smtClean="0"/>
              <a:t>of women - wives and mothers</a:t>
            </a:r>
          </a:p>
          <a:p>
            <a:pPr marL="356616" lvl="1" indent="0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olli239.fts.educ.msu.edu/wp-content/uploads/2009/05/control1973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663702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08637"/>
          </a:xfrm>
        </p:spPr>
        <p:txBody>
          <a:bodyPr/>
          <a:lstStyle/>
          <a:p>
            <a:r>
              <a:rPr lang="en-US" b="1" u="sng" dirty="0" smtClean="0"/>
              <a:t>PLO:</a:t>
            </a:r>
            <a:r>
              <a:rPr lang="en-US" dirty="0"/>
              <a:t> </a:t>
            </a:r>
            <a:r>
              <a:rPr lang="en-US" dirty="0" smtClean="0"/>
              <a:t>Palestine Liberation Organization (PLO) – opposed creation of Israel </a:t>
            </a:r>
          </a:p>
          <a:p>
            <a:r>
              <a:rPr lang="en-US" b="1" u="sng" dirty="0" smtClean="0">
                <a:hlinkClick r:id="rId2"/>
              </a:rPr>
              <a:t>Camp </a:t>
            </a:r>
            <a:r>
              <a:rPr lang="en-US" b="1" u="sng" dirty="0">
                <a:hlinkClick r:id="rId2"/>
              </a:rPr>
              <a:t>David Accords (Pres. Jimmy Carter):</a:t>
            </a:r>
            <a:endParaRPr lang="en-US" b="1" dirty="0"/>
          </a:p>
          <a:p>
            <a:r>
              <a:rPr lang="en-US" dirty="0" smtClean="0"/>
              <a:t>1979</a:t>
            </a:r>
            <a:r>
              <a:rPr lang="en-US" dirty="0"/>
              <a:t>:  </a:t>
            </a:r>
            <a:r>
              <a:rPr lang="en-US" dirty="0" smtClean="0"/>
              <a:t> </a:t>
            </a:r>
            <a:r>
              <a:rPr lang="en-US" dirty="0"/>
              <a:t>Camp David </a:t>
            </a:r>
            <a:r>
              <a:rPr lang="en-US" dirty="0" smtClean="0"/>
              <a:t>- Egyptian </a:t>
            </a:r>
            <a:r>
              <a:rPr lang="en-US" dirty="0"/>
              <a:t>President </a:t>
            </a:r>
            <a:r>
              <a:rPr lang="en-US" dirty="0" smtClean="0"/>
              <a:t>(Sadat) and </a:t>
            </a:r>
            <a:r>
              <a:rPr lang="en-US" dirty="0"/>
              <a:t>Israeli Prime Minister </a:t>
            </a:r>
            <a:r>
              <a:rPr lang="en-US" dirty="0" smtClean="0"/>
              <a:t>(Begin)</a:t>
            </a:r>
          </a:p>
          <a:p>
            <a:pPr lvl="1"/>
            <a:r>
              <a:rPr lang="en-US" dirty="0" smtClean="0"/>
              <a:t>Established </a:t>
            </a:r>
            <a:r>
              <a:rPr lang="en-US" dirty="0"/>
              <a:t>a peace between Israel and Egypt</a:t>
            </a:r>
          </a:p>
          <a:p>
            <a:endParaRPr lang="en-US" dirty="0" smtClean="0"/>
          </a:p>
        </p:txBody>
      </p:sp>
      <p:pic>
        <p:nvPicPr>
          <p:cNvPr id="4" name="Picture 2" descr="http://www.britannica.com/blogs/wp-content/uploads/2010/09/0000078620-cartej008-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218" y="4161905"/>
            <a:ext cx="4800600" cy="2730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61037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Persian Gulf War :</a:t>
            </a:r>
          </a:p>
          <a:p>
            <a:pPr lvl="1"/>
            <a:r>
              <a:rPr lang="en-US" dirty="0" smtClean="0"/>
              <a:t>1990:  Iraq invaded Kuwait</a:t>
            </a:r>
          </a:p>
          <a:p>
            <a:pPr lvl="1"/>
            <a:r>
              <a:rPr lang="en-US" dirty="0" smtClean="0"/>
              <a:t>George H.W. Bush</a:t>
            </a:r>
          </a:p>
          <a:p>
            <a:pPr lvl="1"/>
            <a:r>
              <a:rPr lang="en-US" dirty="0" smtClean="0"/>
              <a:t>US - successful military operation to free Kuwait and protects oil interest in the region</a:t>
            </a:r>
          </a:p>
          <a:p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36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War with Iraq </a:t>
            </a:r>
          </a:p>
          <a:p>
            <a:pPr lvl="1"/>
            <a:r>
              <a:rPr lang="en-US" dirty="0" smtClean="0"/>
              <a:t>George Bush</a:t>
            </a:r>
          </a:p>
          <a:p>
            <a:pPr lvl="1"/>
            <a:r>
              <a:rPr lang="en-US" dirty="0" smtClean="0"/>
              <a:t>Overthrow Saddam Husain</a:t>
            </a:r>
          </a:p>
          <a:p>
            <a:r>
              <a:rPr lang="en-US" dirty="0" smtClean="0"/>
              <a:t>War in Afghanistan – </a:t>
            </a:r>
          </a:p>
          <a:p>
            <a:pPr lvl="1"/>
            <a:r>
              <a:rPr lang="en-US" dirty="0" smtClean="0"/>
              <a:t>Osama Bin Laden killed by US special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en-US" u="sng" dirty="0" smtClean="0">
                <a:solidFill>
                  <a:srgbClr val="FF66FF"/>
                </a:solidFill>
              </a:rPr>
              <a:t>Politics and Economics</a:t>
            </a:r>
            <a:endParaRPr lang="en-US" u="sng" dirty="0">
              <a:solidFill>
                <a:srgbClr val="FF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437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Conservatives (Republicans):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uts in government spending</a:t>
            </a:r>
          </a:p>
          <a:p>
            <a:pPr lvl="1"/>
            <a:r>
              <a:rPr lang="en-US" dirty="0" smtClean="0"/>
              <a:t>Reduced government regulation of business</a:t>
            </a:r>
          </a:p>
          <a:p>
            <a:pPr lvl="1"/>
            <a:r>
              <a:rPr lang="en-US" dirty="0" smtClean="0"/>
              <a:t>Tax cuts for the wealthy</a:t>
            </a:r>
          </a:p>
          <a:p>
            <a:pPr lvl="1"/>
            <a:r>
              <a:rPr lang="en-US" dirty="0" smtClean="0"/>
              <a:t>Maintain strong defense</a:t>
            </a:r>
          </a:p>
          <a:p>
            <a:pPr lvl="1"/>
            <a:r>
              <a:rPr lang="en-US" dirty="0" smtClean="0"/>
              <a:t>Reduction government programs and regulations</a:t>
            </a:r>
          </a:p>
          <a:p>
            <a:pPr lvl="1"/>
            <a:r>
              <a:rPr lang="en-US" dirty="0" smtClean="0"/>
              <a:t>Opposed to social and moral changes – no gun control, gay marriage, legalization of marijuana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61037"/>
          </a:xfrm>
        </p:spPr>
        <p:txBody>
          <a:bodyPr/>
          <a:lstStyle/>
          <a:p>
            <a:r>
              <a:rPr lang="en-US" b="1" u="sng" dirty="0" smtClean="0"/>
              <a:t>Liberals (Democrats):</a:t>
            </a:r>
          </a:p>
          <a:p>
            <a:pPr lvl="1"/>
            <a:r>
              <a:rPr lang="en-US" dirty="0" smtClean="0"/>
              <a:t>More government spending</a:t>
            </a:r>
          </a:p>
          <a:p>
            <a:pPr lvl="1"/>
            <a:r>
              <a:rPr lang="en-US" dirty="0" smtClean="0"/>
              <a:t>Reduction in military spending</a:t>
            </a:r>
          </a:p>
          <a:p>
            <a:pPr lvl="1"/>
            <a:r>
              <a:rPr lang="en-US" dirty="0" smtClean="0"/>
              <a:t>Increased government regulation of business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reater role for the government concerning moral and social issues – (favor gun control, gay marriage and legalization of marijuana)</a:t>
            </a:r>
          </a:p>
          <a:p>
            <a:pPr lvl="1"/>
            <a:r>
              <a:rPr lang="en-US" dirty="0" smtClean="0"/>
              <a:t>Tax increases on wealthy to pay for programs and redistribute income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37237"/>
          </a:xfrm>
        </p:spPr>
        <p:txBody>
          <a:bodyPr/>
          <a:lstStyle/>
          <a:p>
            <a:r>
              <a:rPr lang="en-US" sz="3600" b="1" u="sng" dirty="0" smtClean="0"/>
              <a:t>The economy:</a:t>
            </a:r>
          </a:p>
          <a:p>
            <a:pPr lvl="1"/>
            <a:endParaRPr lang="en-US" b="1" dirty="0" smtClean="0">
              <a:solidFill>
                <a:srgbClr val="92D050"/>
              </a:solidFill>
            </a:endParaRP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Fiscal policy </a:t>
            </a:r>
            <a:r>
              <a:rPr lang="en-US" dirty="0" smtClean="0"/>
              <a:t>- use of government spending and taxation to influence the economy</a:t>
            </a:r>
            <a:endParaRPr lang="en-US" dirty="0" smtClean="0">
              <a:solidFill>
                <a:srgbClr val="92D050"/>
              </a:solidFill>
            </a:endParaRP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Monetary policy </a:t>
            </a:r>
            <a:r>
              <a:rPr lang="en-US" dirty="0" smtClean="0"/>
              <a:t>- control of supply of money and credit to expand or contract economic growth—</a:t>
            </a:r>
            <a:r>
              <a:rPr lang="en-US" b="1" dirty="0" smtClean="0">
                <a:solidFill>
                  <a:srgbClr val="C00000"/>
                </a:solidFill>
              </a:rPr>
              <a:t>Federal Reserve</a:t>
            </a:r>
          </a:p>
          <a:p>
            <a:pPr marL="356616" lvl="1" indent="0">
              <a:buNone/>
            </a:pP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37237"/>
          </a:xfrm>
        </p:spPr>
        <p:txBody>
          <a:bodyPr>
            <a:normAutofit/>
          </a:bodyPr>
          <a:lstStyle/>
          <a:p>
            <a:r>
              <a:rPr lang="en-US" sz="3900" b="1" u="sng" dirty="0" smtClean="0"/>
              <a:t>Reaganomics (“Regan Revolution”):</a:t>
            </a:r>
            <a:endParaRPr lang="en-US" sz="3900" dirty="0" smtClean="0"/>
          </a:p>
          <a:p>
            <a:r>
              <a:rPr lang="en-US" dirty="0"/>
              <a:t>E</a:t>
            </a:r>
            <a:r>
              <a:rPr lang="en-US" dirty="0" smtClean="0"/>
              <a:t>conomic policies of Reagan during the 1980s </a:t>
            </a:r>
          </a:p>
          <a:p>
            <a:pPr lvl="1"/>
            <a:r>
              <a:rPr lang="en-US" dirty="0" smtClean="0"/>
              <a:t>Shrink size of Federal Government by reducing spending</a:t>
            </a:r>
          </a:p>
          <a:p>
            <a:pPr lvl="1"/>
            <a:r>
              <a:rPr lang="en-US" dirty="0" smtClean="0"/>
              <a:t>Tax Cuts – Supply-side or “Trickle Down” Economics</a:t>
            </a:r>
          </a:p>
          <a:p>
            <a:pPr lvl="1"/>
            <a:r>
              <a:rPr lang="en-US" dirty="0" smtClean="0"/>
              <a:t>Reduce Government regulation</a:t>
            </a:r>
          </a:p>
          <a:p>
            <a:pPr lvl="1"/>
            <a:r>
              <a:rPr lang="en-US" dirty="0" smtClean="0"/>
              <a:t>Control the money supply to reduce inflation</a:t>
            </a:r>
          </a:p>
          <a:p>
            <a:pPr lvl="1"/>
            <a:r>
              <a:rPr lang="en-US" dirty="0" smtClean="0"/>
              <a:t>Strengthening military - pressure Soviets - Cold War</a:t>
            </a:r>
          </a:p>
          <a:p>
            <a:pPr lvl="1"/>
            <a:r>
              <a:rPr lang="en-US" dirty="0" smtClean="0"/>
              <a:t>Appointment of judges - “</a:t>
            </a:r>
            <a:r>
              <a:rPr lang="en-US" dirty="0" smtClean="0">
                <a:solidFill>
                  <a:srgbClr val="C00000"/>
                </a:solidFill>
              </a:rPr>
              <a:t>judicial restraint”</a:t>
            </a:r>
            <a:r>
              <a:rPr lang="en-US" dirty="0" smtClean="0"/>
              <a:t>—let the constitution speak for itself</a:t>
            </a:r>
          </a:p>
          <a:p>
            <a:pPr lvl="1"/>
            <a:r>
              <a:rPr lang="en-US" dirty="0" smtClean="0"/>
              <a:t>More responsibility to the state governments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en-US" dirty="0" smtClean="0"/>
              <a:t>Important Supreme Court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180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Gideon v. Wainwright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ight to a lawyer, even if they cannot afford one</a:t>
            </a:r>
          </a:p>
          <a:p>
            <a:r>
              <a:rPr lang="en-US" b="1" i="1" u="sng" dirty="0" smtClean="0"/>
              <a:t>Escobedo v. Illinois</a:t>
            </a:r>
            <a:r>
              <a:rPr lang="en-US" b="1" u="sng" dirty="0" smtClean="0"/>
              <a:t> (1964):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ight to a lawyer from the time of arrest or when one becomes the subject of a criminal investigation</a:t>
            </a:r>
          </a:p>
          <a:p>
            <a:r>
              <a:rPr lang="en-US" dirty="0" smtClean="0">
                <a:hlinkClick r:id="rId3"/>
              </a:rPr>
              <a:t>Miranda v. Arizona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nformed of their right to a lawyer and their right not to testify against themselves</a:t>
            </a:r>
          </a:p>
          <a:p>
            <a:r>
              <a:rPr lang="en-US" dirty="0" smtClean="0">
                <a:hlinkClick r:id="rId4"/>
              </a:rPr>
              <a:t>Engle v. Vitale</a:t>
            </a:r>
            <a:endParaRPr lang="en-US" dirty="0" smtClean="0"/>
          </a:p>
          <a:p>
            <a:r>
              <a:rPr lang="en-US" dirty="0" smtClean="0"/>
              <a:t>Said that school initiated prayer was unconstitutional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teenjury.com/wp-content/uploads/2010/11/mrian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086600" cy="6034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  <a:hlinkClick r:id="rId2"/>
              </a:rPr>
              <a:t>Watergate Scandal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5478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CREEP</a:t>
            </a:r>
            <a:r>
              <a:rPr lang="en-US" dirty="0" smtClean="0"/>
              <a:t>:</a:t>
            </a:r>
          </a:p>
          <a:p>
            <a:r>
              <a:rPr lang="en-US" dirty="0" smtClean="0"/>
              <a:t>1972 - Committee to Re-elect the President (CREEP) – Nixon -  headed by John Mitchell</a:t>
            </a:r>
          </a:p>
          <a:p>
            <a:r>
              <a:rPr lang="en-US" dirty="0" smtClean="0"/>
              <a:t>Used “dirty tricks” against Democrats</a:t>
            </a:r>
          </a:p>
          <a:p>
            <a:r>
              <a:rPr lang="en-US" dirty="0" smtClean="0"/>
              <a:t>Used special investigation group -  the </a:t>
            </a:r>
            <a:r>
              <a:rPr lang="en-US" b="1" dirty="0" smtClean="0">
                <a:solidFill>
                  <a:srgbClr val="92D050"/>
                </a:solidFill>
              </a:rPr>
              <a:t>Plumbers </a:t>
            </a:r>
            <a:r>
              <a:rPr lang="en-US" dirty="0" smtClean="0"/>
              <a:t>prevent security leaks </a:t>
            </a:r>
          </a:p>
          <a:p>
            <a:r>
              <a:rPr lang="en-US" dirty="0" smtClean="0"/>
              <a:t>Broke into the Democratic National Committee headquarters at the Watergate Hotel in D.C.</a:t>
            </a:r>
          </a:p>
          <a:p>
            <a:pPr lvl="1"/>
            <a:r>
              <a:rPr lang="en-US" dirty="0" smtClean="0"/>
              <a:t>Copy documents and wiretap phones to keep tabs on the Democrats election strategies </a:t>
            </a:r>
          </a:p>
          <a:p>
            <a:pPr marL="356616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08637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Feminism</a:t>
            </a:r>
            <a:r>
              <a:rPr lang="en-US" dirty="0" smtClean="0"/>
              <a:t> – the movement to bring equal rights for women</a:t>
            </a:r>
          </a:p>
          <a:p>
            <a:r>
              <a:rPr lang="en-US" dirty="0" smtClean="0">
                <a:hlinkClick r:id="rId2"/>
              </a:rPr>
              <a:t>“Glass Ceiling”</a:t>
            </a:r>
            <a:endParaRPr lang="en-US" dirty="0" smtClean="0"/>
          </a:p>
          <a:p>
            <a:pPr lvl="1"/>
            <a:r>
              <a:rPr lang="en-US" dirty="0" smtClean="0"/>
              <a:t>Refer s to invisible barriers that impede the career advancement of women in the American workforce</a:t>
            </a:r>
          </a:p>
          <a:p>
            <a:r>
              <a:rPr lang="en-US" dirty="0" smtClean="0"/>
              <a:t>1963:  </a:t>
            </a:r>
            <a:r>
              <a:rPr lang="en-US" b="1" dirty="0" smtClean="0">
                <a:solidFill>
                  <a:srgbClr val="FF66FF"/>
                </a:solidFill>
              </a:rPr>
              <a:t>Equal Pay Act</a:t>
            </a:r>
            <a:endParaRPr lang="en-US" dirty="0" smtClean="0"/>
          </a:p>
          <a:p>
            <a:pPr lvl="1"/>
            <a:r>
              <a:rPr lang="en-US" dirty="0" smtClean="0"/>
              <a:t>Women should same pay as men for doing the same work</a:t>
            </a:r>
          </a:p>
          <a:p>
            <a:pPr>
              <a:defRPr/>
            </a:pPr>
            <a:r>
              <a:rPr lang="en-US" dirty="0"/>
              <a:t>W</a:t>
            </a:r>
            <a:r>
              <a:rPr lang="en-US" dirty="0" smtClean="0"/>
              <a:t>omen in the workforce</a:t>
            </a:r>
          </a:p>
          <a:p>
            <a:pPr lvl="1">
              <a:defRPr/>
            </a:pPr>
            <a:r>
              <a:rPr lang="en-US" dirty="0" smtClean="0"/>
              <a:t>need for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affordable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day care</a:t>
            </a:r>
          </a:p>
          <a:p>
            <a:pPr marL="356616" lvl="1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  Washington Post reporters investigated break-in</a:t>
            </a:r>
          </a:p>
          <a:p>
            <a:pPr lvl="1"/>
            <a:r>
              <a:rPr lang="en-US" dirty="0" smtClean="0"/>
              <a:t>Bob Woodward</a:t>
            </a:r>
          </a:p>
          <a:p>
            <a:pPr lvl="1"/>
            <a:r>
              <a:rPr lang="en-US" dirty="0" smtClean="0"/>
              <a:t>Carl Bernstein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Investigation eventually leads to Nixon who denies it and orders subordinates to “cover it up”</a:t>
            </a:r>
          </a:p>
          <a:p>
            <a:r>
              <a:rPr lang="en-US" dirty="0" smtClean="0"/>
              <a:t>House Judiciary Committee recommended to impeach Nixon</a:t>
            </a:r>
          </a:p>
          <a:p>
            <a:r>
              <a:rPr lang="en-US" dirty="0" smtClean="0"/>
              <a:t>1974:  Nixon resigns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2" descr="http://www.theamericanchef.com/blog/uploaded_images/Picture-6-7018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95400"/>
            <a:ext cx="3429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farm2.static.flickr.com/1029/5185513870_fd72320891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208203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5486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Nixon leaving the White House after resignation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en-US" u="sng" dirty="0" smtClean="0"/>
              <a:t>Changing Patterns of Immigration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70437"/>
          </a:xfrm>
        </p:spPr>
        <p:txBody>
          <a:bodyPr>
            <a:normAutofit/>
          </a:bodyPr>
          <a:lstStyle/>
          <a:p>
            <a:r>
              <a:rPr lang="en-US" dirty="0" smtClean="0"/>
              <a:t>Immigration – increased, especially Asian and Latin American countries</a:t>
            </a:r>
          </a:p>
          <a:p>
            <a:r>
              <a:rPr lang="en-US" u="sng" dirty="0" smtClean="0"/>
              <a:t>Reasons for Immigration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Political freedom </a:t>
            </a:r>
            <a:r>
              <a:rPr lang="en-US" dirty="0" smtClean="0"/>
              <a:t>from oppressive governments</a:t>
            </a:r>
          </a:p>
          <a:p>
            <a:pPr lvl="1"/>
            <a:r>
              <a:rPr lang="en-US" dirty="0" smtClean="0"/>
              <a:t>(Cambodians from the 1970’s and Modern Haitians)</a:t>
            </a:r>
          </a:p>
          <a:p>
            <a:r>
              <a:rPr lang="en-US" dirty="0" smtClean="0">
                <a:hlinkClick r:id="rId2"/>
              </a:rPr>
              <a:t>Poverty</a:t>
            </a:r>
            <a:endParaRPr lang="en-US" dirty="0" smtClean="0"/>
          </a:p>
          <a:p>
            <a:r>
              <a:rPr lang="en-US" dirty="0" smtClean="0"/>
              <a:t>from devastating wars</a:t>
            </a:r>
          </a:p>
          <a:p>
            <a:pPr lvl="1"/>
            <a:r>
              <a:rPr lang="en-US" dirty="0" smtClean="0"/>
              <a:t>(Southern Europe as well as Africa)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Economic opportunity </a:t>
            </a:r>
            <a:r>
              <a:rPr lang="en-US" dirty="0" smtClean="0"/>
              <a:t>through jobs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13437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Effects of Immigration</a:t>
            </a:r>
            <a:endParaRPr lang="en-US" dirty="0" smtClean="0"/>
          </a:p>
          <a:p>
            <a:r>
              <a:rPr lang="en-US" dirty="0" smtClean="0"/>
              <a:t>Strain on government services</a:t>
            </a:r>
          </a:p>
          <a:p>
            <a:r>
              <a:rPr lang="en-US" dirty="0" smtClean="0"/>
              <a:t>Filling low-paying jobs in the United States</a:t>
            </a:r>
          </a:p>
          <a:p>
            <a:pPr lvl="1"/>
            <a:r>
              <a:rPr lang="en-US" dirty="0" smtClean="0"/>
              <a:t>take very low paying jobs other Americans will not</a:t>
            </a:r>
          </a:p>
          <a:p>
            <a:r>
              <a:rPr lang="en-US" dirty="0" smtClean="0"/>
              <a:t>Border issues</a:t>
            </a:r>
          </a:p>
          <a:p>
            <a:pPr lvl="1"/>
            <a:r>
              <a:rPr lang="en-US" dirty="0" smtClean="0"/>
              <a:t>Some immigrants enter US illegally</a:t>
            </a:r>
          </a:p>
          <a:p>
            <a:pPr lvl="1"/>
            <a:r>
              <a:rPr lang="en-US" dirty="0" smtClean="0"/>
              <a:t>Terrorism threat</a:t>
            </a:r>
          </a:p>
          <a:p>
            <a:r>
              <a:rPr lang="en-US" dirty="0" smtClean="0"/>
              <a:t>Bilingual education</a:t>
            </a:r>
          </a:p>
          <a:p>
            <a:pPr lvl="1"/>
            <a:r>
              <a:rPr lang="en-US" dirty="0" smtClean="0"/>
              <a:t>Offering courses in school in 2 or more native languages</a:t>
            </a:r>
          </a:p>
          <a:p>
            <a:pPr lvl="1"/>
            <a:r>
              <a:rPr lang="en-US" dirty="0" smtClean="0"/>
              <a:t>ESL—English as a second language courses</a:t>
            </a:r>
          </a:p>
          <a:p>
            <a:r>
              <a:rPr lang="en-US" dirty="0" smtClean="0"/>
              <a:t>Increasing cultural diversity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80037"/>
          </a:xfrm>
        </p:spPr>
        <p:txBody>
          <a:bodyPr/>
          <a:lstStyle/>
          <a:p>
            <a:r>
              <a:rPr lang="en-US" sz="3600" u="sng" dirty="0" smtClean="0"/>
              <a:t>Contributions of Immigrants</a:t>
            </a:r>
            <a:endParaRPr lang="en-US" sz="3600" dirty="0" smtClean="0"/>
          </a:p>
          <a:p>
            <a:r>
              <a:rPr lang="en-US" dirty="0" smtClean="0"/>
              <a:t>Diversity in music, the visual arts, and literature</a:t>
            </a:r>
          </a:p>
          <a:p>
            <a:r>
              <a:rPr lang="en-US" dirty="0"/>
              <a:t>L</a:t>
            </a:r>
            <a:r>
              <a:rPr lang="en-US" dirty="0" smtClean="0"/>
              <a:t>abor force - jobs that others  will not do</a:t>
            </a:r>
          </a:p>
          <a:p>
            <a:r>
              <a:rPr lang="en-US" dirty="0" smtClean="0"/>
              <a:t>Achievements in science, engineering, and other fields made by immigrants</a:t>
            </a:r>
            <a:endParaRPr lang="en-US" dirty="0"/>
          </a:p>
        </p:txBody>
      </p:sp>
      <p:pic>
        <p:nvPicPr>
          <p:cNvPr id="4" name="Picture 2" descr="http://fitsnews.com/wp-content/uploads/2009/09/mexican-field-wor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782291"/>
            <a:ext cx="6248400" cy="2743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880321" y="6488668"/>
            <a:ext cx="339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Immigrant worker in tobacco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Current Global Issues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Terrorism</a:t>
            </a:r>
            <a:endParaRPr lang="en-US" dirty="0" smtClean="0"/>
          </a:p>
          <a:p>
            <a:pPr lvl="1"/>
            <a:r>
              <a:rPr lang="en-US" dirty="0" smtClean="0"/>
              <a:t>9/11 attacks </a:t>
            </a:r>
            <a:r>
              <a:rPr lang="en-US" dirty="0"/>
              <a:t>-</a:t>
            </a:r>
            <a:r>
              <a:rPr lang="en-US" dirty="0" smtClean="0"/>
              <a:t> US government </a:t>
            </a:r>
            <a:r>
              <a:rPr lang="en-US" dirty="0"/>
              <a:t>-</a:t>
            </a:r>
            <a:r>
              <a:rPr lang="en-US" dirty="0" smtClean="0"/>
              <a:t> confront and combat terrorism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Patriot Act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educed restrictions on law enforcement agencies' ability to search telephone, e-mail communications, medical, financial, and other records</a:t>
            </a:r>
          </a:p>
          <a:p>
            <a:pPr lvl="1"/>
            <a:r>
              <a:rPr lang="en-US" dirty="0" smtClean="0"/>
              <a:t>Allows the government to use nearly any means necessary to track and search for terrorists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56237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Office of Homeland Security 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/>
              <a:t>A cabinet department</a:t>
            </a:r>
          </a:p>
          <a:p>
            <a:pPr lvl="1"/>
            <a:r>
              <a:rPr lang="en-US" sz="3200" dirty="0" smtClean="0"/>
              <a:t>Protects the United States from and responding to terrorist attacks, man-made accidents, and natural disasters</a:t>
            </a:r>
          </a:p>
        </p:txBody>
      </p:sp>
      <p:pic>
        <p:nvPicPr>
          <p:cNvPr id="4" name="Picture 2" descr="http://www.silentthundermodels.com/wall_plaques/images/DHS1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498273"/>
            <a:ext cx="3581400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98963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NOW</a:t>
            </a:r>
            <a:r>
              <a:rPr lang="en-US" sz="3600" dirty="0" smtClean="0"/>
              <a:t> (National Organization for Women) – </a:t>
            </a:r>
          </a:p>
          <a:p>
            <a:pPr lvl="1"/>
            <a:r>
              <a:rPr lang="en-US" sz="3200" dirty="0" smtClean="0"/>
              <a:t>campaign for an </a:t>
            </a:r>
            <a:r>
              <a:rPr lang="en-US" sz="3200" dirty="0" smtClean="0">
                <a:hlinkClick r:id="rId2"/>
              </a:rPr>
              <a:t>Equal Rights Amendment </a:t>
            </a:r>
            <a:r>
              <a:rPr lang="en-US" sz="3200" dirty="0" smtClean="0"/>
              <a:t> </a:t>
            </a:r>
            <a:r>
              <a:rPr lang="en-US" sz="3200" dirty="0" smtClean="0"/>
              <a:t>(</a:t>
            </a:r>
            <a:r>
              <a:rPr lang="en-US" sz="3200" b="1" dirty="0" smtClean="0">
                <a:solidFill>
                  <a:srgbClr val="00B050"/>
                </a:solidFill>
              </a:rPr>
              <a:t>ERA</a:t>
            </a:r>
            <a:r>
              <a:rPr lang="en-US" sz="3200" dirty="0" smtClean="0"/>
              <a:t>) – end gender discrimination</a:t>
            </a:r>
          </a:p>
          <a:p>
            <a:pPr lvl="1"/>
            <a:r>
              <a:rPr lang="en-US" sz="3200" dirty="0" smtClean="0"/>
              <a:t>ERA -  passed by Congress, not ratified by states</a:t>
            </a:r>
          </a:p>
          <a:p>
            <a:pPr lvl="1"/>
            <a:r>
              <a:rPr lang="en-US" sz="3200" dirty="0" smtClean="0"/>
              <a:t>Fear - lead to direct breakdown of the family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294437"/>
          </a:xfrm>
        </p:spPr>
        <p:txBody>
          <a:bodyPr/>
          <a:lstStyle/>
          <a:p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Notable women:</a:t>
            </a:r>
            <a:endParaRPr lang="en-US" sz="36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Sandra Day O’Connor </a:t>
            </a:r>
            <a:r>
              <a:rPr lang="en-US" sz="2800" dirty="0" smtClean="0"/>
              <a:t>- 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woman to serve on Supreme Court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2"/>
              </a:rPr>
              <a:t>Sally Ride </a:t>
            </a:r>
            <a:r>
              <a:rPr lang="en-US" sz="2800" dirty="0"/>
              <a:t> </a:t>
            </a:r>
            <a:r>
              <a:rPr lang="en-US" sz="2800" dirty="0" smtClean="0"/>
              <a:t>- 1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female astronaut</a:t>
            </a:r>
            <a:endParaRPr lang="en-US" sz="2800" dirty="0"/>
          </a:p>
        </p:txBody>
      </p:sp>
      <p:pic>
        <p:nvPicPr>
          <p:cNvPr id="4" name="Picture 2" descr="http://asunews.asu.edu/files/images/O'Connor_1994-298crop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27701"/>
            <a:ext cx="2838388" cy="381952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23640" y="6409493"/>
            <a:ext cx="2248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Sandra Day O’Connor</a:t>
            </a:r>
          </a:p>
        </p:txBody>
      </p:sp>
      <p:pic>
        <p:nvPicPr>
          <p:cNvPr id="5" name="Picture 2" descr="http://iwasm.org/wp-blog/wp-content/uploads/2010/11/sally-r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993254"/>
            <a:ext cx="3733800" cy="479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56237"/>
          </a:xfrm>
        </p:spPr>
        <p:txBody>
          <a:bodyPr/>
          <a:lstStyle/>
          <a:p>
            <a:r>
              <a:rPr lang="en-US" sz="4000" b="1" i="1" u="sng" dirty="0" smtClean="0"/>
              <a:t>Roe v. Wade</a:t>
            </a:r>
            <a:endParaRPr lang="en-US" sz="4000" dirty="0" smtClean="0"/>
          </a:p>
          <a:p>
            <a:r>
              <a:rPr lang="en-US" sz="3200" dirty="0" smtClean="0"/>
              <a:t>Decided in 1973</a:t>
            </a:r>
          </a:p>
          <a:p>
            <a:r>
              <a:rPr lang="en-US" sz="3200" dirty="0" smtClean="0"/>
              <a:t>Made it legal for women to get abortions</a:t>
            </a:r>
          </a:p>
          <a:p>
            <a:r>
              <a:rPr lang="en-US" sz="3200" dirty="0" smtClean="0">
                <a:hlinkClick r:id="rId2"/>
              </a:rPr>
              <a:t>Roe v. Wade video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Technology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42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After  </a:t>
            </a:r>
            <a:r>
              <a:rPr lang="en-US" sz="3200" i="1" dirty="0" smtClean="0">
                <a:hlinkClick r:id="rId2"/>
              </a:rPr>
              <a:t>Sputnik I </a:t>
            </a:r>
            <a:r>
              <a:rPr lang="en-US" sz="3200" i="1" dirty="0" smtClean="0"/>
              <a:t> </a:t>
            </a:r>
            <a:r>
              <a:rPr lang="en-US" sz="3200" dirty="0" smtClean="0"/>
              <a:t>in 1957 – 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NASA</a:t>
            </a:r>
            <a:r>
              <a:rPr lang="en-US" sz="3200" dirty="0" smtClean="0"/>
              <a:t> (National Aeronautics and Space Administration) </a:t>
            </a:r>
            <a:endParaRPr lang="en-US" sz="3200" dirty="0"/>
          </a:p>
          <a:p>
            <a:pPr lvl="1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National Defense Education Act </a:t>
            </a:r>
            <a:r>
              <a:rPr lang="en-US" sz="3200" dirty="0" smtClean="0"/>
              <a:t>– increased requirements for math and science in schools</a:t>
            </a:r>
          </a:p>
          <a:p>
            <a:pPr lvl="1"/>
            <a:r>
              <a:rPr lang="en-US" sz="3200" dirty="0" smtClean="0">
                <a:hlinkClick r:id="rId3"/>
              </a:rPr>
              <a:t>Kennedy's Race to the Moon reference Video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363"/>
            <a:ext cx="8229600" cy="621823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John Glenn </a:t>
            </a:r>
            <a:r>
              <a:rPr lang="en-US" dirty="0" smtClean="0"/>
              <a:t>- first American to orbit the Earth</a:t>
            </a:r>
          </a:p>
          <a:p>
            <a:r>
              <a:rPr lang="en-US" dirty="0" smtClean="0"/>
              <a:t>1969 - </a:t>
            </a:r>
            <a:r>
              <a:rPr lang="en-US" b="1" dirty="0" smtClean="0">
                <a:solidFill>
                  <a:srgbClr val="92D050"/>
                </a:solidFill>
              </a:rPr>
              <a:t>Neil Armstrong </a:t>
            </a:r>
            <a:r>
              <a:rPr lang="en-US" dirty="0" smtClean="0"/>
              <a:t>- first person to step onto the moon’s surface</a:t>
            </a:r>
          </a:p>
          <a:p>
            <a:pPr lvl="1"/>
            <a:r>
              <a:rPr lang="en-US" dirty="0" smtClean="0"/>
              <a:t>“That’s one small step for a man; one giant leap for mankind.”</a:t>
            </a:r>
          </a:p>
          <a:p>
            <a:pPr lvl="1"/>
            <a:r>
              <a:rPr lang="en-US" dirty="0" smtClean="0">
                <a:hlinkClick r:id="rId2"/>
              </a:rPr>
              <a:t>One Small step video</a:t>
            </a:r>
            <a:endParaRPr lang="en-US" dirty="0" smtClean="0"/>
          </a:p>
        </p:txBody>
      </p:sp>
      <p:pic>
        <p:nvPicPr>
          <p:cNvPr id="4" name="Picture 2" descr="http://history.nasa.gov/friendship7/images/John-G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11" y="3048001"/>
            <a:ext cx="2819401" cy="3276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143000" y="6324600"/>
            <a:ext cx="1243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John Glenn</a:t>
            </a:r>
          </a:p>
        </p:txBody>
      </p:sp>
      <p:pic>
        <p:nvPicPr>
          <p:cNvPr id="5" name="Picture 2" descr="http://www.nasa.gov/images/content/69364main_armstrong_suit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09800"/>
            <a:ext cx="3309668" cy="39093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91200" y="6139935"/>
            <a:ext cx="1633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Neil Armstrong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1"/>
            <a:ext cx="82296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NASA space exploration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Space Shuttle </a:t>
            </a:r>
            <a:r>
              <a:rPr lang="en-US" dirty="0" smtClean="0"/>
              <a:t>(now retired) – reusable space craft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Voyager</a:t>
            </a:r>
            <a:r>
              <a:rPr lang="en-US" dirty="0" smtClean="0"/>
              <a:t> —2 satellites - study Jupiter and Saturn, and solar system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Hubble Space Telescope - </a:t>
            </a:r>
            <a:r>
              <a:rPr lang="en-US" dirty="0" smtClean="0"/>
              <a:t>allows scientists to look deeper into the universe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Mars Rover </a:t>
            </a:r>
            <a:r>
              <a:rPr lang="en-US" dirty="0" smtClean="0"/>
              <a:t>traveled on the surface of Mars collecting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</Template>
  <TotalTime>3938</TotalTime>
  <Words>1321</Words>
  <Application>Microsoft Office PowerPoint</Application>
  <PresentationFormat>On-screen Show (4:3)</PresentationFormat>
  <Paragraphs>192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Deluxe</vt:lpstr>
      <vt:lpstr>Contemporary Issues</vt:lpstr>
      <vt:lpstr>Women’s Movements</vt:lpstr>
      <vt:lpstr>PowerPoint Presentation</vt:lpstr>
      <vt:lpstr>PowerPoint Presentation</vt:lpstr>
      <vt:lpstr>PowerPoint Presentation</vt:lpstr>
      <vt:lpstr>PowerPoint Presentation</vt:lpstr>
      <vt:lpstr>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Détente and World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Politics and Economics</vt:lpstr>
      <vt:lpstr>PowerPoint Presentation</vt:lpstr>
      <vt:lpstr>PowerPoint Presentation</vt:lpstr>
      <vt:lpstr>PowerPoint Presentation</vt:lpstr>
      <vt:lpstr>Important Supreme Court Decisions</vt:lpstr>
      <vt:lpstr>PowerPoint Presentation</vt:lpstr>
      <vt:lpstr>Watergate Scandal</vt:lpstr>
      <vt:lpstr>PowerPoint Presentation</vt:lpstr>
      <vt:lpstr>PowerPoint Presentation</vt:lpstr>
      <vt:lpstr>Changing Patterns of Immigration</vt:lpstr>
      <vt:lpstr>PowerPoint Presentation</vt:lpstr>
      <vt:lpstr>PowerPoint Presentation</vt:lpstr>
      <vt:lpstr>Current Global Issues</vt:lpstr>
      <vt:lpstr>PowerPoint Presentation</vt:lpstr>
    </vt:vector>
  </TitlesOfParts>
  <Company>CCPS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Issues</dc:title>
  <dc:creator>Chris Anderson</dc:creator>
  <cp:lastModifiedBy>Graves, James P.</cp:lastModifiedBy>
  <cp:revision>257</cp:revision>
  <dcterms:created xsi:type="dcterms:W3CDTF">2011-09-22T11:47:23Z</dcterms:created>
  <dcterms:modified xsi:type="dcterms:W3CDTF">2014-07-28T18:59:02Z</dcterms:modified>
</cp:coreProperties>
</file>