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</p:sldIdLst>
  <p:sldSz cx="9144000" cy="5143500" type="screen16x9"/>
  <p:notesSz cx="6858000" cy="9144000"/>
  <p:embeddedFontLst>
    <p:embeddedFont>
      <p:font typeface="Average" panose="020B0604020202020204" charset="0"/>
      <p:regular r:id="rId40"/>
    </p:embeddedFont>
    <p:embeddedFont>
      <p:font typeface="Lato" panose="020B0604020202020204" charset="0"/>
      <p:regular r:id="rId41"/>
      <p:bold r:id="rId42"/>
      <p:italic r:id="rId43"/>
      <p:boldItalic r:id="rId44"/>
    </p:embeddedFont>
    <p:embeddedFont>
      <p:font typeface="Oswald"/>
      <p:regular r:id="rId45"/>
      <p:bold r:id="rId4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3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1.fntdata"/><Relationship Id="rId45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4.fntdata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7.fntdata"/><Relationship Id="rId20" Type="http://schemas.openxmlformats.org/officeDocument/2006/relationships/slide" Target="slides/slide19.xml"/><Relationship Id="rId41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 picture here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nFojb020bY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TGHLdr-ia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Civil Rights Movement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Opposing Views: MLK &amp; Malcolm X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077400" cy="2116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African American minister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Southern Christian Leadership Conference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Advocated for nonviolence and civil disobedience to gain traction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Assassinated April 3, 1968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4799750" y="2553525"/>
            <a:ext cx="4174200" cy="2116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Urged African Americans to take back their rights by any means necessary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Argued against complete integration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Helped found the Black Power movement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Assassinated February 21, 1965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Sit ins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Mostly lead by the Student Nonviolent Coordinating Committee (SNCC)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Congress of Racial Equality (CORE) also had a hand in Civil Rights activism after WWII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Freedom Riders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9518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Began in the summer of 1961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Organized by CORE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Group of northern young people to desegregate buses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Rode into the deep south to test federal government while protesting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Often met with violence at bus stops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Struggles in Birmingham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311700" y="1391375"/>
            <a:ext cx="4468800" cy="3179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Riot caused after attempts to desegregate public buildings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Police dogs &amp; fire hoses used (even on children)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u="sng">
                <a:solidFill>
                  <a:schemeClr val="dk1"/>
                </a:solidFill>
                <a:hlinkClick r:id="rId3"/>
              </a:rPr>
              <a:t>Letter From Birmingham Jail</a:t>
            </a:r>
            <a:r>
              <a:rPr lang="en" sz="1800"/>
              <a:t>: written by Martin Luther King Jr. during his prison time after the riots</a:t>
            </a:r>
          </a:p>
          <a:p>
            <a:pPr marL="457200" lvl="0" indent="-342900">
              <a:spcBef>
                <a:spcPts val="0"/>
              </a:spcBef>
              <a:buSzPct val="100000"/>
              <a:buChar char="-"/>
            </a:pPr>
            <a:r>
              <a:rPr lang="en" sz="1800"/>
              <a:t>Explained reasons for civil disobedience &amp; intentions to continue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Crisis in Mississippi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Governor Wallace blocked integration by literally standing in front of the doors to Ole Miss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President Kennedy forced integration with National Guardsmen </a:t>
            </a:r>
          </a:p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1963 March on Washington, D.C.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August 28, 1963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I Have A Dream speech at the Lincoln Memorial by Martin Luther King Jr</a:t>
            </a:r>
            <a:r>
              <a:rPr lang="en" dirty="0" smtClean="0"/>
              <a:t>.</a:t>
            </a:r>
            <a:endParaRPr lang="en" dirty="0"/>
          </a:p>
        </p:txBody>
      </p:sp>
      <p:sp>
        <p:nvSpPr>
          <p:cNvPr id="195" name="Shape 195"/>
          <p:cNvSpPr txBox="1"/>
          <p:nvPr/>
        </p:nvSpPr>
        <p:spPr>
          <a:xfrm>
            <a:off x="6440275" y="4369800"/>
            <a:ext cx="2391900" cy="44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View of crowd in D.C.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Civil Rights Act of 1964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3632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Outlawed public racial segregation and discrimination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Outlawed discrimination in the workplace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Increased powers of the federal government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Voting issues 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24th amendment ratified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Freedom Summer: voter registration drive in Mississippi 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 dirty="0"/>
          </a:p>
          <a:p>
            <a:pPr lvl="0">
              <a:spcBef>
                <a:spcPts val="0"/>
              </a:spcBef>
              <a:buNone/>
            </a:pPr>
            <a:endParaRPr sz="1800" dirty="0"/>
          </a:p>
          <a:p>
            <a:pPr lvl="0">
              <a:spcBef>
                <a:spcPts val="0"/>
              </a:spcBef>
              <a:buNone/>
            </a:pPr>
            <a:endParaRPr sz="1800" dirty="0"/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Gerrymandering: drawing voting districts in such a way to control the votes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chemeClr val="dk1"/>
                </a:solidFill>
              </a:rPr>
              <a:t>Westberry v. Sanders:</a:t>
            </a:r>
            <a:r>
              <a:rPr lang="en" sz="1800" dirty="0"/>
              <a:t> must divide voting districts to be more equal (trying to end gerrymandering)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1965: Selma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Protesters marched from Selma to Montgomery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John Lewis (SNCC) and marchers were met with tear gas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Bloody Sunday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Resulted in the passage of the </a:t>
            </a:r>
            <a:r>
              <a:rPr lang="en">
                <a:solidFill>
                  <a:schemeClr val="dk1"/>
                </a:solidFill>
              </a:rPr>
              <a:t>Voting Rights Act of 1965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1965: Watts Riots in Los Angeles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1562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Race riot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34 people killed, 1072 people injured, 4000 arrested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National guard sent in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Post Civil War: The Good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13th Amendment: ended slavery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14th Amendment: defines US Citizenship, equal protection under the law for all people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15th Amendment: granted all (male) citizens the right to vote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Letter from the Past...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Knowing what you do now about: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Birmingham Riots,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March on Washington,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Selma March / Bloody Sunday,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and the Watts Riots …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Pick one of these events and write a letter to a friend from the perspective of a person who witnessed these events firsthand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Affirmative Action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8998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Executive Order 11246 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Giving preference to minorities &amp; women </a:t>
            </a:r>
          </a:p>
          <a:p>
            <a:pPr lvl="0">
              <a:spcBef>
                <a:spcPts val="0"/>
              </a:spcBef>
              <a:buNone/>
            </a:pPr>
            <a:r>
              <a:rPr lang="en" u="sng" dirty="0">
                <a:solidFill>
                  <a:schemeClr val="dk1"/>
                </a:solidFill>
              </a:rPr>
              <a:t>Regents of the University of California v. Bakke</a:t>
            </a:r>
            <a:r>
              <a:rPr lang="en" dirty="0">
                <a:solidFill>
                  <a:schemeClr val="dk1"/>
                </a:solidFill>
              </a:rPr>
              <a:t> </a:t>
            </a:r>
          </a:p>
          <a:p>
            <a:pPr marL="457200" lvl="0" indent="-342900">
              <a:spcBef>
                <a:spcPts val="0"/>
              </a:spcBef>
              <a:buChar char="-"/>
            </a:pPr>
            <a:r>
              <a:rPr lang="en" dirty="0"/>
              <a:t>Court outlawed the quota system but did not find affirmative action unconstitutional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Black Power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8645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Stokely Carmichael (SNCC) “use violence if necessary” 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Black Pride - pride in ethnicity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“Black Power” - focus on gaining political power</a:t>
            </a:r>
          </a:p>
          <a:p>
            <a:pPr lvl="0">
              <a:spcBef>
                <a:spcPts val="0"/>
              </a:spcBef>
              <a:buNone/>
            </a:pPr>
            <a:r>
              <a:rPr lang="en" u="sng" dirty="0">
                <a:solidFill>
                  <a:schemeClr val="dk1"/>
                </a:solidFill>
              </a:rPr>
              <a:t>Black Panther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/>
              <a:t>party formed to protect communities from police harassment and teach self-defense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Continuing gains… and losses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Loving v. Virginia (1967): removed ban on interracial marriage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Civil Rights Act of 1968: ended housing discrimination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Assassination of President Kennedy, November 22, 1963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Assassination of Medgar Evers,		 June 12, 1963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Hispanic American Rights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Were not officially subject to segregation laws… but many Southwest all-white schools closed their doors to these students as well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1948: WWII veterans formed the American GI Forum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1954: Hernández v. Texas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Farm Worker Movement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9325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1962: César Chávez helped form United Farm Workers Association (UFW)</a:t>
            </a:r>
          </a:p>
          <a:p>
            <a:pPr marL="457200" lvl="0" indent="-368300">
              <a:spcBef>
                <a:spcPts val="0"/>
              </a:spcBef>
              <a:buSzPct val="100000"/>
              <a:buChar char="-"/>
            </a:pPr>
            <a:r>
              <a:rPr lang="en" sz="2200"/>
              <a:t>Believed in nonviolent protests to reach goals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1966: Merged with Filipino group to form United Farm Workers Organizing Committee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Cultural Pride: “Brown Power” 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Demands for schools to offer Spanish-speaking students classes in their own language &amp; classes about culture led to the 1968 Bilingual Education Act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Chicano Movement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-"/>
            </a:pPr>
            <a:r>
              <a:rPr lang="en" sz="2200"/>
              <a:t>Rodolfo “Corky” Gonzales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Brown Berets emerged in 1967 under David Sanchez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Los Angeles High School walkouts in 1968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Political Gains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65427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Development of Mexican American Political Association (MAPA) 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-"/>
            </a:pPr>
            <a:r>
              <a:rPr lang="en" sz="2200"/>
              <a:t>Elected Edward Roybal of Los Angeles to the House of Representatives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1970: La Raza Unida (The People United) formed in Texas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Amending of the Voting Rights Act of 1975 to require areas with large minority populations to hold bilingual elections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Native American Rights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Most likely of all Americans to suffer from tuberculosis and alcoholism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Suffer from poverty &amp; highest unemployment rate of all Americans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289900" y="24600"/>
            <a:ext cx="5888700" cy="343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1954: Eisenhower administration’s “Termination Policy” 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1961: 61 Native American groups met in Chicago to draft the Declaration of Indian Purpose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1968: Johnson established the National Council on Indian Opportunity 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1968: Formation of the American Indian Movement (AIM)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1972: “Trail of Broken Treaties” march in Washington, D.C.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Post Civil War: The Bad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1869: Plessy v. Ferguson - established “Separate but Equal” doctrine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“Jim Crow” Laws - enforced segregation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De Facto segregation</a:t>
            </a:r>
            <a:r>
              <a:rPr lang="en"/>
              <a:t> (separation by custom) v. </a:t>
            </a:r>
            <a:r>
              <a:rPr lang="en">
                <a:solidFill>
                  <a:schemeClr val="dk1"/>
                </a:solidFill>
              </a:rPr>
              <a:t>De Jure segregation</a:t>
            </a:r>
            <a:r>
              <a:rPr lang="en"/>
              <a:t> (separation of the races by law)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Victories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1924: Snyder Act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15th Amendment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Voting Rights Act of 1965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1972: Indian Education Act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1975: Indian Self-Determination and Education Assistance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311700" y="13990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LGBT Rights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311700" y="762800"/>
            <a:ext cx="8520600" cy="380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1940s: Banned from working for the federal government or serving in the military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1969: Stonewall Riots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1970s: Began call to end anti-gay discrimination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1994: “Don’t Ask Don’t Tell” passed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2011: DADT repealed 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2016: Same sex marriage was effectively made legal by the Supreme Court ruling in Obergefell v. Hodges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Disabled Americans’ Rights 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Discrimination and prejudice, especially in employment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1975: Education for all Handicapped Children Act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1988: Fair Housing Amendments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1990: Americans with Disabilities Act (ADA)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Women’s Rights Movement (2nd Wave)</a:t>
            </a:r>
          </a:p>
        </p:txBody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2811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Movement to full equality in jobs and education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Betty Friedan</a:t>
            </a: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200"/>
              <a:t>Wrote The Feminist Mystique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-"/>
            </a:pPr>
            <a:r>
              <a:rPr lang="en" sz="2200"/>
              <a:t>Founded National Organization for Women (NOW) in 1966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Gloria Steinem 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-"/>
            </a:pPr>
            <a:r>
              <a:rPr lang="en" sz="2200"/>
              <a:t>Helped found National Women’s Political Caucus in 1971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i="1"/>
              <a:t>The Feminist Mystique</a:t>
            </a:r>
            <a:r>
              <a:rPr lang="en"/>
              <a:t> (1963)</a:t>
            </a: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EFEFEF"/>
                </a:solidFill>
              </a:rPr>
              <a:t>“The problem lay buried, unspoken, for many years in the minds of American women.  It was a strange stirring, a sense of dissatisfaction, a yearning… Each suburban wife struggled with it alone.”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Equal Rights Amendment</a:t>
            </a:r>
          </a:p>
        </p:txBody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 dirty="0"/>
              <a:t>Movement led by NOW</a:t>
            </a:r>
          </a:p>
          <a:p>
            <a:pPr lvl="0">
              <a:spcBef>
                <a:spcPts val="0"/>
              </a:spcBef>
              <a:buNone/>
            </a:pPr>
            <a:r>
              <a:rPr lang="en" sz="2200" dirty="0"/>
              <a:t>Would forbid sex discrimination</a:t>
            </a:r>
          </a:p>
          <a:p>
            <a:pPr lvl="0">
              <a:spcBef>
                <a:spcPts val="0"/>
              </a:spcBef>
              <a:buNone/>
            </a:pPr>
            <a:r>
              <a:rPr lang="en" sz="2200" u="sng" dirty="0">
                <a:solidFill>
                  <a:schemeClr val="dk1"/>
                </a:solidFill>
              </a:rPr>
              <a:t>Debate:</a:t>
            </a:r>
            <a:r>
              <a:rPr lang="en" sz="2200" dirty="0"/>
              <a:t> men and women argued it undermined traditional values; many laws already existed to protect women’s rights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-"/>
            </a:pPr>
            <a:r>
              <a:rPr lang="en" sz="2200" dirty="0"/>
              <a:t>Phyllis Schlafly: women may have to forfeit alimony rights or serve in combat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 dirty="0"/>
              <a:t>Did not get enough votes to be ratified: perhaps defeated by the “new right”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Gains for Women</a:t>
            </a:r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Women’s Armed Forces Integration Act (1948)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Equal Pay Act (1963)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By 1960 ⅓ of American workers were women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Civil Rights Act of 1964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Title IX (1972)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Roe v. Wade (1973)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Gains for Women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More women elected to office: </a:t>
            </a: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200"/>
              <a:t>1969: Shirley Chisholm became the 1st African American woman elected to Congress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-"/>
            </a:pPr>
            <a:r>
              <a:rPr lang="en" sz="2200"/>
              <a:t>1975: Ella Grasso of Connecticut became the first woman elected governor that did not succeed her husband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West Point began accepting female cadets in 1976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Women allowed in combat units as of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1954: Brown v. Board of Education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618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Case out of Topeka, Kansas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Resulted in the unanimous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u="sng" dirty="0">
                <a:solidFill>
                  <a:schemeClr val="dk1"/>
                </a:solidFill>
                <a:hlinkClick r:id="rId3"/>
              </a:rPr>
              <a:t>Supreme Court ruling</a:t>
            </a:r>
            <a:r>
              <a:rPr lang="en" dirty="0"/>
              <a:t> that the “Separate but Equal” doctrine from Plessy v. Ferguson was unconstitutional due to the equal protection clauses of the 14th amendment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Brown ii (1955)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6843475" y="2974950"/>
            <a:ext cx="1831200" cy="56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Linda Brown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NAACP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National Association for the Advancement of Colored People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Formed in 1909 by W.E.B. DuBois to help abolish segregation and racism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Lawyers in Brown v. Board case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610200" y="3018525"/>
            <a:ext cx="3160200" cy="137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Oliver Hill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Played an integral role in the Farmville case incorporated in Brown v. Board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773000" y="3018525"/>
            <a:ext cx="3759600" cy="359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Thurgood Marshall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Civil Rights lawyer at the heart of the Brown v. Board case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* First African American nominated to the Supreme Court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1957: 9 African American students attend Central High School with 2000 white students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1st test of Brown decision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Federal troops sent in 1958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Little Rock schools were shut down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Crisis in Little Rock, Arkansas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6452400" y="969850"/>
            <a:ext cx="2691600" cy="22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Little Rock Nine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6845275" y="3155500"/>
            <a:ext cx="2025000" cy="359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Students being escorted into school by the National Guard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Virginia Response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Massive Resistance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Private schools and academies created for white students</a:t>
            </a:r>
          </a:p>
          <a:p>
            <a:pPr marL="457200" lvl="0" indent="-342900">
              <a:spcBef>
                <a:spcPts val="0"/>
              </a:spcBef>
              <a:buChar char="-"/>
            </a:pPr>
            <a:r>
              <a:rPr lang="en"/>
              <a:t>Prince Edward Academy…. Now FUQUA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“White Flight”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1955: Montgomery Bus Boycott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3900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Rosa Parks</a:t>
            </a:r>
            <a:r>
              <a:rPr lang="en"/>
              <a:t> violated city law by refusing to move to the back of the bus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Resulted in the beginning of the bus boycott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Boycott ended when the Supreme Court ruled that segregation on buses was unconstitutional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Martin Luther King Jr. created the </a:t>
            </a:r>
            <a:r>
              <a:rPr lang="en">
                <a:solidFill>
                  <a:schemeClr val="dk1"/>
                </a:solidFill>
              </a:rPr>
              <a:t>Southern Christian Leadership Conference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7017825" y="2735200"/>
            <a:ext cx="1612800" cy="370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Rosa Parks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1492</Words>
  <Application>Microsoft Office PowerPoint</Application>
  <PresentationFormat>On-screen Show (16:9)</PresentationFormat>
  <Paragraphs>192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Average</vt:lpstr>
      <vt:lpstr>Arial</vt:lpstr>
      <vt:lpstr>Lato</vt:lpstr>
      <vt:lpstr>Oswald</vt:lpstr>
      <vt:lpstr>Slate</vt:lpstr>
      <vt:lpstr>The Civil Rights Movement</vt:lpstr>
      <vt:lpstr>Post Civil War: The Good</vt:lpstr>
      <vt:lpstr>Post Civil War: The Bad</vt:lpstr>
      <vt:lpstr>1954: Brown v. Board of Education</vt:lpstr>
      <vt:lpstr>NAACP</vt:lpstr>
      <vt:lpstr>PowerPoint Presentation</vt:lpstr>
      <vt:lpstr>Crisis in Little Rock, Arkansas</vt:lpstr>
      <vt:lpstr>Virginia Response</vt:lpstr>
      <vt:lpstr>1955: Montgomery Bus Boycott</vt:lpstr>
      <vt:lpstr>Opposing Views: MLK &amp; Malcolm X</vt:lpstr>
      <vt:lpstr>Sit ins</vt:lpstr>
      <vt:lpstr>Freedom Riders</vt:lpstr>
      <vt:lpstr>Struggles in Birmingham</vt:lpstr>
      <vt:lpstr>Crisis in Mississippi</vt:lpstr>
      <vt:lpstr>1963 March on Washington, D.C.</vt:lpstr>
      <vt:lpstr>Civil Rights Act of 1964</vt:lpstr>
      <vt:lpstr>Voting issues </vt:lpstr>
      <vt:lpstr>1965: Selma</vt:lpstr>
      <vt:lpstr>1965: Watts Riots in Los Angeles</vt:lpstr>
      <vt:lpstr>Letter from the Past...</vt:lpstr>
      <vt:lpstr>Affirmative Action</vt:lpstr>
      <vt:lpstr>Black Power</vt:lpstr>
      <vt:lpstr>Continuing gains… and losses</vt:lpstr>
      <vt:lpstr>Hispanic American Rights</vt:lpstr>
      <vt:lpstr>Farm Worker Movement</vt:lpstr>
      <vt:lpstr>Cultural Pride: “Brown Power” </vt:lpstr>
      <vt:lpstr>Political Gains</vt:lpstr>
      <vt:lpstr>Native American Rights</vt:lpstr>
      <vt:lpstr>PowerPoint Presentation</vt:lpstr>
      <vt:lpstr>Victories</vt:lpstr>
      <vt:lpstr>LGBT Rights</vt:lpstr>
      <vt:lpstr>Disabled Americans’ Rights </vt:lpstr>
      <vt:lpstr>Women’s Rights Movement (2nd Wave)</vt:lpstr>
      <vt:lpstr>The Feminist Mystique (1963)</vt:lpstr>
      <vt:lpstr>The Equal Rights Amendment</vt:lpstr>
      <vt:lpstr>Gains for Women</vt:lpstr>
      <vt:lpstr>Gains for Women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Rights Movement</dc:title>
  <dc:creator>Joyner, Kari</dc:creator>
  <cp:lastModifiedBy>Joyner, Kari</cp:lastModifiedBy>
  <cp:revision>5</cp:revision>
  <dcterms:modified xsi:type="dcterms:W3CDTF">2017-11-10T17:40:50Z</dcterms:modified>
</cp:coreProperties>
</file>