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DB26A-A1B9-4F6C-9AC2-E9A7A5C49DD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D068C-B486-4CF0-9E0B-993E9317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9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AB61054-3F1E-4B3A-8188-7140847BA245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10551ABD-5FB8-47A2-ABF3-4A59BC813162}" type="slidenum">
              <a:rPr lang="en-US" sz="1200">
                <a:latin typeface="Times New Roman" pitchFamily="18" charset="0"/>
              </a:rPr>
              <a:pPr algn="r"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1517883-2A64-4F13-BB45-FBB9077F0BA7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A72466E-10BC-4785-98B1-835585EBC0F6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BFB6806-E4A6-437E-AC86-528EDD039592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AEDC733D-930D-46B8-9753-79F37F05EC5A}" type="slidenum">
              <a:rPr lang="en-US" sz="1200">
                <a:latin typeface="Times New Roman" pitchFamily="18" charset="0"/>
              </a:rPr>
              <a:pPr algn="r"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FF4D9FD9-F0A0-4367-A7DA-7FA980ACC8E2}" type="slidenum">
              <a:rPr lang="en-US" sz="1200">
                <a:latin typeface="Times New Roman" pitchFamily="18" charset="0"/>
              </a:rPr>
              <a:pPr algn="r"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72A2447F-8D14-4649-B008-3929089B315A}" type="slidenum">
              <a:rPr lang="en-US" sz="1200">
                <a:latin typeface="Times New Roman" pitchFamily="18" charset="0"/>
              </a:rPr>
              <a:pPr algn="r"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6D5465EE-A240-4B0E-AC60-E1EE9395B673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28C5D1C2-FEFD-42D0-9E35-AD9AA750EBA5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13E1E1FF-6666-4B2C-B5D1-E4F5FD6D4FF0}" type="slidenum">
              <a:rPr lang="en-US" sz="1200">
                <a:latin typeface="Times New Roman" pitchFamily="18" charset="0"/>
              </a:rPr>
              <a:pPr algn="r"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FE5DE186-88B9-4EB0-AF27-37183F0C7F26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3287181A-4A96-41FF-818C-EA200FB0F4D1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0619570F-6ED7-4A46-B68F-B98EB8233432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41316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A7FE05FA-0881-4A7E-9992-94147D30D406}" type="slidenum">
              <a:rPr lang="en-US" sz="1200">
                <a:latin typeface="Times New Roman" pitchFamily="18" charset="0"/>
              </a:rPr>
              <a:pPr algn="r"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44388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C5E0A322-7B6C-42A4-90FD-0202AD26CCAC}" type="slidenum">
              <a:rPr lang="en-US" sz="1200">
                <a:latin typeface="Times New Roman" pitchFamily="18" charset="0"/>
              </a:rPr>
              <a:pPr algn="r"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24A35BD6-279D-4C96-9329-2DDEA15A8ACC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7BC0133D-74EA-4246-A93A-7B3A6F518BCF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47460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4490D773-A9D6-4A28-A7B0-1191DC349FCB}" type="slidenum">
              <a:rPr lang="en-US" sz="1200">
                <a:latin typeface="Times New Roman" pitchFamily="18" charset="0"/>
              </a:rPr>
              <a:pPr algn="r"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48484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0FB17D5B-B635-4E5A-A73B-FD2DD274239A}" type="slidenum">
              <a:rPr lang="en-US" sz="1200">
                <a:latin typeface="Times New Roman" pitchFamily="18" charset="0"/>
              </a:rPr>
              <a:pPr algn="r"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FCBD691-2F2D-4979-8485-9E6975784BFF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50532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A13A45BC-1E3E-4B50-9BB8-B25A3D27ED33}" type="slidenum">
              <a:rPr lang="en-US" sz="1200">
                <a:latin typeface="Times New Roman" pitchFamily="18" charset="0"/>
              </a:rPr>
              <a:pPr algn="r"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1FA80AD3-CC16-44E8-92BD-18131A86DE32}" type="slidenum">
              <a:rPr lang="en-US" sz="1200">
                <a:latin typeface="Times New Roman" pitchFamily="18" charset="0"/>
              </a:rPr>
              <a:pPr algn="r"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8A4B78F-4935-487A-9C08-D3347F7CFAB1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F9AC4A0D-49B2-41EF-9140-95DDA66825C3}" type="slidenum">
              <a:rPr lang="en-US" sz="1200">
                <a:latin typeface="Times New Roman" pitchFamily="18" charset="0"/>
              </a:rPr>
              <a:pPr algn="r"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81C234BB-23FF-4B99-9265-F665872BCCEC}" type="slidenum">
              <a:rPr lang="en-US" sz="1200">
                <a:latin typeface="Times New Roman" pitchFamily="18" charset="0"/>
              </a:rPr>
              <a:pPr algn="r"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A1FBA4DE-F3EE-4FC9-AFAA-C546B23182C4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E5C96F6A-E25E-4935-92FC-B2EB9995FF22}" type="slidenum">
              <a:rPr lang="en-US" sz="1200">
                <a:latin typeface="Times New Roman" pitchFamily="18" charset="0"/>
              </a:rPr>
              <a:pPr algn="r"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C283EA89-B150-4201-95E1-D26DEE7680E6}" type="slidenum">
              <a:rPr lang="en-US" sz="1200">
                <a:latin typeface="Times New Roman" pitchFamily="18" charset="0"/>
              </a:rPr>
              <a:pPr algn="r"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25425-2A66-4986-A07D-40ACAF1AA17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FA5AF-76A9-43AC-AAC1-4994316F7AAF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25425-2A66-4986-A07D-40ACAF1AA17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FA5AF-76A9-43AC-AAC1-4994316F7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25425-2A66-4986-A07D-40ACAF1AA17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FA5AF-76A9-43AC-AAC1-4994316F7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25425-2A66-4986-A07D-40ACAF1AA17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FA5AF-76A9-43AC-AAC1-4994316F7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25425-2A66-4986-A07D-40ACAF1AA17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FA5AF-76A9-43AC-AAC1-4994316F7A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25425-2A66-4986-A07D-40ACAF1AA17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FA5AF-76A9-43AC-AAC1-4994316F7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25425-2A66-4986-A07D-40ACAF1AA17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FA5AF-76A9-43AC-AAC1-4994316F7AA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25425-2A66-4986-A07D-40ACAF1AA17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FA5AF-76A9-43AC-AAC1-4994316F7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25425-2A66-4986-A07D-40ACAF1AA17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FA5AF-76A9-43AC-AAC1-4994316F7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25425-2A66-4986-A07D-40ACAF1AA17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FA5AF-76A9-43AC-AAC1-4994316F7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CA25425-2A66-4986-A07D-40ACAF1AA17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24FA5AF-76A9-43AC-AAC1-4994316F7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A25425-2A66-4986-A07D-40ACAF1AA174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24FA5AF-76A9-43AC-AAC1-4994316F7AA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DALXORbtR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UobrO0EeR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83F4URTS9I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-n84sDBEB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66800" y="533400"/>
            <a:ext cx="8077200" cy="3733800"/>
          </a:xfrm>
        </p:spPr>
        <p:txBody>
          <a:bodyPr/>
          <a:lstStyle/>
          <a:p>
            <a:pPr marL="41275" indent="17463" eaLnBrk="1" hangingPunct="1">
              <a:defRPr/>
            </a:pP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r>
              <a:rPr lang="en-US" sz="6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Fertile Crescent</a:t>
            </a:r>
            <a:br>
              <a:rPr lang="en-US" sz="6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endParaRPr lang="en-US" sz="66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46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5638800" cy="6248400"/>
          </a:xfrm>
        </p:spPr>
        <p:txBody>
          <a:bodyPr/>
          <a:lstStyle/>
          <a:p>
            <a:pPr eaLnBrk="1" hangingPunct="1"/>
            <a:r>
              <a:rPr lang="en-US" sz="3600" b="1" smtClean="0"/>
              <a:t>City-states shared culture:</a:t>
            </a:r>
          </a:p>
          <a:p>
            <a:pPr lvl="1" eaLnBrk="1" hangingPunct="1"/>
            <a:r>
              <a:rPr lang="en-US" sz="3600" b="1" smtClean="0"/>
              <a:t>Cuneiform (600 + symbols—writing on clay using wedge-tipped reed (stylus) – only scribes could read &amp; write</a:t>
            </a:r>
          </a:p>
        </p:txBody>
      </p:sp>
      <p:pic>
        <p:nvPicPr>
          <p:cNvPr id="52227" name="Picture 6" descr="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34290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22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228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3600" b="1" kern="0" dirty="0">
                <a:latin typeface="+mn-lt"/>
              </a:rPr>
              <a:t>Polytheists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3600" b="1" kern="0" dirty="0">
                <a:latin typeface="+mn-lt"/>
              </a:rPr>
              <a:t>7 main gods, 1,000 lesser gods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3600" b="1" kern="0" dirty="0">
                <a:latin typeface="+mn-lt"/>
              </a:rPr>
              <a:t>Farmland owned by god/temple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3600" b="1" dirty="0">
                <a:latin typeface="+mj-lt"/>
              </a:rPr>
              <a:t>Ziggurats—stone temples</a:t>
            </a:r>
          </a:p>
        </p:txBody>
      </p:sp>
      <p:pic>
        <p:nvPicPr>
          <p:cNvPr id="54275" name="Picture 5" descr="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86063"/>
            <a:ext cx="7704138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769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 – god of heaven</a:t>
            </a:r>
          </a:p>
          <a:p>
            <a:r>
              <a:rPr lang="en-US" smtClean="0"/>
              <a:t>Enlil – air/wind</a:t>
            </a:r>
          </a:p>
          <a:p>
            <a:r>
              <a:rPr lang="en-US" smtClean="0"/>
              <a:t>Enki – water</a:t>
            </a:r>
          </a:p>
          <a:p>
            <a:endParaRPr lang="en-US" smtClean="0"/>
          </a:p>
          <a:p>
            <a:r>
              <a:rPr lang="en-US" smtClean="0"/>
              <a:t>Creation story</a:t>
            </a:r>
          </a:p>
          <a:p>
            <a:r>
              <a:rPr lang="en-US" smtClean="0"/>
              <a:t>Flood story (like Noah)</a:t>
            </a:r>
          </a:p>
        </p:txBody>
      </p:sp>
    </p:spTree>
    <p:extLst>
      <p:ext uri="{BB962C8B-B14F-4D97-AF65-F5344CB8AC3E}">
        <p14:creationId xmlns:p14="http://schemas.microsoft.com/office/powerpoint/2010/main" val="88646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02325"/>
          </a:xfrm>
        </p:spPr>
        <p:txBody>
          <a:bodyPr/>
          <a:lstStyle/>
          <a:p>
            <a:r>
              <a:rPr lang="en-US" sz="5400" smtClean="0"/>
              <a:t>City-states had kings (religious, military, &amp; political leader)=Theocracy</a:t>
            </a:r>
          </a:p>
        </p:txBody>
      </p:sp>
    </p:spTree>
    <p:extLst>
      <p:ext uri="{BB962C8B-B14F-4D97-AF65-F5344CB8AC3E}">
        <p14:creationId xmlns:p14="http://schemas.microsoft.com/office/powerpoint/2010/main" val="245442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Sumerians invented:</a:t>
            </a:r>
            <a:r>
              <a:rPr lang="en-US" sz="3600" smtClean="0">
                <a:solidFill>
                  <a:srgbClr val="FFFF00"/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FFFF00"/>
                </a:solidFill>
              </a:rPr>
              <a:t>Potter’s wheel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FFFF00"/>
                </a:solidFill>
              </a:rPr>
              <a:t>Wagon wheel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FFFF00"/>
                </a:solidFill>
              </a:rPr>
              <a:t>Sundial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FFFF00"/>
                </a:solidFill>
              </a:rPr>
              <a:t>12 month calendar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FFFF00"/>
                </a:solidFill>
              </a:rPr>
              <a:t>Bronze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FFFF00"/>
                </a:solidFill>
              </a:rPr>
              <a:t>Metal plow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FFFF00"/>
                </a:solidFill>
              </a:rPr>
              <a:t>Math based on 60</a:t>
            </a:r>
          </a:p>
        </p:txBody>
      </p:sp>
    </p:spTree>
    <p:extLst>
      <p:ext uri="{BB962C8B-B14F-4D97-AF65-F5344CB8AC3E}">
        <p14:creationId xmlns:p14="http://schemas.microsoft.com/office/powerpoint/2010/main" val="308668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5257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Akkadians</a:t>
            </a:r>
            <a:endParaRPr lang="en-US" sz="4400" dirty="0" smtClean="0"/>
          </a:p>
          <a:p>
            <a:pPr eaLnBrk="1" hangingPunct="1">
              <a:defRPr/>
            </a:pPr>
            <a:r>
              <a:rPr lang="en-US" sz="4400" dirty="0" smtClean="0"/>
              <a:t>Took over Sumer 2000s BC</a:t>
            </a:r>
          </a:p>
          <a:p>
            <a:pPr eaLnBrk="1" hangingPunct="1">
              <a:defRPr/>
            </a:pPr>
            <a:r>
              <a:rPr lang="en-US" sz="4400" b="1" dirty="0" smtClean="0"/>
              <a:t>Sargon the Great (found in river like Moses)</a:t>
            </a:r>
            <a:endParaRPr lang="en-US" sz="4400" dirty="0" smtClean="0"/>
          </a:p>
          <a:p>
            <a:pPr eaLnBrk="1" hangingPunct="1">
              <a:defRPr/>
            </a:pPr>
            <a:endParaRPr lang="en-US" b="1" dirty="0" smtClean="0">
              <a:solidFill>
                <a:srgbClr val="FFFF00"/>
              </a:solidFill>
            </a:endParaRPr>
          </a:p>
        </p:txBody>
      </p:sp>
      <p:pic>
        <p:nvPicPr>
          <p:cNvPr id="148486" name="Picture 6" descr="head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01775"/>
            <a:ext cx="3886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92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838200"/>
            <a:ext cx="77724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Babylonians</a:t>
            </a:r>
            <a:endParaRPr lang="en-US" sz="4400" dirty="0" smtClean="0"/>
          </a:p>
          <a:p>
            <a:pPr lvl="1" eaLnBrk="1" hangingPunct="1">
              <a:defRPr/>
            </a:pPr>
            <a:r>
              <a:rPr lang="en-US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Hammurabi’s Code</a:t>
            </a:r>
            <a:endParaRPr lang="en-US" sz="4800" dirty="0" smtClean="0">
              <a:solidFill>
                <a:schemeClr val="hlink"/>
              </a:solidFill>
            </a:endParaRPr>
          </a:p>
          <a:p>
            <a:pPr lvl="2" eaLnBrk="1" hangingPunct="1">
              <a:defRPr/>
            </a:pPr>
            <a:r>
              <a:rPr lang="en-US" sz="4800" dirty="0" smtClean="0">
                <a:solidFill>
                  <a:srgbClr val="FFFF00"/>
                </a:solidFill>
              </a:rPr>
              <a:t>1</a:t>
            </a:r>
            <a:r>
              <a:rPr lang="en-US" sz="4800" baseline="30000" dirty="0" smtClean="0">
                <a:solidFill>
                  <a:srgbClr val="FFFF00"/>
                </a:solidFill>
              </a:rPr>
              <a:t>st</a:t>
            </a:r>
            <a:r>
              <a:rPr lang="en-US" sz="4800" dirty="0" smtClean="0">
                <a:solidFill>
                  <a:srgbClr val="FFFF00"/>
                </a:solidFill>
              </a:rPr>
              <a:t> set of written laws</a:t>
            </a:r>
          </a:p>
          <a:p>
            <a:pPr lvl="2" eaLnBrk="1" hangingPunct="1">
              <a:defRPr/>
            </a:pPr>
            <a:r>
              <a:rPr lang="en-US" sz="4800" dirty="0" smtClean="0">
                <a:solidFill>
                  <a:srgbClr val="FFFF00"/>
                </a:solidFill>
              </a:rPr>
              <a:t>“An eye for an eye”</a:t>
            </a:r>
          </a:p>
          <a:p>
            <a:pPr eaLnBrk="1" hangingPunct="1">
              <a:defRPr/>
            </a:pPr>
            <a:endParaRPr lang="en-US" sz="44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035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53200"/>
          </a:xfrm>
        </p:spPr>
        <p:txBody>
          <a:bodyPr/>
          <a:lstStyle/>
          <a:p>
            <a:r>
              <a:rPr lang="en-US" sz="3100" smtClean="0"/>
              <a:t>Stealing a slave = death</a:t>
            </a:r>
          </a:p>
          <a:p>
            <a:r>
              <a:rPr lang="en-US" sz="3100" smtClean="0"/>
              <a:t>Slave striking freeman=60 blows w/ ox whip/hand cut off</a:t>
            </a:r>
          </a:p>
          <a:p>
            <a:r>
              <a:rPr lang="en-US" sz="3100" smtClean="0"/>
              <a:t>Wife embarrasses husband = divorce</a:t>
            </a:r>
          </a:p>
          <a:p>
            <a:r>
              <a:rPr lang="en-US" sz="3100" smtClean="0"/>
              <a:t>Unfaithful wife arranges murder of husband=her &amp; her love impaled</a:t>
            </a:r>
          </a:p>
          <a:p>
            <a:r>
              <a:rPr lang="en-US" sz="3100" smtClean="0"/>
              <a:t>Woman drinks in tavern = burned to death</a:t>
            </a:r>
          </a:p>
          <a:p>
            <a:r>
              <a:rPr lang="en-US" sz="3100" smtClean="0"/>
              <a:t>Son strikes father = hand cut off</a:t>
            </a:r>
          </a:p>
          <a:p>
            <a:r>
              <a:rPr lang="en-US" sz="3100" smtClean="0"/>
              <a:t>Wife disgraced by husband=she leaves w/ dowry</a:t>
            </a:r>
          </a:p>
          <a:p>
            <a:r>
              <a:rPr lang="en-US" sz="3100" smtClean="0"/>
              <a:t>Man strikes a pregnant lady &amp; child dies=pay 10 gold coins, if lady dies=man’s daughter put to death</a:t>
            </a:r>
          </a:p>
        </p:txBody>
      </p:sp>
    </p:spTree>
    <p:extLst>
      <p:ext uri="{BB962C8B-B14F-4D97-AF65-F5344CB8AC3E}">
        <p14:creationId xmlns:p14="http://schemas.microsoft.com/office/powerpoint/2010/main" val="194502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Shoulder Partner Activity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 you think Hammurabi’s Code would keep people from breaking the laws?</a:t>
            </a:r>
          </a:p>
          <a:p>
            <a:r>
              <a:rPr lang="en-US" smtClean="0"/>
              <a:t>Do you think Hammurabi’s Code was fair?</a:t>
            </a:r>
          </a:p>
        </p:txBody>
      </p:sp>
    </p:spTree>
    <p:extLst>
      <p:ext uri="{BB962C8B-B14F-4D97-AF65-F5344CB8AC3E}">
        <p14:creationId xmlns:p14="http://schemas.microsoft.com/office/powerpoint/2010/main" val="403101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Assyrians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1143000"/>
            <a:ext cx="8540750" cy="5562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1</a:t>
            </a:r>
            <a:r>
              <a:rPr lang="en-US" sz="3200" baseline="30000" smtClean="0"/>
              <a:t>st</a:t>
            </a:r>
            <a:r>
              <a:rPr lang="en-US" sz="3200" smtClean="0"/>
              <a:t> to use cavalry &amp; chariots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Battering rams &amp; siege towers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Cruel to the conquered – deported them</a:t>
            </a:r>
          </a:p>
        </p:txBody>
      </p:sp>
      <p:pic>
        <p:nvPicPr>
          <p:cNvPr id="63492" name="Picture 5" descr="http://imagecache5.art.com/p/LRG/16/1633/WCGGD00Z/fragment-of-a-relief-depicting-the-assyrian-army-in-bat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6225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44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229600" cy="5673725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5400" smtClean="0">
                <a:solidFill>
                  <a:srgbClr val="FFFF00"/>
                </a:solidFill>
              </a:rPr>
              <a:t>“Cradles of Civilization”</a:t>
            </a:r>
            <a:r>
              <a:rPr lang="en-US" sz="5400" smtClean="0"/>
              <a:t> river valleys=rich soil &amp; irrigation</a:t>
            </a:r>
          </a:p>
        </p:txBody>
      </p:sp>
      <p:pic>
        <p:nvPicPr>
          <p:cNvPr id="43011" name="Picture 7" descr="tig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1"/>
          <a:stretch>
            <a:fillRect/>
          </a:stretch>
        </p:blipFill>
        <p:spPr bwMode="auto">
          <a:xfrm>
            <a:off x="1143000" y="2716213"/>
            <a:ext cx="685800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46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1219200" y="838200"/>
            <a:ext cx="6553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“ I built a pillar over against his city gate, and I flayed all the chief men who had revolted, and I covered the pillar with their skins; some I walled up within the pillar, some I impaled upon the pillar on stakes, and others I bound to stakes round the about the pillar; many within the border of my own land I flayed, and I spread their skins upon the walls; and I cut off the limbs of the officers, of the royal officers who had rebelled.” </a:t>
            </a:r>
          </a:p>
        </p:txBody>
      </p:sp>
    </p:spTree>
    <p:extLst>
      <p:ext uri="{BB962C8B-B14F-4D97-AF65-F5344CB8AC3E}">
        <p14:creationId xmlns:p14="http://schemas.microsoft.com/office/powerpoint/2010/main" val="245181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1219200" y="609600"/>
            <a:ext cx="6096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The Book of Nahum tells us that the merchants of Assyria were more numerous than "the stars of heaven" (3:16). Among the goods in which Assyrians traded were high-quality apparel, especially blue-colored clothing, exquisite embroidery, and fine furniture, expertly made of cedar "bound with cords" (Ezek.27:23-24). In its time of glory on earth Assyria "caused terror in the land of the living" (Ezek.32:21-23). Except for Babylon, God's people (the Hebrews) were harmed more by Assyria than any nation.</a:t>
            </a:r>
          </a:p>
        </p:txBody>
      </p:sp>
    </p:spTree>
    <p:extLst>
      <p:ext uri="{BB962C8B-B14F-4D97-AF65-F5344CB8AC3E}">
        <p14:creationId xmlns:p14="http://schemas.microsoft.com/office/powerpoint/2010/main" val="141152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381000"/>
            <a:ext cx="8610600" cy="2133600"/>
          </a:xfrm>
        </p:spPr>
        <p:txBody>
          <a:bodyPr/>
          <a:lstStyle/>
          <a:p>
            <a:pPr eaLnBrk="1" hangingPunct="1"/>
            <a:r>
              <a:rPr lang="en-US" smtClean="0"/>
              <a:t>650 BC- Assyrian Empire from Persian Gulf to Egypt </a:t>
            </a:r>
          </a:p>
          <a:p>
            <a:pPr eaLnBrk="1" hangingPunct="1"/>
            <a:r>
              <a:rPr lang="en-US" smtClean="0"/>
              <a:t>Saved Epic of Gilgamesh</a:t>
            </a:r>
          </a:p>
        </p:txBody>
      </p:sp>
      <p:pic>
        <p:nvPicPr>
          <p:cNvPr id="207880" name="Picture 8" descr="AssyriaMap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3275" y="2133600"/>
            <a:ext cx="5800725" cy="4724400"/>
          </a:xfrm>
        </p:spPr>
      </p:pic>
    </p:spTree>
    <p:extLst>
      <p:ext uri="{BB962C8B-B14F-4D97-AF65-F5344CB8AC3E}">
        <p14:creationId xmlns:p14="http://schemas.microsoft.com/office/powerpoint/2010/main" val="332380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228600"/>
            <a:ext cx="8229600" cy="682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Chaldeans</a:t>
            </a: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914400"/>
            <a:ext cx="8991600" cy="4530725"/>
          </a:xfrm>
        </p:spPr>
        <p:txBody>
          <a:bodyPr/>
          <a:lstStyle/>
          <a:p>
            <a:pPr eaLnBrk="1" hangingPunct="1"/>
            <a:r>
              <a:rPr lang="en-US" sz="3600" b="1" smtClean="0"/>
              <a:t>King Nebuchadnezzar</a:t>
            </a:r>
            <a:r>
              <a:rPr lang="en-US" sz="3600" smtClean="0"/>
              <a:t> (605-562 BC)</a:t>
            </a:r>
          </a:p>
          <a:p>
            <a:pPr lvl="1" eaLnBrk="1" hangingPunct="1"/>
            <a:r>
              <a:rPr lang="en-US" sz="3600" smtClean="0">
                <a:hlinkClick r:id="rId3"/>
              </a:rPr>
              <a:t>Hanging Gardens of Babylon</a:t>
            </a:r>
            <a:endParaRPr lang="en-US" sz="3600" smtClean="0"/>
          </a:p>
          <a:p>
            <a:pPr lvl="1" eaLnBrk="1" hangingPunct="1"/>
            <a:r>
              <a:rPr lang="en-US" sz="3600" smtClean="0"/>
              <a:t>Wall of Babylon</a:t>
            </a:r>
          </a:p>
        </p:txBody>
      </p:sp>
      <p:pic>
        <p:nvPicPr>
          <p:cNvPr id="69636" name="Picture 4" descr="hangingard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6413"/>
            <a:ext cx="5867400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94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anging-Gardens-of-Baby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5100"/>
            <a:ext cx="8915400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76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allaboutarchaeology.org/images/babylon-ishtar-g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19800" cy="668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60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Persians</a:t>
            </a:r>
          </a:p>
        </p:txBody>
      </p:sp>
      <p:sp>
        <p:nvSpPr>
          <p:cNvPr id="21504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066800"/>
            <a:ext cx="854075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Persians–Iran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96EAF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Darius I (521 BC)</a:t>
            </a:r>
            <a:endParaRPr lang="en-US" dirty="0" smtClean="0">
              <a:solidFill>
                <a:srgbClr val="96EAFE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dirty="0" smtClean="0"/>
              <a:t>Largest empire</a:t>
            </a:r>
          </a:p>
          <a:p>
            <a:pPr eaLnBrk="1" hangingPunct="1">
              <a:defRPr/>
            </a:pPr>
            <a:r>
              <a:rPr lang="en-US" sz="2800" b="1" dirty="0" smtClean="0"/>
              <a:t>Imperial Bureaucracy</a:t>
            </a:r>
          </a:p>
          <a:p>
            <a:pPr lvl="1" eaLnBrk="1" hangingPunct="1">
              <a:defRPr/>
            </a:pPr>
            <a:r>
              <a:rPr lang="en-US" sz="2400" b="1" dirty="0" smtClean="0"/>
              <a:t>23 governors</a:t>
            </a:r>
          </a:p>
          <a:p>
            <a:pPr lvl="1" eaLnBrk="1" hangingPunct="1">
              <a:defRPr/>
            </a:pPr>
            <a:r>
              <a:rPr lang="en-US" sz="2400" b="1" dirty="0" smtClean="0"/>
              <a:t>Imperial spies</a:t>
            </a:r>
          </a:p>
          <a:p>
            <a:pPr lvl="1" eaLnBrk="1" hangingPunct="1">
              <a:defRPr/>
            </a:pPr>
            <a:r>
              <a:rPr lang="en-US" sz="2400" b="1" dirty="0" smtClean="0"/>
              <a:t>Royal </a:t>
            </a:r>
            <a:r>
              <a:rPr lang="en-US" sz="2400" b="1" dirty="0" err="1" smtClean="0"/>
              <a:t>rds</a:t>
            </a:r>
            <a:r>
              <a:rPr lang="en-US" sz="2400" b="1" dirty="0" smtClean="0"/>
              <a:t>.</a:t>
            </a:r>
          </a:p>
          <a:p>
            <a:pPr lvl="1" eaLnBrk="1" hangingPunct="1">
              <a:defRPr/>
            </a:pPr>
            <a:r>
              <a:rPr lang="en-US" sz="2400" b="1" dirty="0" smtClean="0"/>
              <a:t>Tolerant</a:t>
            </a:r>
          </a:p>
          <a:p>
            <a:pPr eaLnBrk="1" hangingPunct="1"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8637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Persians</a:t>
            </a:r>
          </a:p>
        </p:txBody>
      </p:sp>
      <p:pic>
        <p:nvPicPr>
          <p:cNvPr id="220166" name="Picture 6" descr="92908darius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9144000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95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gtm-media.discoveryeducation.com/videos/imagelibrary/print/EF6CF6A4-9214-EF39-37416F10CF8A30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00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90600" y="685800"/>
            <a:ext cx="61722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Persian Religion</a:t>
            </a:r>
            <a:endParaRPr lang="en-US" sz="4000" dirty="0" smtClean="0"/>
          </a:p>
          <a:p>
            <a:pPr eaLnBrk="1" hangingPunct="1">
              <a:defRPr/>
            </a:pPr>
            <a:r>
              <a:rPr lang="en-US" sz="4000" b="1" dirty="0" smtClean="0">
                <a:solidFill>
                  <a:srgbClr val="6FD7A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Zoroastrianism</a:t>
            </a:r>
            <a:r>
              <a:rPr lang="en-US" sz="4000" b="1" dirty="0" smtClean="0">
                <a:solidFill>
                  <a:srgbClr val="6FD7A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belief in two forces</a:t>
            </a:r>
            <a:endParaRPr lang="en-US" sz="4000" dirty="0" smtClean="0"/>
          </a:p>
          <a:p>
            <a:pPr lvl="1" eaLnBrk="1" hangingPunct="1">
              <a:defRPr/>
            </a:pPr>
            <a:r>
              <a:rPr lang="en-US" sz="4000" dirty="0" err="1" smtClean="0"/>
              <a:t>Ahura</a:t>
            </a:r>
            <a:r>
              <a:rPr lang="en-US" sz="4000" dirty="0" smtClean="0"/>
              <a:t> Mazda (good)</a:t>
            </a:r>
          </a:p>
          <a:p>
            <a:pPr lvl="1" eaLnBrk="1" hangingPunct="1">
              <a:defRPr/>
            </a:pPr>
            <a:r>
              <a:rPr lang="en-US" sz="4000" dirty="0" err="1" smtClean="0"/>
              <a:t>Ahriman</a:t>
            </a:r>
            <a:r>
              <a:rPr lang="en-US" sz="4000" dirty="0" smtClean="0"/>
              <a:t> (evil)</a:t>
            </a:r>
          </a:p>
          <a:p>
            <a:pPr lvl="1" eaLnBrk="1" hangingPunct="1">
              <a:defRPr/>
            </a:pPr>
            <a:r>
              <a:rPr lang="en-US" sz="4000" dirty="0" smtClean="0"/>
              <a:t>Heaven &amp; hell</a:t>
            </a:r>
          </a:p>
        </p:txBody>
      </p:sp>
    </p:spTree>
    <p:extLst>
      <p:ext uri="{BB962C8B-B14F-4D97-AF65-F5344CB8AC3E}">
        <p14:creationId xmlns:p14="http://schemas.microsoft.com/office/powerpoint/2010/main" val="71706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/>
              <a:t>5,000 BC: Civilization in </a:t>
            </a:r>
            <a:r>
              <a:rPr lang="en-US" sz="5400" b="1" dirty="0" smtClean="0">
                <a:solidFill>
                  <a:srgbClr val="A8EEF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Fertile Crescent</a:t>
            </a:r>
          </a:p>
          <a:p>
            <a:pPr eaLnBrk="1" hangingPunct="1">
              <a:defRPr/>
            </a:pPr>
            <a:r>
              <a:rPr lang="en-US" sz="5400" b="1" dirty="0" smtClean="0">
                <a:solidFill>
                  <a:srgbClr val="A8EEF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Mesopotamia=“land between 2 rivers” </a:t>
            </a:r>
            <a:r>
              <a:rPr lang="en-US" sz="5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Tigris &amp; Euphrates Rivers</a:t>
            </a:r>
          </a:p>
        </p:txBody>
      </p:sp>
    </p:spTree>
    <p:extLst>
      <p:ext uri="{BB962C8B-B14F-4D97-AF65-F5344CB8AC3E}">
        <p14:creationId xmlns:p14="http://schemas.microsoft.com/office/powerpoint/2010/main" val="365251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"/>
          <p:cNvGrpSpPr>
            <a:grpSpLocks/>
          </p:cNvGrpSpPr>
          <p:nvPr/>
        </p:nvGrpSpPr>
        <p:grpSpPr bwMode="auto">
          <a:xfrm>
            <a:off x="0" y="152400"/>
            <a:ext cx="9144000" cy="6308725"/>
            <a:chOff x="0" y="152400"/>
            <a:chExt cx="9144000" cy="6308725"/>
          </a:xfrm>
        </p:grpSpPr>
        <p:pic>
          <p:nvPicPr>
            <p:cNvPr id="45059" name="Picture 10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400"/>
              <a:ext cx="9144000" cy="630872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0" name="Oval 1029"/>
            <p:cNvSpPr>
              <a:spLocks noChangeArrowheads="1"/>
            </p:cNvSpPr>
            <p:nvPr/>
          </p:nvSpPr>
          <p:spPr bwMode="auto">
            <a:xfrm>
              <a:off x="4953000" y="2362200"/>
              <a:ext cx="533400" cy="45720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1" name="Line 1030"/>
            <p:cNvSpPr>
              <a:spLocks noChangeShapeType="1"/>
            </p:cNvSpPr>
            <p:nvPr/>
          </p:nvSpPr>
          <p:spPr bwMode="auto">
            <a:xfrm flipH="1" flipV="1">
              <a:off x="5334000" y="2819400"/>
              <a:ext cx="381000" cy="137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Text Box 1031" descr="Parchment"/>
            <p:cNvSpPr txBox="1">
              <a:spLocks noChangeArrowheads="1"/>
            </p:cNvSpPr>
            <p:nvPr/>
          </p:nvSpPr>
          <p:spPr bwMode="auto">
            <a:xfrm>
              <a:off x="5029200" y="4191000"/>
              <a:ext cx="1905000" cy="8636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Mesopotamia was located in the Middle East.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7" name="Text Box 1033" descr="C:\Documents and Settings\Administrator\Desktop\School Web\socialstudies\flag-us.jpg"/>
            <p:cNvSpPr txBox="1">
              <a:spLocks noChangeArrowheads="1"/>
            </p:cNvSpPr>
            <p:nvPr/>
          </p:nvSpPr>
          <p:spPr bwMode="auto">
            <a:xfrm>
              <a:off x="1371600" y="2286000"/>
              <a:ext cx="914400" cy="381000"/>
            </a:xfrm>
            <a:prstGeom prst="rect">
              <a:avLst/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USA</a:t>
              </a:r>
              <a:endParaRPr lang="en-US" sz="2800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54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Fertile Crescent</a:t>
            </a:r>
          </a:p>
        </p:txBody>
      </p:sp>
      <p:pic>
        <p:nvPicPr>
          <p:cNvPr id="129029" name="Picture 5" descr="map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5438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5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Fertile Crescent</a:t>
            </a:r>
          </a:p>
        </p:txBody>
      </p:sp>
      <p:pic>
        <p:nvPicPr>
          <p:cNvPr id="131080" name="Picture 8" descr="map_mesopota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408113"/>
            <a:ext cx="7186612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38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map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9154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0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Sumer</a:t>
            </a:r>
            <a:endParaRPr lang="en-US" sz="4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dirty="0" smtClean="0"/>
              <a:t>3500 BC—1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cities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b="1" u="sng" dirty="0" smtClean="0">
                <a:solidFill>
                  <a:srgbClr val="FFFF00"/>
                </a:solidFill>
              </a:rPr>
              <a:t>city-states</a:t>
            </a:r>
            <a:r>
              <a:rPr lang="en-US" sz="4400" dirty="0" smtClean="0">
                <a:solidFill>
                  <a:srgbClr val="FFFF00"/>
                </a:solidFill>
              </a:rPr>
              <a:t>—city &amp; surrounding land with its own, independent government</a:t>
            </a:r>
            <a:endParaRPr lang="en-US" sz="4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86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112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Sumer</a:t>
            </a:r>
          </a:p>
        </p:txBody>
      </p:sp>
      <p:pic>
        <p:nvPicPr>
          <p:cNvPr id="50179" name="Picture 6" descr="sumer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06450"/>
            <a:ext cx="670560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05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</TotalTime>
  <Words>570</Words>
  <Application>Microsoft Office PowerPoint</Application>
  <PresentationFormat>On-screen Show (4:3)</PresentationFormat>
  <Paragraphs>107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Metro</vt:lpstr>
      <vt:lpstr> Fertile Crescent </vt:lpstr>
      <vt:lpstr>PowerPoint Presentation</vt:lpstr>
      <vt:lpstr>PowerPoint Presentation</vt:lpstr>
      <vt:lpstr>PowerPoint Presentation</vt:lpstr>
      <vt:lpstr>The Fertile Crescent</vt:lpstr>
      <vt:lpstr>The Fertile Crescent</vt:lpstr>
      <vt:lpstr>PowerPoint Presentation</vt:lpstr>
      <vt:lpstr>PowerPoint Presentation</vt:lpstr>
      <vt:lpstr>Sumer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Shoulder Partner Activity</vt:lpstr>
      <vt:lpstr>Assyrians</vt:lpstr>
      <vt:lpstr>PowerPoint Presentation</vt:lpstr>
      <vt:lpstr>PowerPoint Presentation</vt:lpstr>
      <vt:lpstr>PowerPoint Presentation</vt:lpstr>
      <vt:lpstr>Chaldeans</vt:lpstr>
      <vt:lpstr>PowerPoint Presentation</vt:lpstr>
      <vt:lpstr>PowerPoint Presentation</vt:lpstr>
      <vt:lpstr>Persians</vt:lpstr>
      <vt:lpstr>Persians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Fertile Crescent</dc:title>
  <dc:creator>Dunnavant, Kari</dc:creator>
  <cp:lastModifiedBy>Dunnavant, Kari</cp:lastModifiedBy>
  <cp:revision>2</cp:revision>
  <dcterms:created xsi:type="dcterms:W3CDTF">2013-10-10T13:38:58Z</dcterms:created>
  <dcterms:modified xsi:type="dcterms:W3CDTF">2013-10-10T14:38:58Z</dcterms:modified>
</cp:coreProperties>
</file>