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1008-F9C7-47FA-BD6B-BAFA4A283411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5A95-2347-4C37-846F-CD31FD914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0635DF-8F9A-4079-BF7D-C8D0B45B55AF}" type="slidenum">
              <a:rPr lang="en-US" sz="1200">
                <a:latin typeface="Calibri" pitchFamily="34" charset="0"/>
              </a:rPr>
              <a:pPr algn="r"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1056D48-3A5F-4D8B-96C5-D235D7539F07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A90CC6-0A99-4863-88A9-4BF360D9F95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93D738-B9FA-41CA-9A25-9026BEE0674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DDE5B3-9A6E-473A-96C2-E05E3A3D54F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170B51-6D2F-4FBF-9993-EC9E3019C6B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A4E834-F884-4093-9C6B-7136D767C6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88CCEC-BD97-4886-A303-AB1CC217A7A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6ED14D-36DD-48AD-A505-8A9B72336F6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53B31C-42A0-4F4A-94C7-1CEEE79B4C9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DAD999-3A3C-461F-82AA-2A896FFC85C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A7CF7A-BE14-42E6-B6C8-7F199E0981D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09BA7D-4422-4FDF-A3F0-CBDD2B3E86C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5B4987-4AC4-4E91-A868-7C51D60E4FB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0EC6659-512C-466A-B5FD-2354206FA43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4FD6002-19E4-4B45-AC6C-E6699D964DA3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EFFD56-BF00-464D-9792-E7021DBF09CE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0ECA9B-8EC2-4B63-9912-A6E0440BAC1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F455D6-A8E1-480F-A896-DC7859B76A2B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67EFB0-31F8-465C-93A8-48BFBCE7F3D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85B6A0-905B-44AC-BD53-04F0CD3C383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Dress, hieroglyphics, the ankh symbol, hair style and faces in profile. Why is this? Children to think about who the Phoenicians were making the materials for and for what purpose.  </a:t>
            </a:r>
            <a:r>
              <a:rPr lang="en-GB" smtClean="0"/>
              <a:t>Explain that the Phoenicians made their crafts to sell and had to think  about the needs and wants of their buyers. </a:t>
            </a: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F81AAA7-873E-4517-BD92-4D9B0DBCFAF1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FF04FEB-764D-45C1-8A5A-80540C91C44D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0CA56F2-D942-4206-AE73-843BF7AD6BE1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D38B79A-DCA5-47FA-BECF-93E423CD9269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CAA02EA-0958-4098-B280-6686591D2366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DC2B77-FF33-41E4-BBEE-0F4F1ACE9EE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FD5D1D-CD1C-4B53-98AE-66CC5ED01A6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2EA6F2-6197-486B-8EA4-248FF020DD54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21E7-7345-46D5-A48A-3FE11A9A7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67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95444E-DE81-4C08-862E-1EDFB8C8C9C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E786B1C-ED2D-4B67-92DB-45F6B12635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hyperlink" Target="http://en.wikipedia.org/wiki/Image:Hexaplex_trunculus.jpg" TargetMode="Externa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2130425"/>
            <a:ext cx="8153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>
            <a:normAutofit fontScale="90000"/>
          </a:bodyPr>
          <a:lstStyle/>
          <a:p>
            <a:r>
              <a:rPr lang="en-US" sz="5400" u="sng" smtClean="0">
                <a:solidFill>
                  <a:schemeClr val="tx1"/>
                </a:solidFill>
                <a:effectLst/>
              </a:rPr>
              <a:t>Hebrews=Jews=Israelites</a:t>
            </a:r>
          </a:p>
        </p:txBody>
      </p:sp>
    </p:spTree>
    <p:extLst>
      <p:ext uri="{BB962C8B-B14F-4D97-AF65-F5344CB8AC3E}">
        <p14:creationId xmlns:p14="http://schemas.microsoft.com/office/powerpoint/2010/main" val="25393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00"/>
    </mc:Choice>
    <mc:Fallback>
      <p:transition spd="slow" advTm="261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001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 smtClean="0">
                <a:effectLst/>
              </a:rPr>
              <a:t>1200s BC—Moses led the Hebrews out-- EXODUS</a:t>
            </a:r>
          </a:p>
          <a:p>
            <a:pPr lvl="1"/>
            <a:r>
              <a:rPr lang="en-US" sz="4400" smtClean="0">
                <a:effectLst/>
              </a:rPr>
              <a:t>10 Commandments on Mt. Sinai</a:t>
            </a:r>
          </a:p>
          <a:p>
            <a:pPr lvl="1"/>
            <a:r>
              <a:rPr lang="en-US" sz="4400" smtClean="0">
                <a:effectLst/>
              </a:rPr>
              <a:t>Joshua—Moses’ successor—led Hebrews to Canaan</a:t>
            </a:r>
          </a:p>
          <a:p>
            <a:endParaRPr lang="en-US" sz="300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57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60"/>
    </mc:Choice>
    <mc:Fallback>
      <p:transition spd="slow" advTm="27196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WOD%2010%20Command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-15875"/>
            <a:ext cx="5183187" cy="6797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3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1"/>
    </mc:Choice>
    <mc:Fallback>
      <p:transition spd="slow" advTm="81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m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8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51"/>
    </mc:Choice>
    <mc:Fallback>
      <p:transition spd="slow" advTm="163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 Canaan</a:t>
            </a:r>
          </a:p>
          <a:p>
            <a:pPr lvl="1" eaLnBrk="1" hangingPunct="1">
              <a:defRPr/>
            </a:pPr>
            <a:r>
              <a:rPr lang="en-US" sz="4000" dirty="0" smtClean="0"/>
              <a:t>The 12 Tribes fought Canaanites &amp; Philistines for land</a:t>
            </a:r>
          </a:p>
        </p:txBody>
      </p:sp>
    </p:spTree>
    <p:extLst>
      <p:ext uri="{BB962C8B-B14F-4D97-AF65-F5344CB8AC3E}">
        <p14:creationId xmlns:p14="http://schemas.microsoft.com/office/powerpoint/2010/main" val="220654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1"/>
    </mc:Choice>
    <mc:Fallback>
      <p:transition spd="slow" advTm="273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5029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</a:t>
            </a:r>
            <a:r>
              <a:rPr lang="en-US" sz="4000" b="1" dirty="0" smtClean="0"/>
              <a:t>King Saul (1020-1012 BC)</a:t>
            </a: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Unable to defeat Philistines</a:t>
            </a:r>
          </a:p>
          <a:p>
            <a:pPr eaLnBrk="1" hangingPunct="1">
              <a:defRPr/>
            </a:pPr>
            <a:r>
              <a:rPr lang="en-US" sz="4000" dirty="0" smtClean="0"/>
              <a:t>Plot against David</a:t>
            </a:r>
          </a:p>
          <a:p>
            <a:pPr eaLnBrk="1" hangingPunct="1">
              <a:defRPr/>
            </a:pPr>
            <a:r>
              <a:rPr lang="en-US" sz="4000" dirty="0" smtClean="0"/>
              <a:t>Suicide</a:t>
            </a:r>
          </a:p>
        </p:txBody>
      </p:sp>
      <p:pic>
        <p:nvPicPr>
          <p:cNvPr id="186377" name="Picture 9" descr="SAUL%20FAC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6"/>
          <a:stretch>
            <a:fillRect/>
          </a:stretch>
        </p:blipFill>
        <p:spPr>
          <a:xfrm>
            <a:off x="4800600" y="1066800"/>
            <a:ext cx="4171950" cy="42687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722445"/>
      </p:ext>
    </p:extLst>
  </p:cSld>
  <p:clrMapOvr>
    <a:masterClrMapping/>
  </p:clrMapOvr>
  <p:transition advTm="2551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638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King David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(1012-973 BC)</a:t>
            </a:r>
          </a:p>
          <a:p>
            <a:pPr lvl="1" eaLnBrk="1" hangingPunct="1">
              <a:defRPr/>
            </a:pPr>
            <a:r>
              <a:rPr lang="en-US" sz="4000" dirty="0" smtClean="0"/>
              <a:t>Killed giant Goliath</a:t>
            </a:r>
          </a:p>
          <a:p>
            <a:pPr eaLnBrk="1" hangingPunct="1">
              <a:defRPr/>
            </a:pPr>
            <a:r>
              <a:rPr lang="en-US" sz="4000" dirty="0" smtClean="0"/>
              <a:t>Capital at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Jerusalem</a:t>
            </a:r>
            <a:endParaRPr lang="en-US" sz="4000" b="1" dirty="0" smtClean="0"/>
          </a:p>
        </p:txBody>
      </p:sp>
      <p:pic>
        <p:nvPicPr>
          <p:cNvPr id="190471" name="Picture 7" descr="1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963" y="1143000"/>
            <a:ext cx="3729037" cy="4419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571902"/>
      </p:ext>
    </p:extLst>
  </p:cSld>
  <p:clrMapOvr>
    <a:masterClrMapping/>
  </p:clrMapOvr>
  <p:transition advTm="2222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King Solomon (973-922 BC)</a:t>
            </a:r>
          </a:p>
          <a:p>
            <a:pPr eaLnBrk="1" hangingPunct="1">
              <a:defRPr/>
            </a:pPr>
            <a:r>
              <a:rPr lang="en-US" sz="4000" dirty="0" smtClean="0"/>
              <a:t>Temple in Jerusalem</a:t>
            </a:r>
          </a:p>
          <a:p>
            <a:pPr eaLnBrk="1" hangingPunct="1">
              <a:defRPr/>
            </a:pPr>
            <a:r>
              <a:rPr lang="en-US" sz="4000" dirty="0" smtClean="0"/>
              <a:t>700 wives (political allies)</a:t>
            </a:r>
          </a:p>
          <a:p>
            <a:pPr eaLnBrk="1" hangingPunct="1">
              <a:defRPr/>
            </a:pPr>
            <a:r>
              <a:rPr lang="en-US" sz="4000" dirty="0" smtClean="0"/>
              <a:t>After his death, Hebrews split</a:t>
            </a:r>
          </a:p>
          <a:p>
            <a:pPr lvl="1" eaLnBrk="1" hangingPunct="1">
              <a:defRPr/>
            </a:pPr>
            <a:r>
              <a:rPr lang="en-US" sz="4000" dirty="0" smtClean="0"/>
              <a:t>Israel—N</a:t>
            </a:r>
          </a:p>
          <a:p>
            <a:pPr lvl="1" eaLnBrk="1" hangingPunct="1">
              <a:defRPr/>
            </a:pPr>
            <a:r>
              <a:rPr lang="en-US" sz="4000" dirty="0" smtClean="0"/>
              <a:t>Judah—S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08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770"/>
    </mc:Choice>
    <mc:Fallback>
      <p:transition spd="slow" advTm="25877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24384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Judah and Israel</a:t>
            </a:r>
          </a:p>
        </p:txBody>
      </p:sp>
      <p:pic>
        <p:nvPicPr>
          <p:cNvPr id="196613" name="Picture 5" descr="T04808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975"/>
            <a:ext cx="50292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59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11"/>
    </mc:Choice>
    <mc:Fallback>
      <p:transition spd="slow" advTm="1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458200" cy="5486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600" dirty="0" smtClean="0"/>
              <a:t>586 BC—Babylonians destroyed temple</a:t>
            </a:r>
          </a:p>
          <a:p>
            <a:pPr lvl="2" eaLnBrk="1" hangingPunct="1">
              <a:defRPr/>
            </a:pPr>
            <a:r>
              <a:rPr lang="en-US" sz="3600" dirty="0" smtClean="0"/>
              <a:t>Hebrews forced out of homeland by Nebuchadnezzar- “Babylonian Exile”</a:t>
            </a:r>
          </a:p>
          <a:p>
            <a:pPr lvl="2" eaLnBrk="1" hangingPunct="1">
              <a:defRPr/>
            </a:pPr>
            <a:r>
              <a:rPr lang="en-US" sz="3600" dirty="0" smtClean="0"/>
              <a:t>“Diaspora”= scattering of seeds</a:t>
            </a:r>
          </a:p>
        </p:txBody>
      </p:sp>
    </p:spTree>
    <p:extLst>
      <p:ext uri="{BB962C8B-B14F-4D97-AF65-F5344CB8AC3E}">
        <p14:creationId xmlns:p14="http://schemas.microsoft.com/office/powerpoint/2010/main" val="403695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10"/>
    </mc:Choice>
    <mc:Fallback>
      <p:transition spd="slow" advTm="990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4516" name="Picture 2" descr="http://markgorman.files.wordpress.com/2009/01/western_wall_jerusalem_n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04800"/>
            <a:ext cx="9055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50"/>
    </mc:Choice>
    <mc:Fallback>
      <p:transition spd="slow" advTm="676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hadedrelief.com/world/images/worl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4688" r="7634" b="15625"/>
          <a:stretch>
            <a:fillRect/>
          </a:stretch>
        </p:blipFill>
        <p:spPr bwMode="auto">
          <a:xfrm>
            <a:off x="0" y="381000"/>
            <a:ext cx="91297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539 BC—Hebrews allowed back into homeland by Persians</a:t>
            </a:r>
          </a:p>
          <a:p>
            <a:pPr eaLnBrk="1" hangingPunct="1">
              <a:defRPr/>
            </a:pPr>
            <a:r>
              <a:rPr lang="en-US" dirty="0" smtClean="0"/>
              <a:t>400s </a:t>
            </a:r>
            <a:r>
              <a:rPr lang="en-US" dirty="0" smtClean="0">
                <a:effectLst/>
              </a:rPr>
              <a:t>BC—Ezra gathered holy writings </a:t>
            </a:r>
            <a:r>
              <a:rPr lang="en-US" b="1" u="sng" dirty="0" smtClean="0">
                <a:effectLst/>
              </a:rPr>
              <a:t>Torah</a:t>
            </a:r>
            <a:r>
              <a:rPr lang="en-US" dirty="0" smtClean="0">
                <a:effectLst/>
              </a:rPr>
              <a:t> together again</a:t>
            </a:r>
          </a:p>
          <a:p>
            <a:pPr lvl="2" eaLnBrk="1" hangingPunct="1">
              <a:defRPr/>
            </a:pPr>
            <a:r>
              <a:rPr lang="en-US" sz="3200" dirty="0" smtClean="0"/>
              <a:t>Genesis</a:t>
            </a:r>
          </a:p>
          <a:p>
            <a:pPr lvl="2" eaLnBrk="1" hangingPunct="1">
              <a:defRPr/>
            </a:pPr>
            <a:r>
              <a:rPr lang="en-US" sz="3200" dirty="0" smtClean="0"/>
              <a:t>Exodus</a:t>
            </a:r>
          </a:p>
          <a:p>
            <a:pPr lvl="2" eaLnBrk="1" hangingPunct="1">
              <a:defRPr/>
            </a:pPr>
            <a:r>
              <a:rPr lang="en-US" sz="3200" dirty="0" smtClean="0"/>
              <a:t>Leviticus</a:t>
            </a:r>
          </a:p>
          <a:p>
            <a:pPr lvl="2" eaLnBrk="1" hangingPunct="1">
              <a:defRPr/>
            </a:pPr>
            <a:r>
              <a:rPr lang="en-US" sz="3200" dirty="0" smtClean="0"/>
              <a:t>Numbers</a:t>
            </a:r>
          </a:p>
          <a:p>
            <a:pPr lvl="2" eaLnBrk="1" hangingPunct="1">
              <a:defRPr/>
            </a:pPr>
            <a:r>
              <a:rPr lang="en-US" sz="3200" dirty="0" smtClean="0"/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8068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00"/>
    </mc:Choice>
    <mc:Fallback>
      <p:transition spd="slow" advTm="759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Judaism, Christianity, &amp; Islam- based on Hebrew idea of monotheism</a:t>
            </a:r>
          </a:p>
        </p:txBody>
      </p:sp>
    </p:spTree>
    <p:extLst>
      <p:ext uri="{BB962C8B-B14F-4D97-AF65-F5344CB8AC3E}">
        <p14:creationId xmlns:p14="http://schemas.microsoft.com/office/powerpoint/2010/main" val="96686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261"/>
    </mc:Choice>
    <mc:Fallback>
      <p:transition spd="slow" advTm="9826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Phoenicians</a:t>
            </a:r>
            <a:endParaRPr lang="en-US" dirty="0" smtClean="0">
              <a:solidFill>
                <a:srgbClr val="FF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/>
              <a:t>Canaan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Sea Traders</a:t>
            </a:r>
          </a:p>
          <a:p>
            <a:pPr lvl="1" eaLnBrk="1" hangingPunct="1">
              <a:defRPr/>
            </a:pPr>
            <a:r>
              <a:rPr lang="en-US" sz="3200" dirty="0" smtClean="0"/>
              <a:t>Ships made of cedar from Lebanon </a:t>
            </a:r>
            <a:r>
              <a:rPr lang="en-US" sz="3200" dirty="0" err="1" smtClean="0"/>
              <a:t>Mtns</a:t>
            </a:r>
            <a:r>
              <a:rPr lang="en-US" sz="3200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Created 1</a:t>
            </a:r>
            <a:r>
              <a:rPr lang="en-US" baseline="30000" dirty="0" smtClean="0"/>
              <a:t>st</a:t>
            </a:r>
            <a:r>
              <a:rPr lang="en-US" dirty="0" smtClean="0"/>
              <a:t> alphabet</a:t>
            </a:r>
            <a:endParaRPr lang="en-US" dirty="0"/>
          </a:p>
          <a:p>
            <a:pPr lvl="1" eaLnBrk="1" hangingPunct="1">
              <a:defRPr/>
            </a:pPr>
            <a:r>
              <a:rPr lang="en-US" sz="3200" dirty="0"/>
              <a:t>1100 BC</a:t>
            </a:r>
          </a:p>
          <a:p>
            <a:pPr lvl="1" eaLnBrk="1" hangingPunct="1">
              <a:defRPr/>
            </a:pPr>
            <a:r>
              <a:rPr lang="en-US" sz="3200" dirty="0"/>
              <a:t>Used for trade </a:t>
            </a:r>
          </a:p>
          <a:p>
            <a:pPr lvl="1" eaLnBrk="1" hangingPunct="1">
              <a:defRPr/>
            </a:pPr>
            <a:r>
              <a:rPr lang="en-US" sz="3200" dirty="0"/>
              <a:t>22 characters</a:t>
            </a:r>
          </a:p>
          <a:p>
            <a:pPr lvl="1" eaLnBrk="1" hangingPunct="1">
              <a:defRPr/>
            </a:pPr>
            <a:r>
              <a:rPr lang="en-US" sz="3200" dirty="0"/>
              <a:t>Easy to learn—no need for scribes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6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60"/>
    </mc:Choice>
    <mc:Fallback>
      <p:transition spd="slow" advTm="5386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6" descr="http://faculty.maxwell.syr.edu/gaddis/HST210/Sept12/Phoenician%20Alphabet%20Chart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900"/>
            <a:ext cx="4881563" cy="676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1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50"/>
    </mc:Choice>
    <mc:Fallback>
      <p:transition spd="slow" advTm="2805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635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b="1" dirty="0" smtClean="0"/>
              <a:t>Phoenicia = Greek for “land of the purple”</a:t>
            </a:r>
          </a:p>
          <a:p>
            <a:pPr lvl="1">
              <a:defRPr/>
            </a:pPr>
            <a:r>
              <a:rPr lang="en-GB" sz="4000" b="1" dirty="0" smtClean="0"/>
              <a:t>Purple dye</a:t>
            </a:r>
          </a:p>
          <a:p>
            <a:pPr lvl="1">
              <a:buFont typeface="Wingdings" pitchFamily="2" charset="2"/>
              <a:buNone/>
              <a:defRPr/>
            </a:pPr>
            <a:endParaRPr lang="en-GB" sz="4000" b="1" dirty="0" smtClean="0"/>
          </a:p>
          <a:p>
            <a:pPr lvl="1">
              <a:defRPr/>
            </a:pPr>
            <a:endParaRPr lang="en-GB" sz="4000" b="1" dirty="0" smtClean="0"/>
          </a:p>
          <a:p>
            <a:pPr lvl="1">
              <a:defRPr/>
            </a:pPr>
            <a:endParaRPr lang="en-GB" sz="4000" b="1" dirty="0" smtClean="0"/>
          </a:p>
          <a:p>
            <a:pPr lvl="1">
              <a:buFont typeface="Wingdings" pitchFamily="2" charset="2"/>
              <a:buNone/>
              <a:defRPr/>
            </a:pPr>
            <a:endParaRPr lang="en-GB" sz="4000" b="1" dirty="0" smtClean="0"/>
          </a:p>
        </p:txBody>
      </p:sp>
      <p:pic>
        <p:nvPicPr>
          <p:cNvPr id="69635" name="Picture 4" descr="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068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http://upload.wikimedia.org/wikipedia/commons/thumb/a/ab/Hexaplex_trunculus.jpg/180px-Hexaplex_trunculus.jpg">
            <a:hlinkClick r:id="rId5" tooltip="Hexaplex trunculus.jp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324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40"/>
    </mc:Choice>
    <mc:Fallback>
      <p:transition spd="slow" advTm="17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0660" name="Picture 2" descr="http://www.learn360.com/streams/images/small/3_3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b="7397"/>
          <a:stretch>
            <a:fillRect/>
          </a:stretch>
        </p:blipFill>
        <p:spPr bwMode="auto">
          <a:xfrm>
            <a:off x="0" y="104775"/>
            <a:ext cx="9193213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0"/>
    </mc:Choice>
    <mc:Fallback>
      <p:transition spd="slow" advTm="555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800" b="1" dirty="0" smtClean="0"/>
              <a:t>Phoenician Colonies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3932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b="1" dirty="0" smtClean="0"/>
              <a:t>Good trade routes &amp; a safe place to rest mid-voyage</a:t>
            </a:r>
          </a:p>
          <a:p>
            <a:pPr eaLnBrk="1" hangingPunct="1">
              <a:defRPr/>
            </a:pPr>
            <a:r>
              <a:rPr lang="en-GB" sz="4000" b="1" dirty="0" smtClean="0"/>
              <a:t>See what customers like – to make profit</a:t>
            </a:r>
          </a:p>
          <a:p>
            <a:pPr eaLnBrk="1" hangingPunct="1">
              <a:defRPr/>
            </a:pPr>
            <a:r>
              <a:rPr lang="en-GB" sz="4000" b="1" dirty="0" smtClean="0"/>
              <a:t>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7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11"/>
    </mc:Choice>
    <mc:Fallback>
      <p:transition spd="slow" advTm="5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4400" smtClean="0">
                <a:effectLst/>
              </a:rPr>
              <a:t>Carthage- colony in North Africa</a:t>
            </a:r>
          </a:p>
        </p:txBody>
      </p:sp>
      <p:pic>
        <p:nvPicPr>
          <p:cNvPr id="72707" name="Picture 5" descr="zzzzphoecolontradepo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2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1"/>
    </mc:Choice>
    <mc:Fallback>
      <p:transition spd="slow" advTm="17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/>
              <a:t>Some of the work looks very Egyptian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229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Can you point out the bits that look Egyptian?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35013" y="5243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pic>
        <p:nvPicPr>
          <p:cNvPr id="73733" name="Picture 5" descr="ivor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2071688"/>
            <a:ext cx="93995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3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50"/>
    </mc:Choice>
    <mc:Fallback>
      <p:transition spd="slow" advTm="223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441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u="sng" dirty="0" err="1" smtClean="0">
                <a:solidFill>
                  <a:srgbClr val="66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Lydians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Asia Minor—gold found here</a:t>
            </a:r>
          </a:p>
          <a:p>
            <a:pPr eaLnBrk="1" hangingPunct="1">
              <a:defRPr/>
            </a:pPr>
            <a:r>
              <a:rPr lang="en-US" sz="3600" dirty="0" smtClean="0"/>
              <a:t>600 BC: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to produce coins (gold &amp; silver)</a:t>
            </a:r>
            <a:endParaRPr lang="en-US" sz="3600" b="1" u="sng" dirty="0" smtClean="0">
              <a:solidFill>
                <a:srgbClr val="66FF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5109" name="Picture 5" descr="Lydian_trite_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Lydian_trite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14875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"/>
            <a:ext cx="5257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83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11"/>
    </mc:Choice>
    <mc:Fallback>
      <p:transition spd="slow" advTm="50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229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800" smtClean="0">
                <a:effectLst/>
              </a:rPr>
              <a:t>Hebrews introduced </a:t>
            </a:r>
            <a:r>
              <a:rPr lang="en-US" sz="4800" b="1" smtClean="0">
                <a:solidFill>
                  <a:schemeClr val="hlink"/>
                </a:solidFill>
                <a:effectLst/>
              </a:rPr>
              <a:t>monotheism</a:t>
            </a:r>
            <a:r>
              <a:rPr lang="en-US" sz="4800" smtClean="0">
                <a:effectLst/>
              </a:rPr>
              <a:t>—1 God</a:t>
            </a:r>
          </a:p>
          <a:p>
            <a:r>
              <a:rPr lang="en-US" sz="4800" smtClean="0">
                <a:effectLst/>
              </a:rPr>
              <a:t>Yahweh (Jewish God)</a:t>
            </a:r>
          </a:p>
          <a:p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718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1"/>
    </mc:Choice>
    <mc:Fallback>
      <p:transition spd="slow" advTm="587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avtejkohli.info/img/noah%20p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5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4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0"/>
    </mc:Choice>
    <mc:Fallback>
      <p:transition spd="slow" advTm="114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effectLst/>
              </a:rPr>
              <a:t>Noah’s son Shem’s great grandson Heber</a:t>
            </a:r>
          </a:p>
          <a:p>
            <a:pPr>
              <a:defRPr/>
            </a:pPr>
            <a:r>
              <a:rPr lang="en-US" sz="4400" dirty="0" smtClean="0"/>
              <a:t>Hebrew means “From across”</a:t>
            </a:r>
            <a:endParaRPr lang="en-US" sz="4400" dirty="0" smtClean="0">
              <a:effectLst/>
            </a:endParaRPr>
          </a:p>
        </p:txBody>
      </p:sp>
      <p:pic>
        <p:nvPicPr>
          <p:cNvPr id="50179" name="Picture 2" descr="http://atschool.eduweb.co.uk/sirrobhitch.suffolk/synagogue/alphab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6019800" cy="3895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50"/>
    </mc:Choice>
    <mc:Fallback>
      <p:transition spd="slow" advTm="386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229600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smtClean="0">
                <a:effectLst/>
              </a:rPr>
              <a:t>Abraham</a:t>
            </a:r>
            <a:r>
              <a:rPr lang="en-US" sz="4400" smtClean="0">
                <a:effectLst/>
              </a:rPr>
              <a:t>—father of the Hebrews</a:t>
            </a:r>
          </a:p>
          <a:p>
            <a:pPr lvl="1">
              <a:lnSpc>
                <a:spcPct val="90000"/>
              </a:lnSpc>
            </a:pPr>
            <a:r>
              <a:rPr lang="en-US" sz="4400" smtClean="0">
                <a:effectLst/>
              </a:rPr>
              <a:t>1800 BC-moved from Sumer to Canaan</a:t>
            </a:r>
          </a:p>
          <a:p>
            <a:pPr lvl="1">
              <a:lnSpc>
                <a:spcPct val="90000"/>
              </a:lnSpc>
            </a:pPr>
            <a:r>
              <a:rPr lang="en-US" sz="4400" smtClean="0">
                <a:effectLst/>
              </a:rPr>
              <a:t>Covenant with God for “Promised Land”</a:t>
            </a:r>
          </a:p>
          <a:p>
            <a:pPr>
              <a:lnSpc>
                <a:spcPct val="90000"/>
              </a:lnSpc>
            </a:pPr>
            <a:endParaRPr lang="en-US" sz="2000" b="1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00"/>
    </mc:Choice>
    <mc:Fallback>
      <p:transition spd="slow" advTm="1176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324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“Now the Lord had said to Abram: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Get out of your country, from your family and from your father’s house, to a land that I will show you. I will make you a great nation. I will bless you and make your name great, and you shall be a blessing. I will  bless those who bless you, and I will curse him who curses you; and in you all the families of the earth shall be blessed.”  - Genesis 12: 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9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51"/>
    </mc:Choice>
    <mc:Fallback>
      <p:transition spd="slow" advTm="416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r>
              <a:rPr lang="en-US" sz="5400" smtClean="0">
                <a:effectLst/>
              </a:rPr>
              <a:t>Abraham’s grandson—Jacob (Israel)—had 12 sons (12 Tribes of Israel)</a:t>
            </a:r>
          </a:p>
        </p:txBody>
      </p:sp>
    </p:spTree>
    <p:extLst>
      <p:ext uri="{BB962C8B-B14F-4D97-AF65-F5344CB8AC3E}">
        <p14:creationId xmlns:p14="http://schemas.microsoft.com/office/powerpoint/2010/main" val="142047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21"/>
    </mc:Choice>
    <mc:Fallback>
      <p:transition spd="slow" advTm="1650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smtClean="0">
                <a:effectLst/>
              </a:rPr>
              <a:t>Israel had twelve sons: </a:t>
            </a:r>
          </a:p>
          <a:p>
            <a:pPr lvl="1"/>
            <a:r>
              <a:rPr lang="en-US" smtClean="0">
                <a:effectLst/>
              </a:rPr>
              <a:t>Reuben</a:t>
            </a:r>
          </a:p>
          <a:p>
            <a:pPr lvl="1"/>
            <a:r>
              <a:rPr lang="en-US" smtClean="0">
                <a:effectLst/>
              </a:rPr>
              <a:t>Simeon	</a:t>
            </a:r>
          </a:p>
          <a:p>
            <a:pPr lvl="1"/>
            <a:r>
              <a:rPr lang="en-US" smtClean="0">
                <a:effectLst/>
              </a:rPr>
              <a:t>Levi (LEVITES)</a:t>
            </a:r>
          </a:p>
          <a:p>
            <a:pPr lvl="1"/>
            <a:r>
              <a:rPr lang="en-US" smtClean="0">
                <a:effectLst/>
              </a:rPr>
              <a:t>Judah (JEWS)</a:t>
            </a:r>
          </a:p>
          <a:p>
            <a:pPr lvl="1"/>
            <a:r>
              <a:rPr lang="en-US" smtClean="0">
                <a:effectLst/>
              </a:rPr>
              <a:t>Dan</a:t>
            </a:r>
          </a:p>
          <a:p>
            <a:pPr lvl="1"/>
            <a:r>
              <a:rPr lang="en-US" smtClean="0">
                <a:effectLst/>
              </a:rPr>
              <a:t>Naphtali</a:t>
            </a:r>
          </a:p>
          <a:p>
            <a:pPr lvl="1"/>
            <a:r>
              <a:rPr lang="en-US" smtClean="0">
                <a:effectLst/>
              </a:rPr>
              <a:t>Gad,</a:t>
            </a:r>
          </a:p>
          <a:p>
            <a:pPr lvl="1"/>
            <a:r>
              <a:rPr lang="en-US" smtClean="0">
                <a:effectLst/>
              </a:rPr>
              <a:t>Asher</a:t>
            </a:r>
          </a:p>
          <a:p>
            <a:pPr lvl="1"/>
            <a:r>
              <a:rPr lang="en-US" smtClean="0">
                <a:effectLst/>
              </a:rPr>
              <a:t>Issachar</a:t>
            </a:r>
          </a:p>
          <a:p>
            <a:pPr lvl="1"/>
            <a:r>
              <a:rPr lang="en-US" smtClean="0">
                <a:effectLst/>
              </a:rPr>
              <a:t>Zebulun</a:t>
            </a:r>
          </a:p>
          <a:p>
            <a:pPr lvl="1"/>
            <a:r>
              <a:rPr lang="en-US" smtClean="0">
                <a:effectLst/>
              </a:rPr>
              <a:t>Joseph </a:t>
            </a:r>
          </a:p>
          <a:p>
            <a:pPr lvl="1"/>
            <a:r>
              <a:rPr lang="en-US" smtClean="0">
                <a:effectLst/>
              </a:rPr>
              <a:t>Benjamin</a:t>
            </a:r>
          </a:p>
        </p:txBody>
      </p:sp>
    </p:spTree>
    <p:extLst>
      <p:ext uri="{BB962C8B-B14F-4D97-AF65-F5344CB8AC3E}">
        <p14:creationId xmlns:p14="http://schemas.microsoft.com/office/powerpoint/2010/main" val="399595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20"/>
    </mc:Choice>
    <mc:Fallback>
      <p:transition spd="slow" advTm="634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1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0</TotalTime>
  <Words>479</Words>
  <Application>Microsoft Office PowerPoint</Application>
  <PresentationFormat>On-screen Show (4:3)</PresentationFormat>
  <Paragraphs>107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 Pop</vt:lpstr>
      <vt:lpstr>Hebrews=Jews=Israelites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Judah and Israel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Phoenician Colonies</vt:lpstr>
      <vt:lpstr>PowerPoint Presentation</vt:lpstr>
      <vt:lpstr>Some of the work looks very Egyptian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Hebrews=Jews=Israelites</dc:title>
  <dc:creator>Dunnavant, Kari</dc:creator>
  <cp:lastModifiedBy>Dunnavant, Kari</cp:lastModifiedBy>
  <cp:revision>1</cp:revision>
  <dcterms:created xsi:type="dcterms:W3CDTF">2013-10-10T14:44:41Z</dcterms:created>
  <dcterms:modified xsi:type="dcterms:W3CDTF">2013-10-10T14:45:08Z</dcterms:modified>
</cp:coreProperties>
</file>