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5"/>
  </p:notesMasterIdLst>
  <p:sldIdLst>
    <p:sldId id="256" r:id="rId2"/>
    <p:sldId id="257" r:id="rId3"/>
    <p:sldId id="290" r:id="rId4"/>
    <p:sldId id="258" r:id="rId5"/>
    <p:sldId id="265" r:id="rId6"/>
    <p:sldId id="266" r:id="rId7"/>
    <p:sldId id="267" r:id="rId8"/>
    <p:sldId id="289" r:id="rId9"/>
    <p:sldId id="268" r:id="rId10"/>
    <p:sldId id="456" r:id="rId11"/>
    <p:sldId id="424" r:id="rId12"/>
    <p:sldId id="457" r:id="rId13"/>
    <p:sldId id="271" r:id="rId14"/>
    <p:sldId id="319" r:id="rId15"/>
    <p:sldId id="409" r:id="rId16"/>
    <p:sldId id="425" r:id="rId17"/>
    <p:sldId id="427" r:id="rId18"/>
    <p:sldId id="426" r:id="rId19"/>
    <p:sldId id="272" r:id="rId20"/>
    <p:sldId id="414" r:id="rId21"/>
    <p:sldId id="415" r:id="rId22"/>
    <p:sldId id="413" r:id="rId23"/>
    <p:sldId id="458" r:id="rId24"/>
    <p:sldId id="416" r:id="rId25"/>
    <p:sldId id="274" r:id="rId26"/>
    <p:sldId id="276" r:id="rId27"/>
    <p:sldId id="278" r:id="rId28"/>
    <p:sldId id="280" r:id="rId29"/>
    <p:sldId id="281" r:id="rId30"/>
    <p:sldId id="282" r:id="rId31"/>
    <p:sldId id="284" r:id="rId32"/>
    <p:sldId id="285" r:id="rId33"/>
    <p:sldId id="286" r:id="rId34"/>
    <p:sldId id="287" r:id="rId35"/>
    <p:sldId id="288" r:id="rId36"/>
    <p:sldId id="428" r:id="rId37"/>
    <p:sldId id="380" r:id="rId38"/>
    <p:sldId id="292" r:id="rId39"/>
    <p:sldId id="314" r:id="rId40"/>
    <p:sldId id="294" r:id="rId41"/>
    <p:sldId id="295" r:id="rId42"/>
    <p:sldId id="296" r:id="rId43"/>
    <p:sldId id="297" r:id="rId44"/>
    <p:sldId id="298" r:id="rId45"/>
    <p:sldId id="345" r:id="rId46"/>
    <p:sldId id="429" r:id="rId47"/>
    <p:sldId id="430" r:id="rId48"/>
    <p:sldId id="300" r:id="rId49"/>
    <p:sldId id="311" r:id="rId50"/>
    <p:sldId id="301" r:id="rId51"/>
    <p:sldId id="302" r:id="rId52"/>
    <p:sldId id="303" r:id="rId53"/>
    <p:sldId id="306" r:id="rId54"/>
    <p:sldId id="307" r:id="rId55"/>
    <p:sldId id="308" r:id="rId56"/>
    <p:sldId id="325" r:id="rId57"/>
    <p:sldId id="324" r:id="rId58"/>
    <p:sldId id="312" r:id="rId59"/>
    <p:sldId id="313" r:id="rId60"/>
    <p:sldId id="309" r:id="rId61"/>
    <p:sldId id="346" r:id="rId62"/>
    <p:sldId id="418" r:id="rId63"/>
    <p:sldId id="419" r:id="rId64"/>
    <p:sldId id="460" r:id="rId65"/>
    <p:sldId id="431" r:id="rId66"/>
    <p:sldId id="420" r:id="rId67"/>
    <p:sldId id="421" r:id="rId68"/>
    <p:sldId id="422" r:id="rId69"/>
    <p:sldId id="328" r:id="rId70"/>
    <p:sldId id="330" r:id="rId71"/>
    <p:sldId id="332" r:id="rId72"/>
    <p:sldId id="334" r:id="rId73"/>
    <p:sldId id="423" r:id="rId74"/>
    <p:sldId id="335" r:id="rId75"/>
    <p:sldId id="341" r:id="rId76"/>
    <p:sldId id="342" r:id="rId77"/>
    <p:sldId id="355" r:id="rId78"/>
    <p:sldId id="381" r:id="rId79"/>
    <p:sldId id="382" r:id="rId80"/>
    <p:sldId id="383" r:id="rId81"/>
    <p:sldId id="356" r:id="rId82"/>
    <p:sldId id="357" r:id="rId83"/>
    <p:sldId id="361" r:id="rId84"/>
    <p:sldId id="362" r:id="rId85"/>
    <p:sldId id="408" r:id="rId86"/>
    <p:sldId id="459" r:id="rId87"/>
    <p:sldId id="377" r:id="rId88"/>
    <p:sldId id="378" r:id="rId89"/>
    <p:sldId id="379" r:id="rId90"/>
    <p:sldId id="432" r:id="rId91"/>
    <p:sldId id="433" r:id="rId92"/>
    <p:sldId id="434" r:id="rId93"/>
    <p:sldId id="435" r:id="rId94"/>
    <p:sldId id="436" r:id="rId95"/>
    <p:sldId id="437" r:id="rId96"/>
    <p:sldId id="438" r:id="rId97"/>
    <p:sldId id="439" r:id="rId98"/>
    <p:sldId id="440" r:id="rId99"/>
    <p:sldId id="441" r:id="rId100"/>
    <p:sldId id="442" r:id="rId101"/>
    <p:sldId id="443" r:id="rId102"/>
    <p:sldId id="444" r:id="rId103"/>
    <p:sldId id="445" r:id="rId104"/>
    <p:sldId id="446" r:id="rId105"/>
    <p:sldId id="447" r:id="rId106"/>
    <p:sldId id="448" r:id="rId107"/>
    <p:sldId id="449" r:id="rId108"/>
    <p:sldId id="450" r:id="rId109"/>
    <p:sldId id="451" r:id="rId110"/>
    <p:sldId id="452" r:id="rId111"/>
    <p:sldId id="453" r:id="rId112"/>
    <p:sldId id="454" r:id="rId113"/>
    <p:sldId id="455"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8880" autoAdjust="0"/>
    <p:restoredTop sz="94624" autoAdjust="0"/>
  </p:normalViewPr>
  <p:slideViewPr>
    <p:cSldViewPr>
      <p:cViewPr varScale="1">
        <p:scale>
          <a:sx n="76" d="100"/>
          <a:sy n="76" d="100"/>
        </p:scale>
        <p:origin x="413" y="91"/>
      </p:cViewPr>
      <p:guideLst>
        <p:guide orient="horz" pos="2160"/>
        <p:guide pos="2880"/>
      </p:guideLst>
    </p:cSldViewPr>
  </p:slideViewPr>
  <p:outlineViewPr>
    <p:cViewPr>
      <p:scale>
        <a:sx n="33" d="100"/>
        <a:sy n="33" d="100"/>
      </p:scale>
      <p:origin x="48" y="713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CB29E-499E-4FB4-B8A7-60DE046A83DA}" type="datetimeFigureOut">
              <a:rPr lang="en-US" smtClean="0"/>
              <a:pPr/>
              <a:t>4/20/2017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F5A12-B978-42B8-9D4A-7F9A7579006C}" type="slidenum">
              <a:rPr lang="en-US" smtClean="0"/>
              <a:pPr/>
              <a:t>‹#›</a:t>
            </a:fld>
            <a:endParaRPr lang="en-US"/>
          </a:p>
        </p:txBody>
      </p:sp>
    </p:spTree>
    <p:extLst>
      <p:ext uri="{BB962C8B-B14F-4D97-AF65-F5344CB8AC3E}">
        <p14:creationId xmlns:p14="http://schemas.microsoft.com/office/powerpoint/2010/main" val="238114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2d_dtTZQyU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Nash Equilibrium A Beautiful Mind</a:t>
            </a:r>
            <a:endParaRPr lang="en-US" dirty="0" smtClean="0"/>
          </a:p>
          <a:p>
            <a:endParaRPr lang="en-US" dirty="0"/>
          </a:p>
        </p:txBody>
      </p:sp>
      <p:sp>
        <p:nvSpPr>
          <p:cNvPr id="4" name="Slide Number Placeholder 3"/>
          <p:cNvSpPr>
            <a:spLocks noGrp="1"/>
          </p:cNvSpPr>
          <p:nvPr>
            <p:ph type="sldNum" sz="quarter" idx="10"/>
          </p:nvPr>
        </p:nvSpPr>
        <p:spPr/>
        <p:txBody>
          <a:bodyPr/>
          <a:lstStyle/>
          <a:p>
            <a:fld id="{648F5A12-B978-42B8-9D4A-7F9A7579006C}" type="slidenum">
              <a:rPr lang="en-US" smtClean="0"/>
              <a:pPr/>
              <a:t>19</a:t>
            </a:fld>
            <a:endParaRPr lang="en-US"/>
          </a:p>
        </p:txBody>
      </p:sp>
    </p:spTree>
    <p:extLst>
      <p:ext uri="{BB962C8B-B14F-4D97-AF65-F5344CB8AC3E}">
        <p14:creationId xmlns:p14="http://schemas.microsoft.com/office/powerpoint/2010/main" val="244699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 use this slide with an interactive white board, delete the answer calculations from the slide and have students solve the problems on the white board. Use the printed teacher guide to check students’ work.</a:t>
            </a:r>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B0DEAC7-6154-4835-AD64-F9E5A6A28F60}" type="slidenum">
              <a:rPr lang="en-US" smtClean="0">
                <a:latin typeface="Calibri" pitchFamily="34" charset="0"/>
              </a:rPr>
              <a:pPr fontAlgn="base">
                <a:spcBef>
                  <a:spcPct val="0"/>
                </a:spcBef>
                <a:spcAft>
                  <a:spcPct val="0"/>
                </a:spcAft>
                <a:defRPr/>
              </a:pPr>
              <a:t>111</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 use this slide with an interactive white board, delete the answer calculations from the slide and have students solve the problems on the white board. Use the printed teacher guide to check students’ work.</a:t>
            </a:r>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97FB9E24-BF0F-4287-946D-45A73CBA7CF3}" type="slidenum">
              <a:rPr lang="en-US" smtClean="0">
                <a:latin typeface="Calibri" pitchFamily="34" charset="0"/>
              </a:rPr>
              <a:pPr fontAlgn="base">
                <a:spcBef>
                  <a:spcPct val="0"/>
                </a:spcBef>
                <a:spcAft>
                  <a:spcPct val="0"/>
                </a:spcAft>
                <a:defRPr/>
              </a:pPr>
              <a:t>112</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0F76697B-D373-4DA0-B351-9BBF14382945}" type="slidenum">
              <a:rPr lang="en-US" smtClean="0">
                <a:latin typeface="Calibri" pitchFamily="34" charset="0"/>
              </a:rPr>
              <a:pPr fontAlgn="base">
                <a:spcBef>
                  <a:spcPct val="0"/>
                </a:spcBef>
                <a:spcAft>
                  <a:spcPct val="0"/>
                </a:spcAft>
                <a:defRPr/>
              </a:pPr>
              <a:t>113</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8F5A12-B978-42B8-9D4A-7F9A7579006C}" type="slidenum">
              <a:rPr lang="en-US" smtClean="0"/>
              <a:pPr/>
              <a:t>24</a:t>
            </a:fld>
            <a:endParaRPr lang="en-US"/>
          </a:p>
        </p:txBody>
      </p:sp>
    </p:spTree>
    <p:extLst>
      <p:ext uri="{BB962C8B-B14F-4D97-AF65-F5344CB8AC3E}">
        <p14:creationId xmlns:p14="http://schemas.microsoft.com/office/powerpoint/2010/main" val="1038220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8F5A12-B978-42B8-9D4A-7F9A7579006C}" type="slidenum">
              <a:rPr lang="en-US" smtClean="0"/>
              <a:pPr/>
              <a:t>44</a:t>
            </a:fld>
            <a:endParaRPr lang="en-US"/>
          </a:p>
        </p:txBody>
      </p:sp>
    </p:spTree>
    <p:extLst>
      <p:ext uri="{BB962C8B-B14F-4D97-AF65-F5344CB8AC3E}">
        <p14:creationId xmlns:p14="http://schemas.microsoft.com/office/powerpoint/2010/main" val="92451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8F5A12-B978-42B8-9D4A-7F9A7579006C}" type="slidenum">
              <a:rPr lang="en-US" smtClean="0"/>
              <a:pPr/>
              <a:t>70</a:t>
            </a:fld>
            <a:endParaRPr lang="en-US"/>
          </a:p>
        </p:txBody>
      </p:sp>
    </p:spTree>
    <p:extLst>
      <p:ext uri="{BB962C8B-B14F-4D97-AF65-F5344CB8AC3E}">
        <p14:creationId xmlns:p14="http://schemas.microsoft.com/office/powerpoint/2010/main" val="410848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8F5A12-B978-42B8-9D4A-7F9A7579006C}" type="slidenum">
              <a:rPr lang="en-US" smtClean="0"/>
              <a:pPr/>
              <a:t>74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F1A73D2-F912-434A-AF22-1505E997608B}" type="slidenum">
              <a:rPr lang="en-US" smtClean="0">
                <a:latin typeface="Calibri" pitchFamily="34" charset="0"/>
              </a:rPr>
              <a:pPr fontAlgn="base">
                <a:spcBef>
                  <a:spcPct val="0"/>
                </a:spcBef>
                <a:spcAft>
                  <a:spcPct val="0"/>
                </a:spcAft>
                <a:defRPr/>
              </a:pPr>
              <a:t>99</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DF88654A-A4EB-4172-A634-4D76B35879AF}" type="slidenum">
              <a:rPr lang="en-US" smtClean="0">
                <a:latin typeface="Calibri" pitchFamily="34" charset="0"/>
              </a:rPr>
              <a:pPr fontAlgn="base">
                <a:spcBef>
                  <a:spcPct val="0"/>
                </a:spcBef>
                <a:spcAft>
                  <a:spcPct val="0"/>
                </a:spcAft>
                <a:defRPr/>
              </a:pPr>
              <a:t>100</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3100C61F-7F64-49F2-A2BE-7CD748DCA52B}" type="slidenum">
              <a:rPr lang="en-US" smtClean="0">
                <a:latin typeface="Calibri" pitchFamily="34" charset="0"/>
              </a:rPr>
              <a:pPr fontAlgn="base">
                <a:spcBef>
                  <a:spcPct val="0"/>
                </a:spcBef>
                <a:spcAft>
                  <a:spcPct val="0"/>
                </a:spcAft>
                <a:defRPr/>
              </a:pPr>
              <a:t>102</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 use this slide with an interactive white board, delete the answer calculations from the slide and have students solve the problems on the white board. Use the printed teacher guide to check students’ work.</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8AF215BB-BEEF-4122-8861-0CE2454D4FFD}" type="slidenum">
              <a:rPr lang="en-US" smtClean="0">
                <a:latin typeface="Calibri" pitchFamily="34" charset="0"/>
              </a:rPr>
              <a:pPr fontAlgn="base">
                <a:spcBef>
                  <a:spcPct val="0"/>
                </a:spcBef>
                <a:spcAft>
                  <a:spcPct val="0"/>
                </a:spcAft>
                <a:defRPr/>
              </a:pPr>
              <a:t>110</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754A6F6-96AB-474C-9BA7-CAAEE30D7FDA}" type="datetimeFigureOut">
              <a:rPr lang="en-US" smtClean="0"/>
              <a:pPr/>
              <a:t>4/20/2017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3E437FD-65A2-4EC9-A55F-7AE313F15C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54A6F6-96AB-474C-9BA7-CAAEE30D7FDA}" type="datetimeFigureOut">
              <a:rPr lang="en-US" smtClean="0"/>
              <a:pPr/>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437FD-65A2-4EC9-A55F-7AE313F15C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54A6F6-96AB-474C-9BA7-CAAEE30D7FDA}" type="datetimeFigureOut">
              <a:rPr lang="en-US" smtClean="0"/>
              <a:pPr/>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437FD-65A2-4EC9-A55F-7AE313F15C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54A6F6-96AB-474C-9BA7-CAAEE30D7FDA}" type="datetimeFigureOut">
              <a:rPr lang="en-US" smtClean="0"/>
              <a:pPr/>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437FD-65A2-4EC9-A55F-7AE313F15C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754A6F6-96AB-474C-9BA7-CAAEE30D7FDA}" type="datetimeFigureOut">
              <a:rPr lang="en-US" smtClean="0"/>
              <a:pPr/>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437FD-65A2-4EC9-A55F-7AE313F15C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754A6F6-96AB-474C-9BA7-CAAEE30D7FDA}" type="datetimeFigureOut">
              <a:rPr lang="en-US" smtClean="0"/>
              <a:pPr/>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437FD-65A2-4EC9-A55F-7AE313F15C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754A6F6-96AB-474C-9BA7-CAAEE30D7FDA}" type="datetimeFigureOut">
              <a:rPr lang="en-US" smtClean="0"/>
              <a:pPr/>
              <a:t>4/20/2017</a:t>
            </a:fld>
            <a:endParaRPr lang="en-US"/>
          </a:p>
        </p:txBody>
      </p:sp>
      <p:sp>
        <p:nvSpPr>
          <p:cNvPr id="27" name="Slide Number Placeholder 26"/>
          <p:cNvSpPr>
            <a:spLocks noGrp="1"/>
          </p:cNvSpPr>
          <p:nvPr>
            <p:ph type="sldNum" sz="quarter" idx="11"/>
          </p:nvPr>
        </p:nvSpPr>
        <p:spPr/>
        <p:txBody>
          <a:bodyPr rtlCol="0"/>
          <a:lstStyle/>
          <a:p>
            <a:fld id="{A3E437FD-65A2-4EC9-A55F-7AE313F15C2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754A6F6-96AB-474C-9BA7-CAAEE30D7FDA}" type="datetimeFigureOut">
              <a:rPr lang="en-US" smtClean="0"/>
              <a:pPr/>
              <a:t>4/20/2017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3E437FD-65A2-4EC9-A55F-7AE313F15C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4A6F6-96AB-474C-9BA7-CAAEE30D7FDA}" type="datetimeFigureOut">
              <a:rPr lang="en-US" smtClean="0"/>
              <a:pPr/>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437FD-65A2-4EC9-A55F-7AE313F15C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754A6F6-96AB-474C-9BA7-CAAEE30D7FDA}" type="datetimeFigureOut">
              <a:rPr lang="en-US" smtClean="0"/>
              <a:pPr/>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437FD-65A2-4EC9-A55F-7AE313F15C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754A6F6-96AB-474C-9BA7-CAAEE30D7FDA}" type="datetimeFigureOut">
              <a:rPr lang="en-US" smtClean="0"/>
              <a:pPr/>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437FD-65A2-4EC9-A55F-7AE313F15C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754A6F6-96AB-474C-9BA7-CAAEE30D7FDA}" type="datetimeFigureOut">
              <a:rPr lang="en-US" smtClean="0"/>
              <a:pPr/>
              <a:t>4/20/2017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3E437FD-65A2-4EC9-A55F-7AE313F15C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ZA4k2E0ZzTk"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10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10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latimes.com/local/lanow/la-me-ln-snowpack-20150331-story.html"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2.png"/></Relationships>
</file>

<file path=ppt/slides/_rels/slide11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11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2.png"/></Relationships>
</file>

<file path=ppt/slides/_rels/slide1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prisoner's+dilemma+matrix&amp;source=images&amp;cd=&amp;cad=rja&amp;docid=N-O4YDWmdp7NuM&amp;tbnid=TPUCVhoAS_YeVM:&amp;ved=0CAUQjRw&amp;url=http://www.web-books.com/eLibrary/ON/B0/B63/056MB63.html&amp;ei=v1hHUbbSA4zK0AGd2YDgBg&amp;bvm=bv.43828540,d.dmg&amp;psig=AFQjCNHEL4m46rNm3_fxweup-tUDp34MrA&amp;ust=136371664934656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npr.org/2013/10/08/230356303/game-theorists-compare-government-shutdown-to-chick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pr.org/tags/151390880/game-theory" TargetMode="External"/><Relationship Id="rId2" Type="http://schemas.openxmlformats.org/officeDocument/2006/relationships/hyperlink" Target="https://www.youtube.com/watch?v=Bc7CYIt7A2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ytimes.com/2014/03/16/business/crimea-through-a-game-theory-lens.html?_r=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youtube.com/watch?v=ulyVXa-u4w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google.com/url?sa=i&amp;rct=j&amp;q=supply+schedule&amp;source=images&amp;cd=&amp;cad=rja&amp;docid=L5pOMXrNsjWoUM&amp;tbnid=qe4e_PGSutf9VM:&amp;ved=0CAUQjRw&amp;url=http://www.econmentor.com/microeconomics-hs/supply/supply-schedule/text/780.html&amp;ei=l1xDUaSCB-Oh0AGZ8oGQAg&amp;psig=AFQjCNGK_-pyqQUdjcJaLb6LB3bCG_ruug&amp;ust=1363455428426078"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www.google.com/url?sa=i&amp;rct=j&amp;q=supply+curve&amp;source=images&amp;cd=&amp;cad=rja&amp;docid=9xczngc_NHX2wM&amp;tbnid=EvumYhZ2hgMl7M:&amp;ved=0CAUQjRw&amp;url=http://www.netmba.com/econ/micro/supply/curve/&amp;ei=0I11UdvQJ6PO0gHLwIGgDQ&amp;bvm=bv.45512109,d.dmg&amp;psig=AFQjCNGr16whTHldb7arj6IqLX9vLiNuqQ&amp;ust=1366744907833280"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url?sa=i&amp;rct=j&amp;q=change+in+quantity+supplied&amp;source=images&amp;cd=&amp;cad=rja&amp;docid=pO3upUtSDVINSM&amp;tbnid=OSWzcYMaZ45vwM:&amp;ved=0CAUQjRw&amp;url=http://faculty.tamu-commerce.edu/dfunderburk/231/notes/231notes.html&amp;ei=xlxDUZv5I_G10AHUl4GQBA&amp;psig=AFQjCNF74zDuOTnffjDsNviRa30fGNoGJQ&amp;ust=1363455555311605"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url?sa=i&amp;rct=j&amp;q=supply+schedule&amp;source=images&amp;cd=&amp;cad=rja&amp;docid=uQ4NpiM_Q9jVTM&amp;tbnid=f-1hb0QDY3o4-M:&amp;ved=0CAUQjRw&amp;url=http://www.web-books.com/eLibrary/ON/B0/B63/017MB63.html&amp;ei=RVxDUdD1N8yC0QGrzYDoBA&amp;psig=AFQjCNGK_-pyqQUdjcJaLb6LB3bCG_ruug&amp;ust=1363455428426078"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com/url?sa=i&amp;rct=j&amp;q=big+mac&amp;source=images&amp;cd=&amp;cad=rja&amp;docid=YVgIr0T0W8V3xM&amp;tbnid=cwRdihhPNL8DfM:&amp;ved=0CAUQjRw&amp;url=http://www.businessinsider.com/mcdonalds-will-relaunch-the-big-mac-this-year-with-a-blast-of-new-ads-2013-1&amp;ei=QJR2UebtI6W80QG-9IHwDg&amp;bvm=bv.45512109,d.dmg&amp;psig=AFQjCNH3zo7tJaI7YiHoypjKS9EzEC_2yw&amp;ust=136681209235209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hyperlink" Target="http://www.youtube.com/watch?v=PisbWEEEYoE" TargetMode="External"/><Relationship Id="rId2" Type="http://schemas.openxmlformats.org/officeDocument/2006/relationships/hyperlink" Target="https://www.youtube.com/watch?v=I6cUDscjrNg" TargetMode="External"/><Relationship Id="rId1" Type="http://schemas.openxmlformats.org/officeDocument/2006/relationships/slideLayout" Target="../slideLayouts/slideLayout2.xml"/><Relationship Id="rId4" Type="http://schemas.openxmlformats.org/officeDocument/2006/relationships/hyperlink" Target="http://www.youtube.com/watch?v=OPbw3Csj6I8"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P8G1HIlRppo"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abc7chicago.com/news/i-team-govt-proposes-stricter-standards-for-crude-oil-tankers/213886/" TargetMode="External"/><Relationship Id="rId2" Type="http://schemas.openxmlformats.org/officeDocument/2006/relationships/hyperlink" Target="http://www.wset.com/story/28947222/reflecting-on-lynchburgs-train-derailment-one-year-later"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url?sa=i&amp;source=images&amp;cd=&amp;cad=rja&amp;docid=ifCUUrBrBK6oZM&amp;tbnid=vkljWrQgnPP0wM:&amp;ved=0CAgQjRwwADgS&amp;url=http://www.onlinecollege.org/2012/10/11/11-vocational-skills-high-demand-today/&amp;ei=bJV2UbTDA83j4AOXm4HQCA&amp;psig=AFQjCNEYxSzsjPfBoKY46Ohv0nJON0ig8A&amp;ust=1366812396111002" TargetMode="Externa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4.bp.blogspot.com/-5VOwaHzF-fE/USRrwtD44nI/AAAAAAAACI8/vfL9lZVpN2k/s1600/supply_and_demand.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hyperlink" Target="http://www.google.com/url?sa=i&amp;rct=j&amp;q=law+of+demand&amp;source=images&amp;cd=&amp;cad=rja&amp;docid=3Royoo0zufvacM&amp;tbnid=BmzItNbp_xTmJM:&amp;ved=0CAUQjRw&amp;url=http://edtech2.boisestate.edu/watsonk/edtech506/reduceload.htm&amp;ei=vZV1UcGOFqOT0QGi84GIDg&amp;bvm=bv.45512109,d.dmg&amp;psig=AFQjCNHsbZshT5AC9ykGkgI7K6FThxearQ&amp;ust=136674693942056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natural+resources&amp;source=images&amp;cd=&amp;cad=rja&amp;docid=bZ-aqEy2ThT0lM&amp;tbnid=N7q38cxgbBshMM:&amp;ved=0CAUQjRw&amp;url=http://www.overseasthinktankforindonesia.com/2007/05/11/other-way-to-decrease-gasoline-price/&amp;ei=6MZBUbqVJ-P9ygG2nIGQDg&amp;bvm=bv.43287494,d.dmg&amp;psig=AFQjCNGXvbOPmMcrWPhgYsYrwu6sZilihg&amp;ust=1363351603309477"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google.com/url?sa=i&amp;rct=j&amp;q=demand+schedule&amp;source=images&amp;cd=&amp;cad=rja&amp;docid=1LwMQYc-sMDuAM&amp;tbnid=21QQ38nvF1UUMM:&amp;ved=0CAUQjRw&amp;url=http://en.wikipedia.org/wiki/Market_demand_schedule&amp;ei=F1hDUePDKaHH0wHqhoHoCQ&amp;bvm=bv.43828540,d.dmg&amp;psig=AFQjCNE1NVxsfXQrXbzASwBYjcXDvsUSvQ&amp;ust=1363454322937240"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google.com/url?sa=i&amp;rct=j&amp;q=demand+schedule&amp;source=images&amp;cd=&amp;cad=rja&amp;docid=o0lACcawp-KDEM&amp;tbnid=elU0b9mocCHmsM:&amp;ved=0CAUQjRw&amp;url=http://www.econedlink.org/s550&amp;ei=eFhDUfKUFIi60QGxn4DwCw&amp;bvm=bv.43828540,d.dmg&amp;psig=AFQjCNE1NVxsfXQrXbzASwBYjcXDvsUSvQ&amp;ust=1363454322937240" TargetMode="External"/><Relationship Id="rId2" Type="http://schemas.openxmlformats.org/officeDocument/2006/relationships/hyperlink" Target="http://www.youtube.com/watch?v=HfxPqXxq1Jo" TargetMode="Externa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com/url?sa=i&amp;rct=j&amp;q=demand+shift&amp;source=images&amp;cd=&amp;cad=rja&amp;docid=SG7B-w0YIJKlHM&amp;tbnid=CILK6hC2c52gQM:&amp;ved=0CAUQjRw&amp;url=http://webshells.com/college/grid5.htm&amp;ei=55Z1UYeLJ_DU0gHSmoGQBg&amp;bvm=bv.45512109,d.dmg&amp;psig=AFQjCNHe-KxTPDgmvtc5hNYV9LAgw5ij_w&amp;ust=1366747237437368"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hyperlink" Target="http://www.google.com/url?sa=i&amp;rct=j&amp;q=change+in+quantity+demanded&amp;source=images&amp;cd=&amp;cad=rja&amp;docid=ZyopocWbqtcgxM&amp;tbnid=hUyYEH3TXWs85M:&amp;ved=0CAUQjRw&amp;url=http://www.pitt.edu/~jduffy/econ110/lec2/sld011.htm&amp;ei=IFlDUdWdLo6F0QHo04DABQ&amp;bvm=bv.43828540,d.dmg&amp;psig=AFQjCNHXqHrS9fyYNw2y_QgU0BWXaugAOg&amp;ust=1363454590121004"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www.google.com/url?sa=i&amp;rct=j&amp;q=parachute+pants&amp;source=images&amp;cd=&amp;cad=rja&amp;docid=lkYBawwpILS6sM&amp;tbnid=fZf7fdnPWRYHMM:&amp;ved=0CAUQjRw&amp;url=http://www.alivemag.com/blog/index.php/2011/10/fashions-epic-fails-or-things-you-are-unlikely-to-see-at-st-louis-fashion-week/alive-blog-1980s-parachute-pants/&amp;ei=qpd1UbumOsvG0AHipYCYBQ&amp;bvm=bv.45512109,d.dmg&amp;psig=AFQjCNEGER5I4ZSSgOBWGYa4KVsgAGZWrA&amp;ust=1366747427969018" TargetMode="External"/><Relationship Id="rId3" Type="http://schemas.openxmlformats.org/officeDocument/2006/relationships/image" Target="../media/image46.jpeg"/><Relationship Id="rId7" Type="http://schemas.openxmlformats.org/officeDocument/2006/relationships/image" Target="../media/image48.jpeg"/><Relationship Id="rId2" Type="http://schemas.openxmlformats.org/officeDocument/2006/relationships/hyperlink" Target="http://www.google.com/url?sa=i&amp;rct=j&amp;q=silly+bands&amp;source=images&amp;cd=&amp;cad=rja&amp;docid=qS3sgawB0IA4LM&amp;tbnid=W1srKnoJsTm6QM:&amp;ved=0CAUQjRw&amp;url=http://blogs.villagevoice.com/runninscared/2010/09/silly_bandz_you.php&amp;ei=R5d1UZ_dGYWG0QHrmoGgCA&amp;bvm=bv.45512109,d.dmg&amp;psig=AFQjCNFm8x_r6c6lup1oU8yopkVazlEe4Q&amp;ust=1366747330489471" TargetMode="External"/><Relationship Id="rId1" Type="http://schemas.openxmlformats.org/officeDocument/2006/relationships/slideLayout" Target="../slideLayouts/slideLayout2.xml"/><Relationship Id="rId6" Type="http://schemas.openxmlformats.org/officeDocument/2006/relationships/hyperlink" Target="http://www.google.com/url?sa=i&amp;rct=j&amp;q=80s+leg+warmers&amp;source=images&amp;cd=&amp;cad=rja&amp;docid=NSpuybNPoEtJ5M&amp;tbnid=W_yLORGvREeELM:&amp;ved=0CAUQjRw&amp;url=http://www.fanpop.com/clubs/the-80s/images/555590&amp;ei=k5d1UZDUBMeR0QGFqoGQDA&amp;bvm=bv.45512109,d.dmg&amp;psig=AFQjCNHF0BfKMELSQ2R2fe1Ar5t_fyB1Kg&amp;ust=1366747406664955" TargetMode="External"/><Relationship Id="rId5" Type="http://schemas.openxmlformats.org/officeDocument/2006/relationships/image" Target="../media/image47.jpeg"/><Relationship Id="rId4" Type="http://schemas.openxmlformats.org/officeDocument/2006/relationships/hyperlink" Target="http://www.google.com/url?sa=i&amp;rct=j&amp;q=80s+fashion+trends&amp;source=images&amp;cd=&amp;cad=rja&amp;docid=iTiysdxX83QVqM&amp;tbnid=oosleRVnddvmTM:&amp;ved=0CAUQjRw&amp;url=http://www.liketotally80s.com/top-80s-fashion-trends.html&amp;ei=bZd1UcTwK-7h0wGVn4GABA&amp;bvm=bv.45512109,d.dmg&amp;psig=AFQjCNGWCOsHUqs6QXJoRuvqn4b_68jxKw&amp;ust=1366747362925482" TargetMode="External"/><Relationship Id="rId9" Type="http://schemas.openxmlformats.org/officeDocument/2006/relationships/image" Target="../media/image49.png"/></Relationships>
</file>

<file path=ppt/slides/_rels/slide5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hyperlink" Target="http://www.youtube.com/watch?v=bdv_oE7fwf8" TargetMode="External"/><Relationship Id="rId7" Type="http://schemas.openxmlformats.org/officeDocument/2006/relationships/hyperlink" Target="http://www.google.com/url?sa=i&amp;rct=j&amp;q=burger+king+double+cheeseburger&amp;source=images&amp;cd=&amp;cad=rja&amp;docid=KlipJN4aLGBwBM&amp;tbnid=9WoR8Gat7wFsNM:&amp;ved=0CAUQjRw&amp;url=http://fastfoodreviewed.com/burger-wars-burger-kings-1-double-cheese-burger-vs-mcdonalds-mcdouble-throw-down/&amp;ei=P8l2UbrxMIS80AGxtYHIAw&amp;bvm=bv.45512109,d.dmg&amp;psig=AFQjCNGDOlzAmR7YwyOLRxhIrxL4K-IiiQ&amp;ust=1366825630069273" TargetMode="External"/><Relationship Id="rId2" Type="http://schemas.openxmlformats.org/officeDocument/2006/relationships/hyperlink" Target="http://www.youtube.com/watch?v=BP5QZNhGsF4" TargetMode="Externa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hyperlink" Target="http://www.google.com/url?sa=i&amp;rct=j&amp;q=burger+king+ad&amp;source=images&amp;cd=&amp;cad=rja&amp;docid=uVBI4c12Mq0PaM&amp;tbnid=dCboWZLxNOc7aM:&amp;ved=0CAUQjRw&amp;url=http://aht.seriouseats.com/archives/2009/09/reality-check-burger-kings-double-cheeseburger.html&amp;ei=c5d2UazMO7Pi4AO1_YDIDA&amp;bvm=bv.45512109,d.dmg&amp;psig=AFQjCNHCNr1U-axoF02bxr2qQriuoYAagA&amp;ust=1366812902970819" TargetMode="External"/><Relationship Id="rId4" Type="http://schemas.openxmlformats.org/officeDocument/2006/relationships/hyperlink" Target="http://www.youtube.com/watch?v=QV1t-MvnCrA"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google.com/url?sa=i&amp;rct=j&amp;q=off+brand+cereal+&amp;source=images&amp;cd=&amp;cad=rja&amp;docid=n_0ZPdPbnMTI3M&amp;tbnid=rhZRFK2jH1xM_M:&amp;ved=0CAUQjRw&amp;url=http://www.scenemissingmagazine.com/review/review-logosillustration-off-brand-cereals/&amp;ei=mGhUUaOmGMjt0gG5kIH4Ag&amp;bvm=bv.44442042,d.dmg&amp;psig=AFQjCNG0rmjh8zhRNjX45w-fcP8i8LU7Cw&amp;ust=1364572552089070" TargetMode="Externa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hyperlink" Target="http://www.google.com/url?sa=i&amp;rct=j&amp;q=hot+dogs&amp;source=images&amp;cd=&amp;cad=rja&amp;docid=_4-IMf_rOfCwpM&amp;tbnid=U7IpE0oIDnU_3M:&amp;ved=0CAUQjRw&amp;url=http://www.slowdownsavor.com/2011/09/myth-busters-truth-behind-hot-dogs.html&amp;ei=bph1UemMBa2o0AGAuYDYAg&amp;bvm=bv.45512109,d.dmg&amp;psig=AFQjCNEFxgesePOzuh2AqCyT7hukpJ0ZOg&amp;ust=1366747623739801"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6.jpeg"/><Relationship Id="rId2" Type="http://schemas.openxmlformats.org/officeDocument/2006/relationships/hyperlink" Target="http://www.google.com/url?sa=i&amp;rct=j&amp;q=cigarettes&amp;source=images&amp;cd=&amp;cad=rja&amp;docid=yCvX0LMI9-haGM&amp;tbnid=I7G-ezSjxhdufM:&amp;ved=0CAUQjRw&amp;url=http://www.wisegeek.com/how-dangerous-is-cigarette-smoke.htm&amp;ei=85h1UcCGPIbS0wGUxoGgAQ&amp;bvm=bv.45512109,d.dmg&amp;psig=AFQjCNEvP0gnJuAW2k-VUr6tvDs4JAPM3Q&amp;ust=1366747758767333" TargetMode="External"/><Relationship Id="rId1" Type="http://schemas.openxmlformats.org/officeDocument/2006/relationships/slideLayout" Target="../slideLayouts/slideLayout2.xml"/><Relationship Id="rId6" Type="http://schemas.openxmlformats.org/officeDocument/2006/relationships/hyperlink" Target="http://www.google.com/url?sa=i&amp;rct=j&amp;q=electricity&amp;source=images&amp;cd=&amp;cad=rja&amp;docid=yhA0h-IXGPkFeM&amp;tbnid=DHv90O3_OdokjM:&amp;ved=0CAUQjRw&amp;url=http://heightstechnology.edublogs.org/tag/electricity/&amp;ei=QZl1UfPsNuPK0gHwmYCQAg&amp;bvm=bv.45512109,d.dmg&amp;psig=AFQjCNHETVFDSN9i9A5APPvOtnf-QgASkA&amp;ust=1366747831944061" TargetMode="External"/><Relationship Id="rId5" Type="http://schemas.openxmlformats.org/officeDocument/2006/relationships/image" Target="../media/image55.jpeg"/><Relationship Id="rId4" Type="http://schemas.openxmlformats.org/officeDocument/2006/relationships/hyperlink" Target="http://www.google.com/url?sa=i&amp;rct=j&amp;q=gas&amp;source=images&amp;cd=&amp;cad=rja&amp;docid=FKTFchR1YFuk-M&amp;tbnid=PM08EIomQLXLTM:&amp;ved=0CAUQjRw&amp;url=http://www.autoguide.com/auto-news/2012/03/gas-prices-reach-an-average-of-3-90-per-gallon.html/gas-prices-continue-to-rise-as-uprisings-in-mideast-drive-price-of-crude-oil-up-3&amp;ei=Cpl1Ue3yIePn0gGO_IDIAg&amp;bvm=bv.45512109,d.dmg&amp;psig=AFQjCNFuQWwWtjGIUN_DdqWErnZgClyBjA&amp;ust=1366747777295225"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google.com/url?sa=i&amp;source=images&amp;cd=&amp;cad=rja&amp;docid=76KCkB4itEbGVM&amp;tbnid=ko0_FRvzH5-o9M:&amp;ved=0CAgQjRwwAA&amp;url=http://economicseducationhs.blogspot.com/2012/10/elasticity-of-demand.html&amp;ei=scl2UeDxHrXD4APh8oC4Bg&amp;psig=AFQjCNExppLUu_dyjrzx9SvUR01_KLyeGw&amp;ust=1366825777547625" TargetMode="External"/><Relationship Id="rId2" Type="http://schemas.openxmlformats.org/officeDocument/2006/relationships/hyperlink" Target="http://www.youtube.com/watch?v=VhKI8cOaYLI" TargetMode="Externa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hyperlink" Target="http://www.google.com/url?sa=i&amp;rct=j&amp;q=elasticity+of+demand+cartoon&amp;source=images&amp;cd=&amp;cad=rja&amp;docid=HEoUKM99l5pRhM&amp;tbnid=rb6qxhjDAuocUM:&amp;ved=0CAUQjRw&amp;url=http://welkerswikinomics.com/blog/2008/12/17/the-questions-no-one-seems-to-be-asking-about-the-auto-industry-bailout-2/&amp;ei=MMp2UYaSAqrQ0wHDmYH4AQ&amp;bvm=bv.45512109,d.dmg&amp;psig=AFQjCNHnsRuDa5XrYp3sTwiXDfu834wSDg&amp;ust=1366825769751052" TargetMode="Externa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hyperlink" Target="http://www.google.com/url?sa=i&amp;rct=j&amp;q=supply+and+demand+surplus+graph&amp;source=images&amp;cd=&amp;cad=rja&amp;docid=zkLvlK1faWLk6M&amp;tbnid=Bnv4NmwePKSv9M:&amp;ved=0CAUQjRw&amp;url=http://www.mrrobinson.org/AP-Microeconomics.html&amp;ei=DeduUYuIFpPG0gG7pYG4CQ&amp;psig=AFQjCNFuBIe41qM91xf8YPMN2iF1td-tzw&amp;ust=1366308974148350"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hyperlink" Target="http://www.khanacademy.org/finance-economics/macroeconomics/v/components-of-gd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youtube.com/watch?v=cjrG1QznxLY"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youtube.com/watch?v=Nq4-LizaMrE&amp;NR=1&amp;feature=endscreen"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youtube.com/watch?v=nkQKUEgIePo"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www.youtube.com/watch?v=Ulu3SCAmeBA&amp;feature=player_embedded"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hyperlink" Target="http://www.youtube.com/watch?v=ZckAN1KYB5I" TargetMode="External"/><Relationship Id="rId1" Type="http://schemas.openxmlformats.org/officeDocument/2006/relationships/slideLayout" Target="../slideLayouts/slideLayout2.xml"/><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minneapolisfed.org/" TargetMode="External"/><Relationship Id="rId7" Type="http://schemas.openxmlformats.org/officeDocument/2006/relationships/image" Target="../media/image68.jpeg"/><Relationship Id="rId2" Type="http://schemas.openxmlformats.org/officeDocument/2006/relationships/hyperlink" Target="http://www.youtube.com/watch?v=bibMshyRabE&amp;feature=player_embedded" TargetMode="Externa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wmf"/><Relationship Id="rId4" Type="http://schemas.openxmlformats.org/officeDocument/2006/relationships/image" Target="../media/image65.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youtube.com/watch?v=1qhJPqyJRo8"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www.youtube.com/watch?v=gCt50ZcnZpA"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youtube.com/watch?v=DjTs-rjVkB8&amp;feature=bf_next&amp;list=UU_xHLAJ_zqPHkmC2aY2MdcA" TargetMode="External"/><Relationship Id="rId2" Type="http://schemas.openxmlformats.org/officeDocument/2006/relationships/hyperlink" Target="http://www.youtube.com/watch?v=tjBAVpTnBMw&amp;feature=player_embedded" TargetMode="External"/><Relationship Id="rId1" Type="http://schemas.openxmlformats.org/officeDocument/2006/relationships/slideLayout" Target="../slideLayouts/slideLayout2.xml"/><Relationship Id="rId5" Type="http://schemas.openxmlformats.org/officeDocument/2006/relationships/image" Target="../media/image71.gif"/><Relationship Id="rId4" Type="http://schemas.openxmlformats.org/officeDocument/2006/relationships/hyperlink" Target="http://www.google.com/url?sa=i&amp;rct=j&amp;q=federal+reserve+system+map&amp;source=images&amp;cd=&amp;cad=rja&amp;docid=VWeRRd1eu1mjJM&amp;tbnid=spVll0JFGquO7M:&amp;ved=0CAUQjRw&amp;url=http://www.federalreserve.gov/otherfrb.htm&amp;ei=3qN6UfTBB6mW0QHRs4GIAg&amp;bvm=bv.45645796,d.dmg&amp;psig=AFQjCNFqGMRJnrb2M-6iyuIha5tRiBs6lg&amp;ust=1367078223969454" TargetMode="External"/></Relationships>
</file>

<file path=ppt/slides/_rels/slide88.xml.rels><?xml version="1.0" encoding="UTF-8" standalone="yes"?>
<Relationships xmlns="http://schemas.openxmlformats.org/package/2006/relationships"><Relationship Id="rId2" Type="http://schemas.openxmlformats.org/officeDocument/2006/relationships/hyperlink" Target="http://www.youtube.com/watch?v=aMg3vrQ6keE"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Principles of Economics </a:t>
            </a:r>
            <a:endParaRPr lang="en-US" dirty="0"/>
          </a:p>
        </p:txBody>
      </p:sp>
      <p:sp>
        <p:nvSpPr>
          <p:cNvPr id="3" name="Subtitle 2"/>
          <p:cNvSpPr>
            <a:spLocks noGrp="1"/>
          </p:cNvSpPr>
          <p:nvPr>
            <p:ph type="subTitle" idx="1"/>
          </p:nvPr>
        </p:nvSpPr>
        <p:spPr/>
        <p:txBody>
          <a:bodyPr/>
          <a:lstStyle/>
          <a:p>
            <a:r>
              <a:rPr lang="en-US" smtClean="0"/>
              <a:t>Test #9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The </a:t>
            </a:r>
            <a:r>
              <a:rPr lang="en-US" dirty="0" err="1" smtClean="0">
                <a:hlinkClick r:id="rId2"/>
              </a:rPr>
              <a:t>Lorax</a:t>
            </a:r>
            <a:endParaRPr lang="en-US" dirty="0"/>
          </a:p>
        </p:txBody>
      </p:sp>
      <p:sp>
        <p:nvSpPr>
          <p:cNvPr id="3" name="Content Placeholder 2"/>
          <p:cNvSpPr>
            <a:spLocks noGrp="1"/>
          </p:cNvSpPr>
          <p:nvPr>
            <p:ph idx="1"/>
          </p:nvPr>
        </p:nvSpPr>
        <p:spPr/>
        <p:txBody>
          <a:bodyPr/>
          <a:lstStyle/>
          <a:p>
            <a:pPr marL="109728" indent="0">
              <a:buNone/>
            </a:pPr>
            <a:r>
              <a:rPr lang="en-US" b="1" dirty="0" smtClean="0"/>
              <a:t>The </a:t>
            </a:r>
            <a:r>
              <a:rPr lang="en-US" b="1" dirty="0" err="1" smtClean="0"/>
              <a:t>Lorax</a:t>
            </a:r>
            <a:r>
              <a:rPr lang="en-US" b="1" dirty="0" smtClean="0"/>
              <a:t> Questions:</a:t>
            </a:r>
          </a:p>
          <a:p>
            <a:pPr marL="624078" indent="-514350">
              <a:buFont typeface="+mj-lt"/>
              <a:buAutoNum type="arabicPeriod"/>
            </a:pPr>
            <a:r>
              <a:rPr lang="en-US" dirty="0" smtClean="0"/>
              <a:t>List an example for each factor of production.</a:t>
            </a:r>
          </a:p>
          <a:p>
            <a:pPr marL="624078" indent="-514350">
              <a:buFont typeface="+mj-lt"/>
              <a:buAutoNum type="arabicPeriod"/>
            </a:pPr>
            <a:r>
              <a:rPr lang="en-US" dirty="0" smtClean="0"/>
              <a:t>What tradeoffs were illustrated?</a:t>
            </a:r>
          </a:p>
          <a:p>
            <a:pPr marL="624078" indent="-514350">
              <a:buFont typeface="+mj-lt"/>
              <a:buAutoNum type="arabicPeriod"/>
            </a:pPr>
            <a:r>
              <a:rPr lang="en-US" dirty="0" smtClean="0"/>
              <a:t>What can this teach us about economics and scarcity?</a:t>
            </a:r>
          </a:p>
        </p:txBody>
      </p:sp>
    </p:spTree>
    <p:extLst>
      <p:ext uri="{BB962C8B-B14F-4D97-AF65-F5344CB8AC3E}">
        <p14:creationId xmlns:p14="http://schemas.microsoft.com/office/powerpoint/2010/main" val="35917679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3" y="838200"/>
            <a:ext cx="91074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62600" y="152400"/>
            <a:ext cx="3124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5524500" y="165100"/>
            <a:ext cx="32004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REALITY (PAY)CHECK</a:t>
            </a:r>
          </a:p>
        </p:txBody>
      </p:sp>
      <p:pic>
        <p:nvPicPr>
          <p:cNvPr id="174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524000" y="5334000"/>
            <a:ext cx="2960688" cy="533400"/>
          </a:xfrm>
          <a:prstGeom prst="wedgeRoundRectCallout">
            <a:avLst>
              <a:gd name="adj1" fmla="val -53504"/>
              <a:gd name="adj2" fmla="val 85734"/>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Wanda receives a check for which amount?</a:t>
            </a:r>
          </a:p>
        </p:txBody>
      </p:sp>
      <p:sp>
        <p:nvSpPr>
          <p:cNvPr id="9" name="TextBox 8"/>
          <p:cNvSpPr txBox="1"/>
          <p:nvPr/>
        </p:nvSpPr>
        <p:spPr>
          <a:xfrm>
            <a:off x="4876800" y="5359400"/>
            <a:ext cx="3048000" cy="1016000"/>
          </a:xfrm>
          <a:prstGeom prst="rect">
            <a:avLst/>
          </a:prstGeom>
          <a:noFill/>
        </p:spPr>
        <p:txBody>
          <a:bodyPr>
            <a:spAutoFit/>
          </a:bodyPr>
          <a:lstStyle/>
          <a:p>
            <a:pPr fontAlgn="auto">
              <a:spcBef>
                <a:spcPts val="0"/>
              </a:spcBef>
              <a:spcAft>
                <a:spcPts val="0"/>
              </a:spcAft>
              <a:defRPr/>
            </a:pPr>
            <a:r>
              <a:rPr lang="en-US" sz="2000" dirty="0">
                <a:solidFill>
                  <a:srgbClr val="0000FF"/>
                </a:solidFill>
                <a:latin typeface="Segoe Print" pitchFamily="2" charset="0"/>
                <a:cs typeface="+mn-cs"/>
                <a:sym typeface="Wingdings"/>
              </a:rPr>
              <a:t></a:t>
            </a:r>
            <a:r>
              <a:rPr lang="en-US" sz="2000" dirty="0">
                <a:solidFill>
                  <a:srgbClr val="0000FF"/>
                </a:solidFill>
                <a:latin typeface="Segoe Print" pitchFamily="2" charset="0"/>
                <a:cs typeface="+mn-cs"/>
              </a:rPr>
              <a:t>  Gross pay</a:t>
            </a:r>
          </a:p>
          <a:p>
            <a:pPr marL="457200" indent="-457200" fontAlgn="auto">
              <a:spcBef>
                <a:spcPts val="0"/>
              </a:spcBef>
              <a:spcAft>
                <a:spcPts val="0"/>
              </a:spcAft>
              <a:buFont typeface="Wingdings" pitchFamily="2" charset="2"/>
              <a:buChar char="m"/>
              <a:defRPr/>
            </a:pPr>
            <a:r>
              <a:rPr lang="en-US" sz="2000" dirty="0">
                <a:solidFill>
                  <a:srgbClr val="0000FF"/>
                </a:solidFill>
                <a:latin typeface="Segoe Print" pitchFamily="2" charset="0"/>
                <a:cs typeface="+mn-cs"/>
              </a:rPr>
              <a:t>Net pay</a:t>
            </a:r>
          </a:p>
          <a:p>
            <a:pPr marL="457200" indent="-457200" fontAlgn="auto">
              <a:spcBef>
                <a:spcPts val="0"/>
              </a:spcBef>
              <a:spcAft>
                <a:spcPts val="0"/>
              </a:spcAft>
              <a:buFont typeface="Wingdings" pitchFamily="2" charset="2"/>
              <a:buChar char="m"/>
              <a:defRPr/>
            </a:pPr>
            <a:r>
              <a:rPr lang="en-US" sz="2000" dirty="0">
                <a:solidFill>
                  <a:srgbClr val="0000FF"/>
                </a:solidFill>
                <a:latin typeface="Segoe Print" pitchFamily="2" charset="0"/>
                <a:cs typeface="+mn-cs"/>
              </a:rPr>
              <a:t>Taxable amount</a:t>
            </a:r>
          </a:p>
        </p:txBody>
      </p:sp>
      <p:sp>
        <p:nvSpPr>
          <p:cNvPr id="5" name="TextBox 4"/>
          <p:cNvSpPr txBox="1"/>
          <p:nvPr/>
        </p:nvSpPr>
        <p:spPr>
          <a:xfrm>
            <a:off x="4876800" y="5470525"/>
            <a:ext cx="571500" cy="708025"/>
          </a:xfrm>
          <a:prstGeom prst="rect">
            <a:avLst/>
          </a:prstGeom>
          <a:noFill/>
        </p:spPr>
        <p:txBody>
          <a:bodyPr>
            <a:spAutoFit/>
          </a:bodyPr>
          <a:lstStyle/>
          <a:p>
            <a:pPr fontAlgn="auto">
              <a:spcBef>
                <a:spcPts val="0"/>
              </a:spcBef>
              <a:spcAft>
                <a:spcPts val="0"/>
              </a:spcAft>
              <a:defRPr/>
            </a:pPr>
            <a:r>
              <a:rPr lang="en-US" sz="4000" b="1" dirty="0">
                <a:solidFill>
                  <a:schemeClr val="tx2"/>
                </a:solidFill>
                <a:effectLst>
                  <a:outerShdw blurRad="38100" dist="38100" dir="2700000" algn="tl">
                    <a:srgbClr val="000000">
                      <a:alpha val="43137"/>
                    </a:srgbClr>
                  </a:outerShdw>
                </a:effectLst>
                <a:latin typeface="+mn-lt"/>
                <a:cs typeface="+mn-cs"/>
                <a:sym typeface="Wingdings"/>
              </a:rPr>
              <a:t></a:t>
            </a:r>
            <a:endParaRPr lang="en-US" sz="4000" b="1" dirty="0">
              <a:solidFill>
                <a:schemeClr val="tx2"/>
              </a:solidFill>
              <a:effectLst>
                <a:outerShdw blurRad="38100" dist="38100" dir="2700000" algn="tl">
                  <a:srgbClr val="000000">
                    <a:alpha val="43137"/>
                  </a:srgbClr>
                </a:outerShdw>
              </a:effectLst>
              <a:latin typeface="+mn-lt"/>
              <a:cs typeface="+mn-cs"/>
            </a:endParaRPr>
          </a:p>
        </p:txBody>
      </p:sp>
      <p:sp>
        <p:nvSpPr>
          <p:cNvPr id="10" name="Rectangle 9"/>
          <p:cNvSpPr/>
          <p:nvPr/>
        </p:nvSpPr>
        <p:spPr>
          <a:xfrm>
            <a:off x="4498975" y="2944813"/>
            <a:ext cx="2057400" cy="20637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620000" y="3783013"/>
            <a:ext cx="976313" cy="20637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4144788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p:bldP spid="5" grpId="0"/>
      <p:bldP spid="10" grpId="0" animBg="1"/>
      <p:bldP spid="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3" y="838200"/>
            <a:ext cx="91074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62600" y="152400"/>
            <a:ext cx="3124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5524500" y="165100"/>
            <a:ext cx="32004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REALITY (PAY)CHECK</a:t>
            </a:r>
          </a:p>
        </p:txBody>
      </p:sp>
      <p:pic>
        <p:nvPicPr>
          <p:cNvPr id="184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524000" y="5181600"/>
            <a:ext cx="3124200" cy="838200"/>
          </a:xfrm>
          <a:prstGeom prst="wedgeRoundRectCallout">
            <a:avLst>
              <a:gd name="adj1" fmla="val -56558"/>
              <a:gd name="adj2" fmla="val 65813"/>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What are the two pre-tax deductions that are taken out of Wanda’s check?</a:t>
            </a:r>
          </a:p>
        </p:txBody>
      </p:sp>
      <p:sp>
        <p:nvSpPr>
          <p:cNvPr id="8" name="Oval 7"/>
          <p:cNvSpPr/>
          <p:nvPr/>
        </p:nvSpPr>
        <p:spPr>
          <a:xfrm>
            <a:off x="190500" y="3810000"/>
            <a:ext cx="8763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a:spLocks noChangeArrowheads="1"/>
          </p:cNvSpPr>
          <p:nvPr/>
        </p:nvSpPr>
        <p:spPr bwMode="auto">
          <a:xfrm>
            <a:off x="5219700" y="5257800"/>
            <a:ext cx="3429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800">
                <a:solidFill>
                  <a:srgbClr val="0000FF"/>
                </a:solidFill>
                <a:latin typeface="Segoe Print" pitchFamily="2" charset="0"/>
              </a:rPr>
              <a:t>Health insurance</a:t>
            </a:r>
          </a:p>
          <a:p>
            <a:r>
              <a:rPr lang="en-US" altLang="en-US" sz="2800">
                <a:solidFill>
                  <a:srgbClr val="0000FF"/>
                </a:solidFill>
                <a:latin typeface="Segoe Print" pitchFamily="2" charset="0"/>
              </a:rPr>
              <a:t>401k Retirement</a:t>
            </a:r>
          </a:p>
        </p:txBody>
      </p:sp>
      <p:sp>
        <p:nvSpPr>
          <p:cNvPr id="10" name="Oval 9"/>
          <p:cNvSpPr/>
          <p:nvPr/>
        </p:nvSpPr>
        <p:spPr>
          <a:xfrm>
            <a:off x="190500" y="4267200"/>
            <a:ext cx="8763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534566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build="p"/>
      <p:bldP spid="1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3" y="838200"/>
            <a:ext cx="91074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62600" y="152400"/>
            <a:ext cx="3124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5524500" y="165100"/>
            <a:ext cx="32004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REALITY (PAY)CHECK</a:t>
            </a:r>
          </a:p>
        </p:txBody>
      </p:sp>
      <p:pic>
        <p:nvPicPr>
          <p:cNvPr id="194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531938" y="5181600"/>
            <a:ext cx="3990975" cy="838200"/>
          </a:xfrm>
          <a:prstGeom prst="wedgeRoundRectCallout">
            <a:avLst>
              <a:gd name="adj1" fmla="val -51710"/>
              <a:gd name="adj2" fmla="val 70556"/>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Wanda paid $93 toward health insurance and retirement. Did she pay taxes on that $93?</a:t>
            </a:r>
          </a:p>
        </p:txBody>
      </p:sp>
      <p:sp>
        <p:nvSpPr>
          <p:cNvPr id="9" name="TextBox 8"/>
          <p:cNvSpPr txBox="1">
            <a:spLocks noChangeArrowheads="1"/>
          </p:cNvSpPr>
          <p:nvPr/>
        </p:nvSpPr>
        <p:spPr bwMode="auto">
          <a:xfrm>
            <a:off x="6324600" y="5256213"/>
            <a:ext cx="1600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3200">
                <a:solidFill>
                  <a:srgbClr val="0000FF"/>
                </a:solidFill>
                <a:latin typeface="Segoe Print" pitchFamily="2" charset="0"/>
                <a:sym typeface="Wingdings" pitchFamily="2" charset="2"/>
              </a:rPr>
              <a:t></a:t>
            </a:r>
            <a:r>
              <a:rPr lang="en-US" altLang="en-US" sz="4000">
                <a:solidFill>
                  <a:srgbClr val="0000FF"/>
                </a:solidFill>
                <a:latin typeface="Segoe Print" pitchFamily="2" charset="0"/>
              </a:rPr>
              <a:t> Yes</a:t>
            </a:r>
          </a:p>
          <a:p>
            <a:r>
              <a:rPr lang="en-US" altLang="en-US" sz="3200">
                <a:solidFill>
                  <a:srgbClr val="0000FF"/>
                </a:solidFill>
                <a:latin typeface="Segoe Print" pitchFamily="2" charset="0"/>
                <a:sym typeface="Wingdings" pitchFamily="2" charset="2"/>
              </a:rPr>
              <a:t></a:t>
            </a:r>
            <a:r>
              <a:rPr lang="en-US" altLang="en-US" sz="4000">
                <a:solidFill>
                  <a:srgbClr val="0000FF"/>
                </a:solidFill>
                <a:latin typeface="Segoe Print" pitchFamily="2" charset="0"/>
              </a:rPr>
              <a:t> No</a:t>
            </a:r>
          </a:p>
        </p:txBody>
      </p:sp>
      <p:sp>
        <p:nvSpPr>
          <p:cNvPr id="5" name="TextBox 4"/>
          <p:cNvSpPr txBox="1"/>
          <p:nvPr/>
        </p:nvSpPr>
        <p:spPr>
          <a:xfrm>
            <a:off x="6326188" y="5748338"/>
            <a:ext cx="571500" cy="831850"/>
          </a:xfrm>
          <a:prstGeom prst="rect">
            <a:avLst/>
          </a:prstGeom>
          <a:noFill/>
        </p:spPr>
        <p:txBody>
          <a:bodyPr>
            <a:spAutoFit/>
          </a:bodyPr>
          <a:lstStyle/>
          <a:p>
            <a:pPr fontAlgn="auto">
              <a:spcBef>
                <a:spcPts val="0"/>
              </a:spcBef>
              <a:spcAft>
                <a:spcPts val="0"/>
              </a:spcAft>
              <a:defRPr/>
            </a:pPr>
            <a:r>
              <a:rPr lang="en-US" sz="4800" b="1" dirty="0">
                <a:solidFill>
                  <a:schemeClr val="tx2"/>
                </a:solidFill>
                <a:effectLst>
                  <a:outerShdw blurRad="38100" dist="38100" dir="2700000" algn="tl">
                    <a:srgbClr val="000000">
                      <a:alpha val="43137"/>
                    </a:srgbClr>
                  </a:outerShdw>
                </a:effectLst>
                <a:latin typeface="+mn-lt"/>
                <a:cs typeface="+mn-cs"/>
                <a:sym typeface="Wingdings"/>
              </a:rPr>
              <a:t></a:t>
            </a:r>
            <a:endParaRPr lang="en-US" sz="4800" b="1" dirty="0">
              <a:solidFill>
                <a:schemeClr val="tx2"/>
              </a:solidFill>
              <a:effectLst>
                <a:outerShdw blurRad="38100" dist="38100" dir="2700000" algn="tl">
                  <a:srgbClr val="000000">
                    <a:alpha val="43137"/>
                  </a:srgbClr>
                </a:outerShdw>
              </a:effectLst>
              <a:latin typeface="+mn-lt"/>
              <a:cs typeface="+mn-cs"/>
            </a:endParaRPr>
          </a:p>
        </p:txBody>
      </p:sp>
      <p:sp>
        <p:nvSpPr>
          <p:cNvPr id="15" name="Rectangle 14"/>
          <p:cNvSpPr/>
          <p:nvPr/>
        </p:nvSpPr>
        <p:spPr>
          <a:xfrm>
            <a:off x="4519613" y="1954213"/>
            <a:ext cx="2057400" cy="20637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074523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p:bldP spid="5" grpId="0"/>
      <p:bldP spid="1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3" y="838200"/>
            <a:ext cx="91074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62600" y="152400"/>
            <a:ext cx="3124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5524500" y="165100"/>
            <a:ext cx="32004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REALITY (PAY)CHECK</a:t>
            </a:r>
          </a:p>
        </p:txBody>
      </p:sp>
      <p:pic>
        <p:nvPicPr>
          <p:cNvPr id="204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524000" y="5181600"/>
            <a:ext cx="4343400" cy="838200"/>
          </a:xfrm>
          <a:prstGeom prst="wedgeRoundRectCallout">
            <a:avLst>
              <a:gd name="adj1" fmla="val -53504"/>
              <a:gd name="adj2" fmla="val 85734"/>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If Wanda’s state did not have an income tax, how much extra money would she have kept so far this year?</a:t>
            </a:r>
          </a:p>
        </p:txBody>
      </p:sp>
      <p:sp>
        <p:nvSpPr>
          <p:cNvPr id="8" name="Oval 7"/>
          <p:cNvSpPr/>
          <p:nvPr/>
        </p:nvSpPr>
        <p:spPr>
          <a:xfrm>
            <a:off x="3940175" y="4343400"/>
            <a:ext cx="609600" cy="2286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a:spLocks noChangeArrowheads="1"/>
          </p:cNvSpPr>
          <p:nvPr/>
        </p:nvSpPr>
        <p:spPr bwMode="auto">
          <a:xfrm>
            <a:off x="6629400" y="5373688"/>
            <a:ext cx="2095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800">
                <a:solidFill>
                  <a:srgbClr val="0000FF"/>
                </a:solidFill>
                <a:latin typeface="Segoe Print" pitchFamily="2" charset="0"/>
              </a:rPr>
              <a:t>$300.36</a:t>
            </a:r>
          </a:p>
        </p:txBody>
      </p:sp>
    </p:spTree>
    <p:extLst>
      <p:ext uri="{BB962C8B-B14F-4D97-AF65-F5344CB8AC3E}">
        <p14:creationId xmlns:p14="http://schemas.microsoft.com/office/powerpoint/2010/main" val="4169363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2400" cy="1362075"/>
          </a:xfrm>
        </p:spPr>
        <p:txBody>
          <a:bodyPr>
            <a:noAutofit/>
          </a:bodyPr>
          <a:lstStyle/>
          <a:p>
            <a:pPr eaLnBrk="1" fontAlgn="auto" hangingPunct="1">
              <a:spcAft>
                <a:spcPts val="0"/>
              </a:spcAft>
              <a:defRPr/>
            </a:pPr>
            <a:r>
              <a:rPr lang="en-US" sz="8000" dirty="0" smtClean="0">
                <a:effectLst>
                  <a:outerShdw blurRad="38100" dist="38100" dir="2700000" algn="tl">
                    <a:srgbClr val="000000">
                      <a:alpha val="43137"/>
                    </a:srgbClr>
                  </a:outerShdw>
                </a:effectLst>
              </a:rPr>
              <a:t>HOW MUCH WILL IT COST?</a:t>
            </a:r>
            <a:endParaRPr lang="en-US" sz="8000"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722313" y="4627563"/>
            <a:ext cx="7772400" cy="1500187"/>
          </a:xfrm>
        </p:spPr>
        <p:txBody>
          <a:bodyPr rtlCol="0"/>
          <a:lstStyle/>
          <a:p>
            <a:pPr eaLnBrk="1" fontAlgn="auto" hangingPunct="1">
              <a:spcAft>
                <a:spcPts val="0"/>
              </a:spcAft>
              <a:buFont typeface="Arial" pitchFamily="34" charset="0"/>
              <a:buNone/>
              <a:defRPr/>
            </a:pPr>
            <a:r>
              <a:rPr lang="en-US" sz="4400" dirty="0" smtClean="0">
                <a:effectLst>
                  <a:outerShdw blurRad="38100" dist="38100" dir="2700000" algn="tl">
                    <a:srgbClr val="000000">
                      <a:alpha val="43137"/>
                    </a:srgbClr>
                  </a:outerShdw>
                </a:effectLst>
              </a:rPr>
              <a:t>A Look at Sales Tax</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82489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1413"/>
            <a:ext cx="5740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00600" y="152400"/>
            <a:ext cx="3886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4752975" y="188913"/>
            <a:ext cx="40005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HOW MUCH WILL IT COST?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581400"/>
            <a:ext cx="1447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6400800" y="1447800"/>
            <a:ext cx="2590800" cy="1676400"/>
          </a:xfrm>
          <a:prstGeom prst="wedgeRoundRectCallout">
            <a:avLst>
              <a:gd name="adj1" fmla="val -1699"/>
              <a:gd name="adj2" fmla="val 80025"/>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lumMod val="75000"/>
                </a:schemeClr>
              </a:solidFill>
            </a:endParaRPr>
          </a:p>
        </p:txBody>
      </p:sp>
      <p:sp>
        <p:nvSpPr>
          <p:cNvPr id="7" name="Rectangle 6"/>
          <p:cNvSpPr/>
          <p:nvPr/>
        </p:nvSpPr>
        <p:spPr>
          <a:xfrm>
            <a:off x="6519863" y="1824038"/>
            <a:ext cx="2352675" cy="923925"/>
          </a:xfrm>
          <a:prstGeom prst="rect">
            <a:avLst/>
          </a:prstGeom>
        </p:spPr>
        <p:txBody>
          <a:bodyPr>
            <a:spAutoFit/>
          </a:bodyPr>
          <a:lstStyle/>
          <a:p>
            <a:pPr algn="ctr" fontAlgn="auto">
              <a:spcBef>
                <a:spcPts val="0"/>
              </a:spcBef>
              <a:spcAft>
                <a:spcPts val="0"/>
              </a:spcAft>
              <a:defRPr/>
            </a:pPr>
            <a:r>
              <a:rPr lang="en-US" dirty="0">
                <a:solidFill>
                  <a:schemeClr val="accent4">
                    <a:lumMod val="75000"/>
                  </a:schemeClr>
                </a:solidFill>
                <a:latin typeface="+mn-lt"/>
                <a:cs typeface="+mn-cs"/>
              </a:rPr>
              <a:t>Here is an imaginary county in an imaginary state.</a:t>
            </a:r>
            <a:endParaRPr lang="en-US" dirty="0">
              <a:latin typeface="+mn-lt"/>
              <a:cs typeface="+mn-cs"/>
            </a:endParaRPr>
          </a:p>
        </p:txBody>
      </p:sp>
      <p:sp>
        <p:nvSpPr>
          <p:cNvPr id="8" name="Rectangle 7"/>
          <p:cNvSpPr/>
          <p:nvPr/>
        </p:nvSpPr>
        <p:spPr>
          <a:xfrm>
            <a:off x="6689725" y="1824038"/>
            <a:ext cx="2027238" cy="923925"/>
          </a:xfrm>
          <a:prstGeom prst="rect">
            <a:avLst/>
          </a:prstGeom>
        </p:spPr>
        <p:txBody>
          <a:bodyPr>
            <a:spAutoFit/>
          </a:bodyPr>
          <a:lstStyle/>
          <a:p>
            <a:pPr algn="ctr" fontAlgn="auto">
              <a:spcBef>
                <a:spcPts val="0"/>
              </a:spcBef>
              <a:spcAft>
                <a:spcPts val="0"/>
              </a:spcAft>
              <a:defRPr/>
            </a:pPr>
            <a:r>
              <a:rPr lang="en-US" dirty="0">
                <a:solidFill>
                  <a:schemeClr val="accent4">
                    <a:lumMod val="75000"/>
                  </a:schemeClr>
                </a:solidFill>
                <a:latin typeface="+mn-lt"/>
                <a:cs typeface="+mn-cs"/>
              </a:rPr>
              <a:t>There are 2 cities in this county. </a:t>
            </a:r>
          </a:p>
          <a:p>
            <a:pPr algn="ctr" fontAlgn="auto">
              <a:spcBef>
                <a:spcPts val="0"/>
              </a:spcBef>
              <a:spcAft>
                <a:spcPts val="0"/>
              </a:spcAft>
              <a:defRPr/>
            </a:pPr>
            <a:r>
              <a:rPr lang="en-US" dirty="0">
                <a:solidFill>
                  <a:schemeClr val="accent4">
                    <a:lumMod val="75000"/>
                  </a:schemeClr>
                </a:solidFill>
                <a:latin typeface="+mn-lt"/>
                <a:cs typeface="+mn-cs"/>
              </a:rPr>
              <a:t>Name them.</a:t>
            </a:r>
            <a:endParaRPr lang="en-US" dirty="0">
              <a:latin typeface="+mn-lt"/>
              <a:cs typeface="+mn-cs"/>
            </a:endParaRPr>
          </a:p>
        </p:txBody>
      </p:sp>
      <p:sp>
        <p:nvSpPr>
          <p:cNvPr id="9" name="Rectangle 8"/>
          <p:cNvSpPr/>
          <p:nvPr/>
        </p:nvSpPr>
        <p:spPr>
          <a:xfrm>
            <a:off x="6459538" y="1685925"/>
            <a:ext cx="2473325" cy="1200150"/>
          </a:xfrm>
          <a:prstGeom prst="rect">
            <a:avLst/>
          </a:prstGeom>
        </p:spPr>
        <p:txBody>
          <a:bodyPr>
            <a:spAutoFit/>
          </a:bodyPr>
          <a:lstStyle/>
          <a:p>
            <a:pPr algn="ctr" fontAlgn="auto">
              <a:spcBef>
                <a:spcPts val="0"/>
              </a:spcBef>
              <a:spcAft>
                <a:spcPts val="0"/>
              </a:spcAft>
              <a:defRPr/>
            </a:pPr>
            <a:r>
              <a:rPr lang="en-US" dirty="0">
                <a:solidFill>
                  <a:schemeClr val="accent4">
                    <a:lumMod val="75000"/>
                  </a:schemeClr>
                </a:solidFill>
                <a:latin typeface="+mn-lt"/>
                <a:cs typeface="+mn-cs"/>
              </a:rPr>
              <a:t>If people in this county want to buy a car, they have 2 choices. </a:t>
            </a:r>
          </a:p>
          <a:p>
            <a:pPr algn="ctr" fontAlgn="auto">
              <a:spcBef>
                <a:spcPts val="0"/>
              </a:spcBef>
              <a:spcAft>
                <a:spcPts val="0"/>
              </a:spcAft>
              <a:defRPr/>
            </a:pPr>
            <a:r>
              <a:rPr lang="en-US" dirty="0">
                <a:solidFill>
                  <a:schemeClr val="accent4">
                    <a:lumMod val="75000"/>
                  </a:schemeClr>
                </a:solidFill>
                <a:latin typeface="+mn-lt"/>
                <a:cs typeface="+mn-cs"/>
              </a:rPr>
              <a:t>What are they?</a:t>
            </a:r>
            <a:endParaRPr lang="en-US" dirty="0">
              <a:latin typeface="+mn-lt"/>
              <a:cs typeface="+mn-cs"/>
            </a:endParaRPr>
          </a:p>
        </p:txBody>
      </p:sp>
      <p:sp>
        <p:nvSpPr>
          <p:cNvPr id="10" name="Rectangle 9"/>
          <p:cNvSpPr/>
          <p:nvPr/>
        </p:nvSpPr>
        <p:spPr>
          <a:xfrm>
            <a:off x="6527800" y="1824038"/>
            <a:ext cx="2351088" cy="923925"/>
          </a:xfrm>
          <a:prstGeom prst="rect">
            <a:avLst/>
          </a:prstGeom>
        </p:spPr>
        <p:txBody>
          <a:bodyPr>
            <a:spAutoFit/>
          </a:bodyPr>
          <a:lstStyle/>
          <a:p>
            <a:pPr algn="ctr" fontAlgn="auto">
              <a:spcBef>
                <a:spcPts val="0"/>
              </a:spcBef>
              <a:spcAft>
                <a:spcPts val="0"/>
              </a:spcAft>
              <a:defRPr/>
            </a:pPr>
            <a:r>
              <a:rPr lang="en-US" dirty="0">
                <a:solidFill>
                  <a:schemeClr val="accent4">
                    <a:lumMod val="75000"/>
                  </a:schemeClr>
                </a:solidFill>
                <a:latin typeface="+mn-lt"/>
                <a:cs typeface="+mn-cs"/>
              </a:rPr>
              <a:t>Now find the 3 biggest stores in the county.</a:t>
            </a:r>
            <a:endParaRPr lang="en-US" dirty="0">
              <a:latin typeface="+mn-lt"/>
              <a:cs typeface="+mn-cs"/>
            </a:endParaRPr>
          </a:p>
        </p:txBody>
      </p:sp>
      <p:sp>
        <p:nvSpPr>
          <p:cNvPr id="11" name="Rectangle 10"/>
          <p:cNvSpPr/>
          <p:nvPr/>
        </p:nvSpPr>
        <p:spPr>
          <a:xfrm>
            <a:off x="6527800" y="1685925"/>
            <a:ext cx="2351088" cy="1200150"/>
          </a:xfrm>
          <a:prstGeom prst="rect">
            <a:avLst/>
          </a:prstGeom>
        </p:spPr>
        <p:txBody>
          <a:bodyPr>
            <a:spAutoFit/>
          </a:bodyPr>
          <a:lstStyle/>
          <a:p>
            <a:pPr algn="ctr" fontAlgn="auto">
              <a:spcBef>
                <a:spcPts val="0"/>
              </a:spcBef>
              <a:spcAft>
                <a:spcPts val="0"/>
              </a:spcAft>
              <a:defRPr/>
            </a:pPr>
            <a:r>
              <a:rPr lang="en-US" dirty="0">
                <a:solidFill>
                  <a:schemeClr val="accent4">
                    <a:lumMod val="75000"/>
                  </a:schemeClr>
                </a:solidFill>
                <a:latin typeface="+mn-lt"/>
                <a:cs typeface="+mn-cs"/>
              </a:rPr>
              <a:t>State sales tax applies everywhere in the state. What is the state tax rate?</a:t>
            </a:r>
            <a:endParaRPr lang="en-US" dirty="0">
              <a:latin typeface="+mn-lt"/>
              <a:cs typeface="+mn-cs"/>
            </a:endParaRPr>
          </a:p>
        </p:txBody>
      </p:sp>
      <p:sp>
        <p:nvSpPr>
          <p:cNvPr id="12" name="Rectangle 11"/>
          <p:cNvSpPr/>
          <p:nvPr/>
        </p:nvSpPr>
        <p:spPr>
          <a:xfrm>
            <a:off x="6527800" y="1685925"/>
            <a:ext cx="2351088" cy="1200150"/>
          </a:xfrm>
          <a:prstGeom prst="rect">
            <a:avLst/>
          </a:prstGeom>
        </p:spPr>
        <p:txBody>
          <a:bodyPr>
            <a:spAutoFit/>
          </a:bodyPr>
          <a:lstStyle/>
          <a:p>
            <a:pPr algn="ctr" fontAlgn="auto">
              <a:spcBef>
                <a:spcPts val="0"/>
              </a:spcBef>
              <a:spcAft>
                <a:spcPts val="0"/>
              </a:spcAft>
              <a:defRPr/>
            </a:pPr>
            <a:r>
              <a:rPr lang="en-US" dirty="0">
                <a:solidFill>
                  <a:schemeClr val="accent4">
                    <a:lumMod val="75000"/>
                  </a:schemeClr>
                </a:solidFill>
                <a:latin typeface="+mn-lt"/>
                <a:cs typeface="+mn-cs"/>
              </a:rPr>
              <a:t>County sales tax applies everywhere in the county. What is the county tax rate?</a:t>
            </a:r>
            <a:endParaRPr lang="en-US" dirty="0">
              <a:latin typeface="+mn-lt"/>
              <a:cs typeface="+mn-cs"/>
            </a:endParaRPr>
          </a:p>
        </p:txBody>
      </p:sp>
      <p:sp>
        <p:nvSpPr>
          <p:cNvPr id="13" name="Rectangle 12"/>
          <p:cNvSpPr/>
          <p:nvPr/>
        </p:nvSpPr>
        <p:spPr>
          <a:xfrm>
            <a:off x="6519863" y="1685925"/>
            <a:ext cx="2352675" cy="1200150"/>
          </a:xfrm>
          <a:prstGeom prst="rect">
            <a:avLst/>
          </a:prstGeom>
        </p:spPr>
        <p:txBody>
          <a:bodyPr>
            <a:spAutoFit/>
          </a:bodyPr>
          <a:lstStyle/>
          <a:p>
            <a:pPr algn="ctr" fontAlgn="auto">
              <a:spcBef>
                <a:spcPts val="0"/>
              </a:spcBef>
              <a:spcAft>
                <a:spcPts val="0"/>
              </a:spcAft>
              <a:defRPr/>
            </a:pPr>
            <a:r>
              <a:rPr lang="en-US" dirty="0">
                <a:solidFill>
                  <a:schemeClr val="accent4">
                    <a:lumMod val="75000"/>
                  </a:schemeClr>
                </a:solidFill>
                <a:latin typeface="+mn-lt"/>
                <a:cs typeface="+mn-cs"/>
              </a:rPr>
              <a:t>City sales tax only applies inside a city’s boundaries. What is B-Town’s tax rate?</a:t>
            </a:r>
            <a:endParaRPr lang="en-US" dirty="0">
              <a:latin typeface="+mn-lt"/>
              <a:cs typeface="+mn-cs"/>
            </a:endParaRPr>
          </a:p>
        </p:txBody>
      </p:sp>
      <p:sp>
        <p:nvSpPr>
          <p:cNvPr id="14" name="Rectangle 13"/>
          <p:cNvSpPr/>
          <p:nvPr/>
        </p:nvSpPr>
        <p:spPr>
          <a:xfrm>
            <a:off x="6519863" y="1962150"/>
            <a:ext cx="2352675" cy="647700"/>
          </a:xfrm>
          <a:prstGeom prst="rect">
            <a:avLst/>
          </a:prstGeom>
        </p:spPr>
        <p:txBody>
          <a:bodyPr>
            <a:spAutoFit/>
          </a:bodyPr>
          <a:lstStyle/>
          <a:p>
            <a:pPr algn="ctr" fontAlgn="auto">
              <a:spcBef>
                <a:spcPts val="0"/>
              </a:spcBef>
              <a:spcAft>
                <a:spcPts val="0"/>
              </a:spcAft>
              <a:defRPr/>
            </a:pPr>
            <a:r>
              <a:rPr lang="en-US" dirty="0">
                <a:solidFill>
                  <a:schemeClr val="accent4">
                    <a:lumMod val="75000"/>
                  </a:schemeClr>
                </a:solidFill>
                <a:latin typeface="+mn-lt"/>
                <a:cs typeface="+mn-cs"/>
              </a:rPr>
              <a:t>What is A-Town’s tax rate?</a:t>
            </a:r>
            <a:endParaRPr lang="en-US" dirty="0">
              <a:latin typeface="+mn-lt"/>
              <a:cs typeface="+mn-cs"/>
            </a:endParaRPr>
          </a:p>
        </p:txBody>
      </p:sp>
      <p:sp>
        <p:nvSpPr>
          <p:cNvPr id="15" name="Rectangle 14"/>
          <p:cNvSpPr/>
          <p:nvPr/>
        </p:nvSpPr>
        <p:spPr>
          <a:xfrm>
            <a:off x="6527800" y="1685925"/>
            <a:ext cx="2351088" cy="1200150"/>
          </a:xfrm>
          <a:prstGeom prst="rect">
            <a:avLst/>
          </a:prstGeom>
        </p:spPr>
        <p:txBody>
          <a:bodyPr>
            <a:spAutoFit/>
          </a:bodyPr>
          <a:lstStyle/>
          <a:p>
            <a:pPr algn="ctr" fontAlgn="auto">
              <a:spcBef>
                <a:spcPts val="0"/>
              </a:spcBef>
              <a:spcAft>
                <a:spcPts val="0"/>
              </a:spcAft>
              <a:defRPr/>
            </a:pPr>
            <a:r>
              <a:rPr lang="en-US" dirty="0">
                <a:solidFill>
                  <a:schemeClr val="accent4">
                    <a:lumMod val="75000"/>
                  </a:schemeClr>
                </a:solidFill>
                <a:latin typeface="+mn-lt"/>
                <a:cs typeface="+mn-cs"/>
              </a:rPr>
              <a:t>To find the total sales tax rate you will pay, add the tax rates of everywhere you are.</a:t>
            </a:r>
            <a:endParaRPr lang="en-US" dirty="0">
              <a:latin typeface="+mn-lt"/>
              <a:cs typeface="+mn-cs"/>
            </a:endParaRPr>
          </a:p>
        </p:txBody>
      </p:sp>
      <p:sp>
        <p:nvSpPr>
          <p:cNvPr id="16" name="Rectangle 15"/>
          <p:cNvSpPr/>
          <p:nvPr/>
        </p:nvSpPr>
        <p:spPr>
          <a:xfrm>
            <a:off x="6519863" y="1824038"/>
            <a:ext cx="2352675" cy="923925"/>
          </a:xfrm>
          <a:prstGeom prst="rect">
            <a:avLst/>
          </a:prstGeom>
        </p:spPr>
        <p:txBody>
          <a:bodyPr>
            <a:spAutoFit/>
          </a:bodyPr>
          <a:lstStyle/>
          <a:p>
            <a:pPr algn="ctr" fontAlgn="auto">
              <a:spcBef>
                <a:spcPts val="0"/>
              </a:spcBef>
              <a:spcAft>
                <a:spcPts val="0"/>
              </a:spcAft>
              <a:defRPr/>
            </a:pPr>
            <a:r>
              <a:rPr lang="en-US" dirty="0">
                <a:solidFill>
                  <a:schemeClr val="accent4">
                    <a:lumMod val="75000"/>
                  </a:schemeClr>
                </a:solidFill>
                <a:latin typeface="+mn-lt"/>
                <a:cs typeface="+mn-cs"/>
              </a:rPr>
              <a:t>If you are in B-Town, what will be the total sales tax rate?</a:t>
            </a:r>
            <a:endParaRPr lang="en-US" dirty="0">
              <a:latin typeface="+mn-lt"/>
              <a:cs typeface="+mn-cs"/>
            </a:endParaRPr>
          </a:p>
        </p:txBody>
      </p:sp>
      <p:sp>
        <p:nvSpPr>
          <p:cNvPr id="17" name="Rectangle 16"/>
          <p:cNvSpPr/>
          <p:nvPr/>
        </p:nvSpPr>
        <p:spPr>
          <a:xfrm>
            <a:off x="6527800" y="1960563"/>
            <a:ext cx="2351088" cy="646112"/>
          </a:xfrm>
          <a:prstGeom prst="rect">
            <a:avLst/>
          </a:prstGeom>
        </p:spPr>
        <p:txBody>
          <a:bodyPr>
            <a:spAutoFit/>
          </a:bodyPr>
          <a:lstStyle/>
          <a:p>
            <a:pPr algn="ctr" fontAlgn="auto">
              <a:spcBef>
                <a:spcPts val="0"/>
              </a:spcBef>
              <a:spcAft>
                <a:spcPts val="0"/>
              </a:spcAft>
              <a:defRPr/>
            </a:pPr>
            <a:r>
              <a:rPr lang="en-US" dirty="0">
                <a:solidFill>
                  <a:schemeClr val="accent4">
                    <a:lumMod val="75000"/>
                  </a:schemeClr>
                </a:solidFill>
                <a:latin typeface="+mn-lt"/>
                <a:cs typeface="+mn-cs"/>
              </a:rPr>
              <a:t>5% + 2% + 3% = 10%</a:t>
            </a:r>
            <a:endParaRPr lang="en-US" dirty="0">
              <a:latin typeface="+mn-lt"/>
              <a:cs typeface="+mn-cs"/>
            </a:endParaRPr>
          </a:p>
        </p:txBody>
      </p:sp>
      <p:sp>
        <p:nvSpPr>
          <p:cNvPr id="18" name="Rectangle 17"/>
          <p:cNvSpPr/>
          <p:nvPr/>
        </p:nvSpPr>
        <p:spPr>
          <a:xfrm>
            <a:off x="6527800" y="1960563"/>
            <a:ext cx="2351088" cy="646112"/>
          </a:xfrm>
          <a:prstGeom prst="rect">
            <a:avLst/>
          </a:prstGeom>
        </p:spPr>
        <p:txBody>
          <a:bodyPr>
            <a:spAutoFit/>
          </a:bodyPr>
          <a:lstStyle/>
          <a:p>
            <a:pPr algn="ctr" fontAlgn="auto">
              <a:spcBef>
                <a:spcPts val="0"/>
              </a:spcBef>
              <a:spcAft>
                <a:spcPts val="0"/>
              </a:spcAft>
              <a:defRPr/>
            </a:pPr>
            <a:r>
              <a:rPr lang="en-US" dirty="0">
                <a:solidFill>
                  <a:schemeClr val="accent4">
                    <a:lumMod val="75000"/>
                  </a:schemeClr>
                </a:solidFill>
                <a:latin typeface="+mn-lt"/>
                <a:cs typeface="+mn-cs"/>
              </a:rPr>
              <a:t>Let’s learn how to calculate sales tax.</a:t>
            </a:r>
            <a:endParaRPr lang="en-US" dirty="0">
              <a:latin typeface="+mn-lt"/>
              <a:cs typeface="+mn-cs"/>
            </a:endParaRPr>
          </a:p>
        </p:txBody>
      </p:sp>
      <p:sp>
        <p:nvSpPr>
          <p:cNvPr id="19" name="Oval 18"/>
          <p:cNvSpPr/>
          <p:nvPr/>
        </p:nvSpPr>
        <p:spPr>
          <a:xfrm>
            <a:off x="3657600" y="1981200"/>
            <a:ext cx="1447800" cy="1143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1481138" y="5091113"/>
            <a:ext cx="1447800" cy="1143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920750" y="2708275"/>
            <a:ext cx="1136650" cy="9985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609600" y="4303713"/>
            <a:ext cx="1219200" cy="9540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4454525" y="4767263"/>
            <a:ext cx="1336675" cy="895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3622675" y="1038225"/>
            <a:ext cx="646113" cy="6635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3622675" y="3644900"/>
            <a:ext cx="646113" cy="6635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1481138" y="1522413"/>
            <a:ext cx="646112" cy="6635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2528888" y="5772150"/>
            <a:ext cx="646112" cy="6635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217488" y="1409700"/>
            <a:ext cx="1447800" cy="698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1209675" y="5846763"/>
            <a:ext cx="1447800" cy="7048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828057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nodeType="afterGroup">
                            <p:stCondLst>
                              <p:cond delay="20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childTnLst>
                          </p:cTn>
                        </p:par>
                        <p:par>
                          <p:cTn id="13" fill="hold" nodeType="afterGroup">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1"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grpId="1"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55" presetID="53" presetClass="entr" presetSubtype="16"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xit" presetSubtype="0" fill="hold" grpId="1" nodeType="click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xit" presetSubtype="0" fill="hold" grpId="1" nodeType="clickEffect">
                                  <p:stCondLst>
                                    <p:cond delay="0"/>
                                  </p:stCondLst>
                                  <p:childTnLst>
                                    <p:animEffect transition="out" filter="fade">
                                      <p:cBhvr>
                                        <p:cTn id="88" dur="500"/>
                                        <p:tgtEl>
                                          <p:spTgt spid="10"/>
                                        </p:tgtEl>
                                      </p:cBhvr>
                                    </p:animEffect>
                                    <p:set>
                                      <p:cBhvr>
                                        <p:cTn id="89" dur="1" fill="hold">
                                          <p:stCondLst>
                                            <p:cond delay="499"/>
                                          </p:stCondLst>
                                        </p:cTn>
                                        <p:tgtEl>
                                          <p:spTgt spid="10"/>
                                        </p:tgtEl>
                                        <p:attrNameLst>
                                          <p:attrName>style.visibility</p:attrName>
                                        </p:attrNameLst>
                                      </p:cBhvr>
                                      <p:to>
                                        <p:strVal val="hidden"/>
                                      </p:to>
                                    </p:set>
                                  </p:childTnLst>
                                </p:cTn>
                              </p:par>
                              <p:par>
                                <p:cTn id="90" presetID="10" presetClass="entr" presetSubtype="0" fill="hold" grpId="0" nodeType="with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500"/>
                                        <p:tgtEl>
                                          <p:spTgt spid="1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xit" presetSubtype="0" fill="hold" grpId="1" nodeType="clickEffect">
                                  <p:stCondLst>
                                    <p:cond delay="0"/>
                                  </p:stCondLst>
                                  <p:childTnLst>
                                    <p:animEffect transition="out" filter="fade">
                                      <p:cBhvr>
                                        <p:cTn id="103" dur="500"/>
                                        <p:tgtEl>
                                          <p:spTgt spid="11"/>
                                        </p:tgtEl>
                                      </p:cBhvr>
                                    </p:animEffect>
                                    <p:set>
                                      <p:cBhvr>
                                        <p:cTn id="104" dur="1" fill="hold">
                                          <p:stCondLst>
                                            <p:cond delay="499"/>
                                          </p:stCondLst>
                                        </p:cTn>
                                        <p:tgtEl>
                                          <p:spTgt spid="11"/>
                                        </p:tgtEl>
                                        <p:attrNameLst>
                                          <p:attrName>style.visibility</p:attrName>
                                        </p:attrNameLst>
                                      </p:cBhvr>
                                      <p:to>
                                        <p:strVal val="hidden"/>
                                      </p:to>
                                    </p:set>
                                  </p:childTnLst>
                                </p:cTn>
                              </p:par>
                              <p:par>
                                <p:cTn id="105" presetID="10" presetClass="entr" presetSubtype="0" fill="hold" grpId="0" nodeType="with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fade">
                                      <p:cBhvr>
                                        <p:cTn id="107" dur="500"/>
                                        <p:tgtEl>
                                          <p:spTgt spid="1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 calcmode="lin" valueType="num">
                                      <p:cBhvr>
                                        <p:cTn id="112" dur="500" fill="hold"/>
                                        <p:tgtEl>
                                          <p:spTgt spid="25"/>
                                        </p:tgtEl>
                                        <p:attrNameLst>
                                          <p:attrName>ppt_w</p:attrName>
                                        </p:attrNameLst>
                                      </p:cBhvr>
                                      <p:tavLst>
                                        <p:tav tm="0">
                                          <p:val>
                                            <p:fltVal val="0"/>
                                          </p:val>
                                        </p:tav>
                                        <p:tav tm="100000">
                                          <p:val>
                                            <p:strVal val="#ppt_w"/>
                                          </p:val>
                                        </p:tav>
                                      </p:tavLst>
                                    </p:anim>
                                    <p:anim calcmode="lin" valueType="num">
                                      <p:cBhvr>
                                        <p:cTn id="113" dur="500" fill="hold"/>
                                        <p:tgtEl>
                                          <p:spTgt spid="25"/>
                                        </p:tgtEl>
                                        <p:attrNameLst>
                                          <p:attrName>ppt_h</p:attrName>
                                        </p:attrNameLst>
                                      </p:cBhvr>
                                      <p:tavLst>
                                        <p:tav tm="0">
                                          <p:val>
                                            <p:fltVal val="0"/>
                                          </p:val>
                                        </p:tav>
                                        <p:tav tm="100000">
                                          <p:val>
                                            <p:strVal val="#ppt_h"/>
                                          </p:val>
                                        </p:tav>
                                      </p:tavLst>
                                    </p:anim>
                                    <p:animEffect transition="in" filter="fade">
                                      <p:cBhvr>
                                        <p:cTn id="114"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xit" presetSubtype="0" fill="hold" grpId="1" nodeType="clickEffect">
                                  <p:stCondLst>
                                    <p:cond delay="0"/>
                                  </p:stCondLst>
                                  <p:childTnLst>
                                    <p:animEffect transition="out" filter="fade">
                                      <p:cBhvr>
                                        <p:cTn id="118" dur="500"/>
                                        <p:tgtEl>
                                          <p:spTgt spid="12"/>
                                        </p:tgtEl>
                                      </p:cBhvr>
                                    </p:animEffect>
                                    <p:set>
                                      <p:cBhvr>
                                        <p:cTn id="119" dur="1" fill="hold">
                                          <p:stCondLst>
                                            <p:cond delay="499"/>
                                          </p:stCondLst>
                                        </p:cTn>
                                        <p:tgtEl>
                                          <p:spTgt spid="12"/>
                                        </p:tgtEl>
                                        <p:attrNameLst>
                                          <p:attrName>style.visibility</p:attrName>
                                        </p:attrNameLst>
                                      </p:cBhvr>
                                      <p:to>
                                        <p:strVal val="hidden"/>
                                      </p:to>
                                    </p:set>
                                  </p:childTnLst>
                                </p:cTn>
                              </p:par>
                              <p:par>
                                <p:cTn id="120" presetID="10" presetClass="entr" presetSubtype="0" fill="hold" grpId="0" nodeType="with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fade">
                                      <p:cBhvr>
                                        <p:cTn id="122" dur="500"/>
                                        <p:tgtEl>
                                          <p:spTgt spid="13"/>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500" fill="hold"/>
                                        <p:tgtEl>
                                          <p:spTgt spid="26"/>
                                        </p:tgtEl>
                                        <p:attrNameLst>
                                          <p:attrName>ppt_w</p:attrName>
                                        </p:attrNameLst>
                                      </p:cBhvr>
                                      <p:tavLst>
                                        <p:tav tm="0">
                                          <p:val>
                                            <p:fltVal val="0"/>
                                          </p:val>
                                        </p:tav>
                                        <p:tav tm="100000">
                                          <p:val>
                                            <p:strVal val="#ppt_w"/>
                                          </p:val>
                                        </p:tav>
                                      </p:tavLst>
                                    </p:anim>
                                    <p:anim calcmode="lin" valueType="num">
                                      <p:cBhvr>
                                        <p:cTn id="128" dur="500" fill="hold"/>
                                        <p:tgtEl>
                                          <p:spTgt spid="26"/>
                                        </p:tgtEl>
                                        <p:attrNameLst>
                                          <p:attrName>ppt_h</p:attrName>
                                        </p:attrNameLst>
                                      </p:cBhvr>
                                      <p:tavLst>
                                        <p:tav tm="0">
                                          <p:val>
                                            <p:fltVal val="0"/>
                                          </p:val>
                                        </p:tav>
                                        <p:tav tm="100000">
                                          <p:val>
                                            <p:strVal val="#ppt_h"/>
                                          </p:val>
                                        </p:tav>
                                      </p:tavLst>
                                    </p:anim>
                                    <p:animEffect transition="in" filter="fade">
                                      <p:cBhvr>
                                        <p:cTn id="129"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30" fill="hold" nodeType="clickPar">
                      <p:stCondLst>
                        <p:cond delay="indefinite"/>
                      </p:stCondLst>
                      <p:childTnLst>
                        <p:par>
                          <p:cTn id="131" fill="hold" nodeType="withGroup">
                            <p:stCondLst>
                              <p:cond delay="0"/>
                            </p:stCondLst>
                            <p:childTnLst>
                              <p:par>
                                <p:cTn id="132" presetID="10" presetClass="exit" presetSubtype="0" fill="hold" grpId="1" nodeType="clickEffect">
                                  <p:stCondLst>
                                    <p:cond delay="0"/>
                                  </p:stCondLst>
                                  <p:childTnLst>
                                    <p:animEffect transition="out" filter="fade">
                                      <p:cBhvr>
                                        <p:cTn id="133" dur="500"/>
                                        <p:tgtEl>
                                          <p:spTgt spid="13"/>
                                        </p:tgtEl>
                                      </p:cBhvr>
                                    </p:animEffect>
                                    <p:set>
                                      <p:cBhvr>
                                        <p:cTn id="134" dur="1" fill="hold">
                                          <p:stCondLst>
                                            <p:cond delay="499"/>
                                          </p:stCondLst>
                                        </p:cTn>
                                        <p:tgtEl>
                                          <p:spTgt spid="13"/>
                                        </p:tgtEl>
                                        <p:attrNameLst>
                                          <p:attrName>style.visibility</p:attrName>
                                        </p:attrNameLst>
                                      </p:cBhvr>
                                      <p:to>
                                        <p:strVal val="hidden"/>
                                      </p:to>
                                    </p:set>
                                  </p:childTnLst>
                                </p:cTn>
                              </p:par>
                              <p:par>
                                <p:cTn id="135" presetID="10" presetClass="entr" presetSubtype="0" fill="hold" grpId="0" nodeType="withEffect">
                                  <p:stCondLst>
                                    <p:cond delay="0"/>
                                  </p:stCondLst>
                                  <p:childTnLst>
                                    <p:set>
                                      <p:cBhvr>
                                        <p:cTn id="136" dur="1" fill="hold">
                                          <p:stCondLst>
                                            <p:cond delay="0"/>
                                          </p:stCondLst>
                                        </p:cTn>
                                        <p:tgtEl>
                                          <p:spTgt spid="14"/>
                                        </p:tgtEl>
                                        <p:attrNameLst>
                                          <p:attrName>style.visibility</p:attrName>
                                        </p:attrNameLst>
                                      </p:cBhvr>
                                      <p:to>
                                        <p:strVal val="visible"/>
                                      </p:to>
                                    </p:set>
                                    <p:animEffect transition="in" filter="fade">
                                      <p:cBhvr>
                                        <p:cTn id="137" dur="500"/>
                                        <p:tgtEl>
                                          <p:spTgt spid="14"/>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53" presetClass="entr" presetSubtype="16" fill="hold" grpId="0" nodeType="clickEffect">
                                  <p:stCondLst>
                                    <p:cond delay="0"/>
                                  </p:stCondLst>
                                  <p:childTnLst>
                                    <p:set>
                                      <p:cBhvr>
                                        <p:cTn id="141" dur="1" fill="hold">
                                          <p:stCondLst>
                                            <p:cond delay="0"/>
                                          </p:stCondLst>
                                        </p:cTn>
                                        <p:tgtEl>
                                          <p:spTgt spid="27"/>
                                        </p:tgtEl>
                                        <p:attrNameLst>
                                          <p:attrName>style.visibility</p:attrName>
                                        </p:attrNameLst>
                                      </p:cBhvr>
                                      <p:to>
                                        <p:strVal val="visible"/>
                                      </p:to>
                                    </p:set>
                                    <p:anim calcmode="lin" valueType="num">
                                      <p:cBhvr>
                                        <p:cTn id="142" dur="500" fill="hold"/>
                                        <p:tgtEl>
                                          <p:spTgt spid="27"/>
                                        </p:tgtEl>
                                        <p:attrNameLst>
                                          <p:attrName>ppt_w</p:attrName>
                                        </p:attrNameLst>
                                      </p:cBhvr>
                                      <p:tavLst>
                                        <p:tav tm="0">
                                          <p:val>
                                            <p:fltVal val="0"/>
                                          </p:val>
                                        </p:tav>
                                        <p:tav tm="100000">
                                          <p:val>
                                            <p:strVal val="#ppt_w"/>
                                          </p:val>
                                        </p:tav>
                                      </p:tavLst>
                                    </p:anim>
                                    <p:anim calcmode="lin" valueType="num">
                                      <p:cBhvr>
                                        <p:cTn id="143" dur="500" fill="hold"/>
                                        <p:tgtEl>
                                          <p:spTgt spid="27"/>
                                        </p:tgtEl>
                                        <p:attrNameLst>
                                          <p:attrName>ppt_h</p:attrName>
                                        </p:attrNameLst>
                                      </p:cBhvr>
                                      <p:tavLst>
                                        <p:tav tm="0">
                                          <p:val>
                                            <p:fltVal val="0"/>
                                          </p:val>
                                        </p:tav>
                                        <p:tav tm="100000">
                                          <p:val>
                                            <p:strVal val="#ppt_h"/>
                                          </p:val>
                                        </p:tav>
                                      </p:tavLst>
                                    </p:anim>
                                    <p:animEffect transition="in" filter="fade">
                                      <p:cBhvr>
                                        <p:cTn id="144"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45" fill="hold" nodeType="clickPar">
                      <p:stCondLst>
                        <p:cond delay="indefinite"/>
                      </p:stCondLst>
                      <p:childTnLst>
                        <p:par>
                          <p:cTn id="146" fill="hold" nodeType="withGroup">
                            <p:stCondLst>
                              <p:cond delay="0"/>
                            </p:stCondLst>
                            <p:childTnLst>
                              <p:par>
                                <p:cTn id="147" presetID="10" presetClass="exit" presetSubtype="0" fill="hold" grpId="1" nodeType="clickEffect">
                                  <p:stCondLst>
                                    <p:cond delay="0"/>
                                  </p:stCondLst>
                                  <p:childTnLst>
                                    <p:animEffect transition="out" filter="fade">
                                      <p:cBhvr>
                                        <p:cTn id="148" dur="500"/>
                                        <p:tgtEl>
                                          <p:spTgt spid="14"/>
                                        </p:tgtEl>
                                      </p:cBhvr>
                                    </p:animEffect>
                                    <p:set>
                                      <p:cBhvr>
                                        <p:cTn id="149" dur="1" fill="hold">
                                          <p:stCondLst>
                                            <p:cond delay="499"/>
                                          </p:stCondLst>
                                        </p:cTn>
                                        <p:tgtEl>
                                          <p:spTgt spid="14"/>
                                        </p:tgtEl>
                                        <p:attrNameLst>
                                          <p:attrName>style.visibility</p:attrName>
                                        </p:attrNameLst>
                                      </p:cBhvr>
                                      <p:to>
                                        <p:strVal val="hidden"/>
                                      </p:to>
                                    </p:set>
                                  </p:childTnLst>
                                </p:cTn>
                              </p:par>
                              <p:par>
                                <p:cTn id="150" presetID="10" presetClass="entr" presetSubtype="0" fill="hold" grpId="0" nodeType="withEffect">
                                  <p:stCondLst>
                                    <p:cond delay="0"/>
                                  </p:stCondLst>
                                  <p:childTnLst>
                                    <p:set>
                                      <p:cBhvr>
                                        <p:cTn id="151" dur="1" fill="hold">
                                          <p:stCondLst>
                                            <p:cond delay="0"/>
                                          </p:stCondLst>
                                        </p:cTn>
                                        <p:tgtEl>
                                          <p:spTgt spid="15"/>
                                        </p:tgtEl>
                                        <p:attrNameLst>
                                          <p:attrName>style.visibility</p:attrName>
                                        </p:attrNameLst>
                                      </p:cBhvr>
                                      <p:to>
                                        <p:strVal val="visible"/>
                                      </p:to>
                                    </p:set>
                                    <p:animEffect transition="in" filter="fade">
                                      <p:cBhvr>
                                        <p:cTn id="152" dur="500"/>
                                        <p:tgtEl>
                                          <p:spTgt spid="15"/>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xit" presetSubtype="0" fill="hold" grpId="1" nodeType="clickEffect">
                                  <p:stCondLst>
                                    <p:cond delay="0"/>
                                  </p:stCondLst>
                                  <p:childTnLst>
                                    <p:animEffect transition="out" filter="fade">
                                      <p:cBhvr>
                                        <p:cTn id="156" dur="500"/>
                                        <p:tgtEl>
                                          <p:spTgt spid="15"/>
                                        </p:tgtEl>
                                      </p:cBhvr>
                                    </p:animEffect>
                                    <p:set>
                                      <p:cBhvr>
                                        <p:cTn id="157" dur="1" fill="hold">
                                          <p:stCondLst>
                                            <p:cond delay="499"/>
                                          </p:stCondLst>
                                        </p:cTn>
                                        <p:tgtEl>
                                          <p:spTgt spid="15"/>
                                        </p:tgtEl>
                                        <p:attrNameLst>
                                          <p:attrName>style.visibility</p:attrName>
                                        </p:attrNameLst>
                                      </p:cBhvr>
                                      <p:to>
                                        <p:strVal val="hidden"/>
                                      </p:to>
                                    </p:set>
                                  </p:childTnLst>
                                </p:cTn>
                              </p:par>
                              <p:par>
                                <p:cTn id="158" presetID="10" presetClass="entr" presetSubtype="0" fill="hold" grpId="0" nodeType="withEffect">
                                  <p:stCondLst>
                                    <p:cond delay="0"/>
                                  </p:stCondLst>
                                  <p:childTnLst>
                                    <p:set>
                                      <p:cBhvr>
                                        <p:cTn id="159" dur="1" fill="hold">
                                          <p:stCondLst>
                                            <p:cond delay="0"/>
                                          </p:stCondLst>
                                        </p:cTn>
                                        <p:tgtEl>
                                          <p:spTgt spid="16"/>
                                        </p:tgtEl>
                                        <p:attrNameLst>
                                          <p:attrName>style.visibility</p:attrName>
                                        </p:attrNameLst>
                                      </p:cBhvr>
                                      <p:to>
                                        <p:strVal val="visible"/>
                                      </p:to>
                                    </p:set>
                                    <p:animEffect transition="in" filter="fade">
                                      <p:cBhvr>
                                        <p:cTn id="160" dur="500"/>
                                        <p:tgtEl>
                                          <p:spTgt spid="16"/>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0" presetClass="exit" presetSubtype="0" fill="hold" grpId="1" nodeType="clickEffect">
                                  <p:stCondLst>
                                    <p:cond delay="0"/>
                                  </p:stCondLst>
                                  <p:childTnLst>
                                    <p:animEffect transition="out" filter="fade">
                                      <p:cBhvr>
                                        <p:cTn id="164" dur="500"/>
                                        <p:tgtEl>
                                          <p:spTgt spid="16"/>
                                        </p:tgtEl>
                                      </p:cBhvr>
                                    </p:animEffect>
                                    <p:set>
                                      <p:cBhvr>
                                        <p:cTn id="165" dur="1" fill="hold">
                                          <p:stCondLst>
                                            <p:cond delay="499"/>
                                          </p:stCondLst>
                                        </p:cTn>
                                        <p:tgtEl>
                                          <p:spTgt spid="16"/>
                                        </p:tgtEl>
                                        <p:attrNameLst>
                                          <p:attrName>style.visibility</p:attrName>
                                        </p:attrNameLst>
                                      </p:cBhvr>
                                      <p:to>
                                        <p:strVal val="hidden"/>
                                      </p:to>
                                    </p:set>
                                  </p:childTnLst>
                                </p:cTn>
                              </p:par>
                              <p:par>
                                <p:cTn id="166" presetID="10" presetClass="entr" presetSubtype="0" fill="hold" grpId="0" nodeType="withEffect">
                                  <p:stCondLst>
                                    <p:cond delay="0"/>
                                  </p:stCondLst>
                                  <p:childTnLst>
                                    <p:set>
                                      <p:cBhvr>
                                        <p:cTn id="167" dur="1" fill="hold">
                                          <p:stCondLst>
                                            <p:cond delay="0"/>
                                          </p:stCondLst>
                                        </p:cTn>
                                        <p:tgtEl>
                                          <p:spTgt spid="17"/>
                                        </p:tgtEl>
                                        <p:attrNameLst>
                                          <p:attrName>style.visibility</p:attrName>
                                        </p:attrNameLst>
                                      </p:cBhvr>
                                      <p:to>
                                        <p:strVal val="visible"/>
                                      </p:to>
                                    </p:set>
                                    <p:animEffect transition="in" filter="fade">
                                      <p:cBhvr>
                                        <p:cTn id="168" dur="500"/>
                                        <p:tgtEl>
                                          <p:spTgt spid="17"/>
                                        </p:tgtEl>
                                      </p:cBhvr>
                                    </p:animEffect>
                                  </p:childTnLst>
                                </p:cTn>
                              </p:par>
                              <p:par>
                                <p:cTn id="169" presetID="10" presetClass="entr" presetSubtype="0" fill="hold" grpId="1" nodeType="withEffect">
                                  <p:stCondLst>
                                    <p:cond delay="0"/>
                                  </p:stCondLst>
                                  <p:childTnLst>
                                    <p:set>
                                      <p:cBhvr>
                                        <p:cTn id="170" dur="1" fill="hold">
                                          <p:stCondLst>
                                            <p:cond delay="0"/>
                                          </p:stCondLst>
                                        </p:cTn>
                                        <p:tgtEl>
                                          <p:spTgt spid="24"/>
                                        </p:tgtEl>
                                        <p:attrNameLst>
                                          <p:attrName>style.visibility</p:attrName>
                                        </p:attrNameLst>
                                      </p:cBhvr>
                                      <p:to>
                                        <p:strVal val="visible"/>
                                      </p:to>
                                    </p:set>
                                    <p:animEffect transition="in" filter="fade">
                                      <p:cBhvr>
                                        <p:cTn id="171"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par>
                                <p:cTn id="172" presetID="10" presetClass="entr" presetSubtype="0" fill="hold" grpId="1" nodeType="with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par>
                                <p:cTn id="175" presetID="10" presetClass="entr" presetSubtype="0" fill="hold" grpId="1" nodeType="withEffect">
                                  <p:stCondLst>
                                    <p:cond delay="0"/>
                                  </p:stCondLst>
                                  <p:childTnLst>
                                    <p:set>
                                      <p:cBhvr>
                                        <p:cTn id="176" dur="1" fill="hold">
                                          <p:stCondLst>
                                            <p:cond delay="0"/>
                                          </p:stCondLst>
                                        </p:cTn>
                                        <p:tgtEl>
                                          <p:spTgt spid="26"/>
                                        </p:tgtEl>
                                        <p:attrNameLst>
                                          <p:attrName>style.visibility</p:attrName>
                                        </p:attrNameLst>
                                      </p:cBhvr>
                                      <p:to>
                                        <p:strVal val="visible"/>
                                      </p:to>
                                    </p:set>
                                    <p:animEffect transition="in" filter="fade">
                                      <p:cBhvr>
                                        <p:cTn id="177"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78" fill="hold" nodeType="clickPar">
                      <p:stCondLst>
                        <p:cond delay="indefinite"/>
                      </p:stCondLst>
                      <p:childTnLst>
                        <p:par>
                          <p:cTn id="179" fill="hold" nodeType="withGroup">
                            <p:stCondLst>
                              <p:cond delay="0"/>
                            </p:stCondLst>
                            <p:childTnLst>
                              <p:par>
                                <p:cTn id="180" presetID="10" presetClass="exit" presetSubtype="0" fill="hold" grpId="1" nodeType="clickEffect">
                                  <p:stCondLst>
                                    <p:cond delay="0"/>
                                  </p:stCondLst>
                                  <p:childTnLst>
                                    <p:animEffect transition="out" filter="fade">
                                      <p:cBhvr>
                                        <p:cTn id="181" dur="500"/>
                                        <p:tgtEl>
                                          <p:spTgt spid="17"/>
                                        </p:tgtEl>
                                      </p:cBhvr>
                                    </p:animEffect>
                                    <p:set>
                                      <p:cBhvr>
                                        <p:cTn id="182" dur="1" fill="hold">
                                          <p:stCondLst>
                                            <p:cond delay="499"/>
                                          </p:stCondLst>
                                        </p:cTn>
                                        <p:tgtEl>
                                          <p:spTgt spid="17"/>
                                        </p:tgtEl>
                                        <p:attrNameLst>
                                          <p:attrName>style.visibility</p:attrName>
                                        </p:attrNameLst>
                                      </p:cBhvr>
                                      <p:to>
                                        <p:strVal val="hidden"/>
                                      </p:to>
                                    </p:set>
                                  </p:childTnLst>
                                </p:cTn>
                              </p:par>
                              <p:par>
                                <p:cTn id="183" presetID="10" presetClass="entr" presetSubtype="0" fill="hold" grpId="0" nodeType="withEffect">
                                  <p:stCondLst>
                                    <p:cond delay="0"/>
                                  </p:stCondLst>
                                  <p:childTnLst>
                                    <p:set>
                                      <p:cBhvr>
                                        <p:cTn id="184" dur="1" fill="hold">
                                          <p:stCondLst>
                                            <p:cond delay="0"/>
                                          </p:stCondLst>
                                        </p:cTn>
                                        <p:tgtEl>
                                          <p:spTgt spid="18"/>
                                        </p:tgtEl>
                                        <p:attrNameLst>
                                          <p:attrName>style.visibility</p:attrName>
                                        </p:attrNameLst>
                                      </p:cBhvr>
                                      <p:to>
                                        <p:strVal val="visible"/>
                                      </p:to>
                                    </p:set>
                                    <p:animEffect transition="in" filter="fade">
                                      <p:cBhvr>
                                        <p:cTn id="18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9" grpId="0" animBg="1"/>
      <p:bldP spid="20" grpId="0" animBg="1"/>
      <p:bldP spid="21" grpId="0" animBg="1"/>
      <p:bldP spid="22" grpId="0" animBg="1"/>
      <p:bldP spid="23" grpId="0" animBg="1"/>
      <p:bldP spid="24" grpId="0" animBg="1"/>
      <p:bldP spid="24" grpId="1" animBg="1"/>
      <p:bldP spid="25" grpId="0" animBg="1"/>
      <p:bldP spid="25" grpId="1" animBg="1"/>
      <p:bldP spid="26" grpId="0" animBg="1"/>
      <p:bldP spid="26" grpId="1" animBg="1"/>
      <p:bldP spid="27" grpId="0" animBg="1"/>
      <p:bldP spid="28" grpId="0" animBg="1"/>
      <p:bldP spid="29"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1413"/>
            <a:ext cx="4367213"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00600" y="152400"/>
            <a:ext cx="3886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4752975" y="188913"/>
            <a:ext cx="40005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HOW MUCH WILL IT COST?</a:t>
            </a:r>
          </a:p>
        </p:txBody>
      </p:sp>
      <p:sp>
        <p:nvSpPr>
          <p:cNvPr id="5" name="Rectangle 4"/>
          <p:cNvSpPr/>
          <p:nvPr/>
        </p:nvSpPr>
        <p:spPr>
          <a:xfrm>
            <a:off x="4800600" y="1295400"/>
            <a:ext cx="4343400" cy="1322388"/>
          </a:xfrm>
          <a:prstGeom prst="rect">
            <a:avLst/>
          </a:prstGeom>
        </p:spPr>
        <p:txBody>
          <a:bodyPr>
            <a:spAutoFit/>
          </a:bodyPr>
          <a:lstStyle/>
          <a:p>
            <a:pPr marL="744538" indent="-744538" fontAlgn="auto">
              <a:lnSpc>
                <a:spcPct val="104000"/>
              </a:lnSpc>
              <a:spcBef>
                <a:spcPts val="0"/>
              </a:spcBef>
              <a:spcAft>
                <a:spcPts val="600"/>
              </a:spcAft>
              <a:defRPr/>
            </a:pPr>
            <a:r>
              <a:rPr lang="en-US" u="sng" kern="1400" dirty="0">
                <a:solidFill>
                  <a:srgbClr val="000000"/>
                </a:solidFill>
                <a:latin typeface="Segoe Print" pitchFamily="2" charset="0"/>
                <a:cs typeface="+mn-cs"/>
              </a:rPr>
              <a:t>Example</a:t>
            </a:r>
            <a:r>
              <a:rPr lang="en-US" kern="1400" dirty="0">
                <a:solidFill>
                  <a:srgbClr val="000000"/>
                </a:solidFill>
                <a:latin typeface="Segoe Print" pitchFamily="2" charset="0"/>
                <a:cs typeface="+mn-cs"/>
              </a:rPr>
              <a:t>: How much will you pay for a $50 shirt at </a:t>
            </a:r>
            <a:r>
              <a:rPr lang="en-US" kern="1400" dirty="0" err="1">
                <a:solidFill>
                  <a:srgbClr val="000000"/>
                </a:solidFill>
                <a:latin typeface="Segoe Print" pitchFamily="2" charset="0"/>
                <a:cs typeface="+mn-cs"/>
              </a:rPr>
              <a:t>Bigmart</a:t>
            </a:r>
            <a:r>
              <a:rPr lang="en-US" kern="1400" dirty="0">
                <a:solidFill>
                  <a:srgbClr val="000000"/>
                </a:solidFill>
                <a:latin typeface="Segoe Print" pitchFamily="2" charset="0"/>
                <a:cs typeface="+mn-cs"/>
              </a:rPr>
              <a:t> in A-Town?</a:t>
            </a:r>
            <a:endParaRPr lang="en-US" kern="1400" dirty="0">
              <a:solidFill>
                <a:srgbClr val="000000"/>
              </a:solidFill>
              <a:latin typeface="Tahoma"/>
              <a:cs typeface="+mn-cs"/>
            </a:endParaRPr>
          </a:p>
          <a:p>
            <a:pPr fontAlgn="auto">
              <a:lnSpc>
                <a:spcPct val="104000"/>
              </a:lnSpc>
              <a:spcBef>
                <a:spcPts val="0"/>
              </a:spcBef>
              <a:spcAft>
                <a:spcPts val="600"/>
              </a:spcAft>
              <a:defRPr/>
            </a:pPr>
            <a:r>
              <a:rPr lang="en-US" kern="1400" dirty="0">
                <a:solidFill>
                  <a:srgbClr val="000000"/>
                </a:solidFill>
                <a:latin typeface="Tahoma"/>
                <a:cs typeface="+mn-cs"/>
              </a:rPr>
              <a:t> </a:t>
            </a:r>
          </a:p>
        </p:txBody>
      </p:sp>
      <p:sp>
        <p:nvSpPr>
          <p:cNvPr id="6" name="Text Box 2"/>
          <p:cNvSpPr txBox="1">
            <a:spLocks noChangeArrowheads="1"/>
          </p:cNvSpPr>
          <p:nvPr/>
        </p:nvSpPr>
        <p:spPr bwMode="auto">
          <a:xfrm>
            <a:off x="4876800" y="2185988"/>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1800">
                <a:solidFill>
                  <a:srgbClr val="000000"/>
                </a:solidFill>
                <a:latin typeface="Segoe Print" pitchFamily="2" charset="0"/>
              </a:rPr>
              <a:t>1) ADD to find the tax rate:</a:t>
            </a:r>
          </a:p>
        </p:txBody>
      </p:sp>
      <p:sp>
        <p:nvSpPr>
          <p:cNvPr id="8" name="Text Box 4"/>
          <p:cNvSpPr txBox="1">
            <a:spLocks noChangeArrowheads="1"/>
          </p:cNvSpPr>
          <p:nvPr/>
        </p:nvSpPr>
        <p:spPr bwMode="auto">
          <a:xfrm>
            <a:off x="5354638" y="2743200"/>
            <a:ext cx="3255962"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1800">
                <a:solidFill>
                  <a:srgbClr val="000000"/>
                </a:solidFill>
                <a:latin typeface="Segoe Print" pitchFamily="2" charset="0"/>
              </a:rPr>
              <a:t>State tax         5 </a:t>
            </a:r>
            <a:r>
              <a:rPr lang="en-US" altLang="en-US" sz="1800">
                <a:solidFill>
                  <a:srgbClr val="000000"/>
                </a:solidFill>
                <a:latin typeface="Segoe Script" pitchFamily="34" charset="0"/>
              </a:rPr>
              <a:t>%</a:t>
            </a:r>
            <a:endParaRPr lang="en-US" altLang="en-US" sz="1800">
              <a:solidFill>
                <a:srgbClr val="000000"/>
              </a:solidFill>
              <a:latin typeface="Segoe Print" pitchFamily="2" charset="0"/>
            </a:endParaRPr>
          </a:p>
          <a:p>
            <a:pPr>
              <a:spcBef>
                <a:spcPts val="200"/>
              </a:spcBef>
            </a:pPr>
            <a:r>
              <a:rPr lang="en-US" altLang="en-US" sz="1800">
                <a:solidFill>
                  <a:srgbClr val="000000"/>
                </a:solidFill>
                <a:latin typeface="Segoe Print" pitchFamily="2" charset="0"/>
              </a:rPr>
              <a:t>County tax       2 </a:t>
            </a:r>
            <a:r>
              <a:rPr lang="en-US" altLang="en-US" sz="1800">
                <a:solidFill>
                  <a:srgbClr val="000000"/>
                </a:solidFill>
                <a:latin typeface="Segoe Script" pitchFamily="34" charset="0"/>
              </a:rPr>
              <a:t>%</a:t>
            </a:r>
            <a:endParaRPr lang="en-US" altLang="en-US" sz="1800">
              <a:solidFill>
                <a:srgbClr val="000000"/>
              </a:solidFill>
              <a:latin typeface="Segoe Print" pitchFamily="2" charset="0"/>
            </a:endParaRPr>
          </a:p>
          <a:p>
            <a:pPr>
              <a:spcBef>
                <a:spcPts val="200"/>
              </a:spcBef>
            </a:pPr>
            <a:r>
              <a:rPr lang="en-US" altLang="en-US" sz="1800" u="sng">
                <a:solidFill>
                  <a:srgbClr val="000000"/>
                </a:solidFill>
                <a:latin typeface="Segoe Print" pitchFamily="2" charset="0"/>
              </a:rPr>
              <a:t>City tax      +   2 </a:t>
            </a:r>
            <a:r>
              <a:rPr lang="en-US" altLang="en-US" sz="1800" u="sng">
                <a:solidFill>
                  <a:srgbClr val="000000"/>
                </a:solidFill>
                <a:latin typeface="Segoe Script" pitchFamily="34" charset="0"/>
              </a:rPr>
              <a:t>%</a:t>
            </a:r>
            <a:endParaRPr lang="en-US" altLang="en-US" sz="1800" u="sng">
              <a:solidFill>
                <a:srgbClr val="000000"/>
              </a:solidFill>
              <a:latin typeface="Segoe Print" pitchFamily="2" charset="0"/>
            </a:endParaRPr>
          </a:p>
          <a:p>
            <a:pPr>
              <a:spcBef>
                <a:spcPts val="400"/>
              </a:spcBef>
            </a:pPr>
            <a:r>
              <a:rPr lang="en-US" altLang="en-US" sz="1800">
                <a:solidFill>
                  <a:srgbClr val="000000"/>
                </a:solidFill>
                <a:latin typeface="Segoe Print" pitchFamily="2" charset="0"/>
              </a:rPr>
              <a:t>Total Tax          9 </a:t>
            </a:r>
            <a:r>
              <a:rPr lang="en-US" altLang="en-US" sz="1800">
                <a:solidFill>
                  <a:srgbClr val="000000"/>
                </a:solidFill>
                <a:latin typeface="Segoe Script" pitchFamily="34" charset="0"/>
              </a:rPr>
              <a:t>%</a:t>
            </a:r>
            <a:endParaRPr lang="en-US" altLang="en-US" sz="1800"/>
          </a:p>
        </p:txBody>
      </p:sp>
      <p:pic>
        <p:nvPicPr>
          <p:cNvPr id="23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810000"/>
            <a:ext cx="1447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251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1413"/>
            <a:ext cx="4367213"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00600" y="152400"/>
            <a:ext cx="3886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4752975" y="188913"/>
            <a:ext cx="40005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HOW MUCH WILL IT COST?</a:t>
            </a:r>
          </a:p>
        </p:txBody>
      </p:sp>
      <p:sp>
        <p:nvSpPr>
          <p:cNvPr id="5" name="Rectangle 4"/>
          <p:cNvSpPr/>
          <p:nvPr/>
        </p:nvSpPr>
        <p:spPr>
          <a:xfrm>
            <a:off x="4800600" y="1295400"/>
            <a:ext cx="4419600" cy="1322388"/>
          </a:xfrm>
          <a:prstGeom prst="rect">
            <a:avLst/>
          </a:prstGeom>
        </p:spPr>
        <p:txBody>
          <a:bodyPr>
            <a:spAutoFit/>
          </a:bodyPr>
          <a:lstStyle/>
          <a:p>
            <a:pPr marL="744538" indent="-744538" fontAlgn="auto">
              <a:lnSpc>
                <a:spcPct val="104000"/>
              </a:lnSpc>
              <a:spcBef>
                <a:spcPts val="0"/>
              </a:spcBef>
              <a:spcAft>
                <a:spcPts val="600"/>
              </a:spcAft>
              <a:defRPr/>
            </a:pPr>
            <a:r>
              <a:rPr lang="en-US" u="sng" kern="1400" dirty="0">
                <a:solidFill>
                  <a:srgbClr val="000000"/>
                </a:solidFill>
                <a:latin typeface="Segoe Print" pitchFamily="2" charset="0"/>
                <a:cs typeface="+mn-cs"/>
              </a:rPr>
              <a:t>Example</a:t>
            </a:r>
            <a:r>
              <a:rPr lang="en-US" kern="1400" dirty="0">
                <a:solidFill>
                  <a:srgbClr val="000000"/>
                </a:solidFill>
                <a:latin typeface="Segoe Print" pitchFamily="2" charset="0"/>
                <a:cs typeface="+mn-cs"/>
              </a:rPr>
              <a:t>: How much will you pay for a $50 shirt at </a:t>
            </a:r>
            <a:r>
              <a:rPr lang="en-US" kern="1400" dirty="0" err="1">
                <a:solidFill>
                  <a:srgbClr val="000000"/>
                </a:solidFill>
                <a:latin typeface="Segoe Print" pitchFamily="2" charset="0"/>
                <a:cs typeface="+mn-cs"/>
              </a:rPr>
              <a:t>Bigmart</a:t>
            </a:r>
            <a:r>
              <a:rPr lang="en-US" kern="1400" dirty="0">
                <a:solidFill>
                  <a:srgbClr val="000000"/>
                </a:solidFill>
                <a:latin typeface="Segoe Print" pitchFamily="2" charset="0"/>
                <a:cs typeface="+mn-cs"/>
              </a:rPr>
              <a:t> in A-Town?</a:t>
            </a:r>
            <a:endParaRPr lang="en-US" kern="1400" dirty="0">
              <a:solidFill>
                <a:srgbClr val="000000"/>
              </a:solidFill>
              <a:latin typeface="Tahoma"/>
              <a:cs typeface="+mn-cs"/>
            </a:endParaRPr>
          </a:p>
          <a:p>
            <a:pPr fontAlgn="auto">
              <a:lnSpc>
                <a:spcPct val="104000"/>
              </a:lnSpc>
              <a:spcBef>
                <a:spcPts val="0"/>
              </a:spcBef>
              <a:spcAft>
                <a:spcPts val="600"/>
              </a:spcAft>
              <a:defRPr/>
            </a:pPr>
            <a:r>
              <a:rPr lang="en-US" kern="1400" dirty="0">
                <a:solidFill>
                  <a:srgbClr val="000000"/>
                </a:solidFill>
                <a:latin typeface="Tahoma"/>
                <a:cs typeface="+mn-cs"/>
              </a:rPr>
              <a:t> </a:t>
            </a:r>
          </a:p>
        </p:txBody>
      </p:sp>
      <p:sp>
        <p:nvSpPr>
          <p:cNvPr id="6" name="Text Box 2"/>
          <p:cNvSpPr txBox="1">
            <a:spLocks noChangeArrowheads="1"/>
          </p:cNvSpPr>
          <p:nvPr/>
        </p:nvSpPr>
        <p:spPr bwMode="auto">
          <a:xfrm>
            <a:off x="4876800" y="2185988"/>
            <a:ext cx="426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1800">
                <a:solidFill>
                  <a:srgbClr val="000000"/>
                </a:solidFill>
                <a:latin typeface="Segoe Print" pitchFamily="2" charset="0"/>
              </a:rPr>
              <a:t>2) MULTIPLY the tax by the price:</a:t>
            </a:r>
          </a:p>
        </p:txBody>
      </p:sp>
      <p:pic>
        <p:nvPicPr>
          <p:cNvPr id="245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810000"/>
            <a:ext cx="1447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6"/>
          <p:cNvSpPr txBox="1">
            <a:spLocks noChangeArrowheads="1"/>
          </p:cNvSpPr>
          <p:nvPr/>
        </p:nvSpPr>
        <p:spPr bwMode="auto">
          <a:xfrm>
            <a:off x="5562600" y="2887663"/>
            <a:ext cx="1190625"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a:solidFill>
                  <a:srgbClr val="000000"/>
                </a:solidFill>
                <a:latin typeface="Segoe Print" pitchFamily="2" charset="0"/>
              </a:rPr>
              <a:t>$ 50</a:t>
            </a:r>
          </a:p>
          <a:p>
            <a:r>
              <a:rPr lang="en-US" altLang="en-US" u="sng">
                <a:solidFill>
                  <a:srgbClr val="000000"/>
                </a:solidFill>
                <a:latin typeface="Segoe Print" pitchFamily="2" charset="0"/>
              </a:rPr>
              <a:t>x   9</a:t>
            </a:r>
          </a:p>
        </p:txBody>
      </p:sp>
      <p:sp>
        <p:nvSpPr>
          <p:cNvPr id="11" name="TextBox 10"/>
          <p:cNvSpPr txBox="1">
            <a:spLocks noChangeArrowheads="1"/>
          </p:cNvSpPr>
          <p:nvPr/>
        </p:nvSpPr>
        <p:spPr bwMode="auto">
          <a:xfrm>
            <a:off x="5562600" y="3579813"/>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a:latin typeface="Segoe Print" pitchFamily="2" charset="0"/>
              </a:rPr>
              <a:t>450</a:t>
            </a:r>
          </a:p>
        </p:txBody>
      </p:sp>
      <p:sp>
        <p:nvSpPr>
          <p:cNvPr id="7" name="TextBox 6"/>
          <p:cNvSpPr txBox="1">
            <a:spLocks noChangeArrowheads="1"/>
          </p:cNvSpPr>
          <p:nvPr/>
        </p:nvSpPr>
        <p:spPr bwMode="auto">
          <a:xfrm>
            <a:off x="6375400" y="2901950"/>
            <a:ext cx="1162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1400">
                <a:latin typeface="Segoe Print" pitchFamily="2" charset="0"/>
                <a:sym typeface="Wingdings" pitchFamily="2" charset="2"/>
              </a:rPr>
              <a:t></a:t>
            </a:r>
            <a:r>
              <a:rPr lang="en-US" altLang="en-US" sz="1600">
                <a:latin typeface="Segoe Print" pitchFamily="2" charset="0"/>
              </a:rPr>
              <a:t> price</a:t>
            </a:r>
          </a:p>
        </p:txBody>
      </p:sp>
      <p:sp>
        <p:nvSpPr>
          <p:cNvPr id="12" name="TextBox 11"/>
          <p:cNvSpPr txBox="1">
            <a:spLocks noChangeArrowheads="1"/>
          </p:cNvSpPr>
          <p:nvPr/>
        </p:nvSpPr>
        <p:spPr bwMode="auto">
          <a:xfrm>
            <a:off x="6375400" y="3349625"/>
            <a:ext cx="1892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1400">
                <a:latin typeface="Segoe Print" pitchFamily="2" charset="0"/>
                <a:sym typeface="Wingdings" pitchFamily="2" charset="2"/>
              </a:rPr>
              <a:t></a:t>
            </a:r>
            <a:r>
              <a:rPr lang="en-US" altLang="en-US" sz="1600">
                <a:latin typeface="Segoe Print" pitchFamily="2" charset="0"/>
              </a:rPr>
              <a:t> tax rate</a:t>
            </a:r>
          </a:p>
        </p:txBody>
      </p:sp>
    </p:spTree>
    <p:extLst>
      <p:ext uri="{BB962C8B-B14F-4D97-AF65-F5344CB8AC3E}">
        <p14:creationId xmlns:p14="http://schemas.microsoft.com/office/powerpoint/2010/main" val="431770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par>
                          <p:cTn id="20" fill="hold" nodeType="afterGroup">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p"/>
      <p:bldP spid="11" grpId="0"/>
      <p:bldP spid="7" grpId="0"/>
      <p:bldP spid="1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1413"/>
            <a:ext cx="4367213"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00600" y="152400"/>
            <a:ext cx="3886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4752975" y="188913"/>
            <a:ext cx="40005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HOW MUCH WILL IT COST?</a:t>
            </a:r>
          </a:p>
        </p:txBody>
      </p:sp>
      <p:sp>
        <p:nvSpPr>
          <p:cNvPr id="5" name="Rectangle 4"/>
          <p:cNvSpPr/>
          <p:nvPr/>
        </p:nvSpPr>
        <p:spPr>
          <a:xfrm>
            <a:off x="4800600" y="1295400"/>
            <a:ext cx="4343400" cy="1322388"/>
          </a:xfrm>
          <a:prstGeom prst="rect">
            <a:avLst/>
          </a:prstGeom>
        </p:spPr>
        <p:txBody>
          <a:bodyPr>
            <a:spAutoFit/>
          </a:bodyPr>
          <a:lstStyle/>
          <a:p>
            <a:pPr marL="744538" indent="-744538" fontAlgn="auto">
              <a:lnSpc>
                <a:spcPct val="104000"/>
              </a:lnSpc>
              <a:spcBef>
                <a:spcPts val="0"/>
              </a:spcBef>
              <a:spcAft>
                <a:spcPts val="600"/>
              </a:spcAft>
              <a:defRPr/>
            </a:pPr>
            <a:r>
              <a:rPr lang="en-US" u="sng" kern="1400" dirty="0">
                <a:solidFill>
                  <a:srgbClr val="000000"/>
                </a:solidFill>
                <a:latin typeface="Segoe Print" pitchFamily="2" charset="0"/>
                <a:cs typeface="+mn-cs"/>
              </a:rPr>
              <a:t>Example</a:t>
            </a:r>
            <a:r>
              <a:rPr lang="en-US" kern="1400" dirty="0">
                <a:solidFill>
                  <a:srgbClr val="000000"/>
                </a:solidFill>
                <a:latin typeface="Segoe Print" pitchFamily="2" charset="0"/>
                <a:cs typeface="+mn-cs"/>
              </a:rPr>
              <a:t>: How much will you pay for a $50 shirt at </a:t>
            </a:r>
            <a:r>
              <a:rPr lang="en-US" kern="1400" dirty="0" err="1">
                <a:solidFill>
                  <a:srgbClr val="000000"/>
                </a:solidFill>
                <a:latin typeface="Segoe Print" pitchFamily="2" charset="0"/>
                <a:cs typeface="+mn-cs"/>
              </a:rPr>
              <a:t>Bigmart</a:t>
            </a:r>
            <a:r>
              <a:rPr lang="en-US" kern="1400" dirty="0">
                <a:solidFill>
                  <a:srgbClr val="000000"/>
                </a:solidFill>
                <a:latin typeface="Segoe Print" pitchFamily="2" charset="0"/>
                <a:cs typeface="+mn-cs"/>
              </a:rPr>
              <a:t> in A-Town?</a:t>
            </a:r>
            <a:endParaRPr lang="en-US" kern="1400" dirty="0">
              <a:solidFill>
                <a:srgbClr val="000000"/>
              </a:solidFill>
              <a:latin typeface="Tahoma"/>
              <a:cs typeface="+mn-cs"/>
            </a:endParaRPr>
          </a:p>
          <a:p>
            <a:pPr fontAlgn="auto">
              <a:lnSpc>
                <a:spcPct val="104000"/>
              </a:lnSpc>
              <a:spcBef>
                <a:spcPts val="0"/>
              </a:spcBef>
              <a:spcAft>
                <a:spcPts val="600"/>
              </a:spcAft>
              <a:defRPr/>
            </a:pPr>
            <a:r>
              <a:rPr lang="en-US" kern="1400" dirty="0">
                <a:solidFill>
                  <a:srgbClr val="000000"/>
                </a:solidFill>
                <a:latin typeface="Tahoma"/>
                <a:cs typeface="+mn-cs"/>
              </a:rPr>
              <a:t> </a:t>
            </a:r>
          </a:p>
        </p:txBody>
      </p:sp>
      <p:sp>
        <p:nvSpPr>
          <p:cNvPr id="6" name="Text Box 2"/>
          <p:cNvSpPr txBox="1">
            <a:spLocks noChangeArrowheads="1"/>
          </p:cNvSpPr>
          <p:nvPr/>
        </p:nvSpPr>
        <p:spPr bwMode="auto">
          <a:xfrm>
            <a:off x="4862513" y="2185988"/>
            <a:ext cx="4267200"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marL="233363" indent="-233363">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1800">
                <a:solidFill>
                  <a:srgbClr val="000000"/>
                </a:solidFill>
                <a:latin typeface="Segoe Print" pitchFamily="2" charset="0"/>
              </a:rPr>
              <a:t>3) MOVE the decimal point 2 places to the left. This is the amount of tax you will pay:</a:t>
            </a:r>
          </a:p>
        </p:txBody>
      </p:sp>
      <p:pic>
        <p:nvPicPr>
          <p:cNvPr id="256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4450" y="3954463"/>
            <a:ext cx="1447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0" name="Text Box 6"/>
          <p:cNvSpPr txBox="1">
            <a:spLocks noChangeArrowheads="1"/>
          </p:cNvSpPr>
          <p:nvPr/>
        </p:nvSpPr>
        <p:spPr bwMode="auto">
          <a:xfrm>
            <a:off x="5211763" y="3078163"/>
            <a:ext cx="1066800"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a:solidFill>
                  <a:srgbClr val="000000"/>
                </a:solidFill>
                <a:latin typeface="Segoe Print" pitchFamily="2" charset="0"/>
              </a:rPr>
              <a:t>$ 50</a:t>
            </a:r>
          </a:p>
          <a:p>
            <a:r>
              <a:rPr lang="en-US" altLang="en-US" u="sng">
                <a:solidFill>
                  <a:srgbClr val="000000"/>
                </a:solidFill>
                <a:latin typeface="Segoe Print" pitchFamily="2" charset="0"/>
              </a:rPr>
              <a:t>x   9</a:t>
            </a:r>
          </a:p>
        </p:txBody>
      </p:sp>
      <p:sp>
        <p:nvSpPr>
          <p:cNvPr id="25611" name="TextBox 10"/>
          <p:cNvSpPr txBox="1">
            <a:spLocks noChangeArrowheads="1"/>
          </p:cNvSpPr>
          <p:nvPr/>
        </p:nvSpPr>
        <p:spPr bwMode="auto">
          <a:xfrm>
            <a:off x="5211763" y="3770313"/>
            <a:ext cx="1281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a:latin typeface="Segoe Print" pitchFamily="2" charset="0"/>
              </a:rPr>
              <a:t>450</a:t>
            </a:r>
          </a:p>
        </p:txBody>
      </p:sp>
      <p:sp>
        <p:nvSpPr>
          <p:cNvPr id="14" name="TextBox 13"/>
          <p:cNvSpPr txBox="1">
            <a:spLocks noChangeArrowheads="1"/>
          </p:cNvSpPr>
          <p:nvPr/>
        </p:nvSpPr>
        <p:spPr bwMode="auto">
          <a:xfrm>
            <a:off x="6240463" y="3200400"/>
            <a:ext cx="28717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5400">
                <a:latin typeface="Segoe Print" pitchFamily="2" charset="0"/>
              </a:rPr>
              <a:t>450</a:t>
            </a:r>
          </a:p>
        </p:txBody>
      </p:sp>
      <p:sp>
        <p:nvSpPr>
          <p:cNvPr id="16" name="Arc 15"/>
          <p:cNvSpPr/>
          <p:nvPr/>
        </p:nvSpPr>
        <p:spPr>
          <a:xfrm rot="5400000">
            <a:off x="7216775" y="3697288"/>
            <a:ext cx="473075" cy="381000"/>
          </a:xfrm>
          <a:prstGeom prst="arc">
            <a:avLst>
              <a:gd name="adj1" fmla="val 16200000"/>
              <a:gd name="adj2" fmla="val 514195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 name="Arc 16"/>
          <p:cNvSpPr/>
          <p:nvPr/>
        </p:nvSpPr>
        <p:spPr>
          <a:xfrm rot="5400000">
            <a:off x="6811962" y="3695701"/>
            <a:ext cx="473075" cy="381000"/>
          </a:xfrm>
          <a:prstGeom prst="arc">
            <a:avLst>
              <a:gd name="adj1" fmla="val 16200000"/>
              <a:gd name="adj2" fmla="val 5141959"/>
            </a:avLst>
          </a:prstGeom>
          <a:ln w="38100">
            <a:solidFill>
              <a:srgbClr val="FF0000"/>
            </a:solidFill>
            <a:tailEnd type="arrow"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 name="Rounded Rectangular Callout 18"/>
          <p:cNvSpPr/>
          <p:nvPr/>
        </p:nvSpPr>
        <p:spPr>
          <a:xfrm>
            <a:off x="5105400" y="4495800"/>
            <a:ext cx="2133600" cy="838200"/>
          </a:xfrm>
          <a:prstGeom prst="wedgeRoundRectCallout">
            <a:avLst>
              <a:gd name="adj1" fmla="val 54935"/>
              <a:gd name="adj2" fmla="val 70266"/>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The tax on this shirt will be $4.50.</a:t>
            </a:r>
          </a:p>
        </p:txBody>
      </p:sp>
    </p:spTree>
    <p:extLst>
      <p:ext uri="{BB962C8B-B14F-4D97-AF65-F5344CB8AC3E}">
        <p14:creationId xmlns:p14="http://schemas.microsoft.com/office/powerpoint/2010/main" val="2930297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nodeType="afterGroup">
                            <p:stCondLst>
                              <p:cond delay="500"/>
                            </p:stCondLst>
                            <p:childTnLst>
                              <p:par>
                                <p:cTn id="17" presetID="22" presetClass="entr" presetSubtype="2"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9"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1413"/>
            <a:ext cx="4367213"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00600" y="152400"/>
            <a:ext cx="3886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4752975" y="188913"/>
            <a:ext cx="40005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HOW MUCH WILL IT COST?</a:t>
            </a:r>
          </a:p>
        </p:txBody>
      </p:sp>
      <p:sp>
        <p:nvSpPr>
          <p:cNvPr id="5" name="Rectangle 4"/>
          <p:cNvSpPr/>
          <p:nvPr/>
        </p:nvSpPr>
        <p:spPr>
          <a:xfrm>
            <a:off x="4800600" y="1295400"/>
            <a:ext cx="4343400" cy="1322388"/>
          </a:xfrm>
          <a:prstGeom prst="rect">
            <a:avLst/>
          </a:prstGeom>
        </p:spPr>
        <p:txBody>
          <a:bodyPr>
            <a:spAutoFit/>
          </a:bodyPr>
          <a:lstStyle/>
          <a:p>
            <a:pPr marL="744538" indent="-744538" fontAlgn="auto">
              <a:lnSpc>
                <a:spcPct val="104000"/>
              </a:lnSpc>
              <a:spcBef>
                <a:spcPts val="0"/>
              </a:spcBef>
              <a:spcAft>
                <a:spcPts val="600"/>
              </a:spcAft>
              <a:defRPr/>
            </a:pPr>
            <a:r>
              <a:rPr lang="en-US" u="sng" kern="1400" dirty="0">
                <a:solidFill>
                  <a:srgbClr val="000000"/>
                </a:solidFill>
                <a:latin typeface="Segoe Print" pitchFamily="2" charset="0"/>
                <a:cs typeface="+mn-cs"/>
              </a:rPr>
              <a:t>Example</a:t>
            </a:r>
            <a:r>
              <a:rPr lang="en-US" kern="1400" dirty="0">
                <a:solidFill>
                  <a:srgbClr val="000000"/>
                </a:solidFill>
                <a:latin typeface="Segoe Print" pitchFamily="2" charset="0"/>
                <a:cs typeface="+mn-cs"/>
              </a:rPr>
              <a:t>: How much will you pay for a $50 shirt at </a:t>
            </a:r>
            <a:r>
              <a:rPr lang="en-US" kern="1400" dirty="0" err="1">
                <a:solidFill>
                  <a:srgbClr val="000000"/>
                </a:solidFill>
                <a:latin typeface="Segoe Print" pitchFamily="2" charset="0"/>
                <a:cs typeface="+mn-cs"/>
              </a:rPr>
              <a:t>Bigmart</a:t>
            </a:r>
            <a:r>
              <a:rPr lang="en-US" kern="1400" dirty="0">
                <a:solidFill>
                  <a:srgbClr val="000000"/>
                </a:solidFill>
                <a:latin typeface="Segoe Print" pitchFamily="2" charset="0"/>
                <a:cs typeface="+mn-cs"/>
              </a:rPr>
              <a:t> in A-Town?</a:t>
            </a:r>
            <a:endParaRPr lang="en-US" kern="1400" dirty="0">
              <a:solidFill>
                <a:srgbClr val="000000"/>
              </a:solidFill>
              <a:latin typeface="Tahoma"/>
              <a:cs typeface="+mn-cs"/>
            </a:endParaRPr>
          </a:p>
          <a:p>
            <a:pPr fontAlgn="auto">
              <a:lnSpc>
                <a:spcPct val="104000"/>
              </a:lnSpc>
              <a:spcBef>
                <a:spcPts val="0"/>
              </a:spcBef>
              <a:spcAft>
                <a:spcPts val="600"/>
              </a:spcAft>
              <a:defRPr/>
            </a:pPr>
            <a:r>
              <a:rPr lang="en-US" kern="1400" dirty="0">
                <a:solidFill>
                  <a:srgbClr val="000000"/>
                </a:solidFill>
                <a:latin typeface="Tahoma"/>
                <a:cs typeface="+mn-cs"/>
              </a:rPr>
              <a:t> </a:t>
            </a:r>
          </a:p>
        </p:txBody>
      </p:sp>
      <p:sp>
        <p:nvSpPr>
          <p:cNvPr id="6" name="Text Box 2"/>
          <p:cNvSpPr txBox="1">
            <a:spLocks noChangeArrowheads="1"/>
          </p:cNvSpPr>
          <p:nvPr/>
        </p:nvSpPr>
        <p:spPr bwMode="auto">
          <a:xfrm>
            <a:off x="4876800" y="2185988"/>
            <a:ext cx="4267200"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marL="233363" indent="-233363">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1800">
                <a:solidFill>
                  <a:srgbClr val="000000"/>
                </a:solidFill>
                <a:latin typeface="Segoe Print" pitchFamily="2" charset="0"/>
              </a:rPr>
              <a:t>4) ADD the tax and the price to see the final cost:</a:t>
            </a:r>
          </a:p>
        </p:txBody>
      </p:sp>
      <p:pic>
        <p:nvPicPr>
          <p:cNvPr id="266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810000"/>
            <a:ext cx="1447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5638800" y="2971800"/>
            <a:ext cx="1676400" cy="113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000">
                <a:solidFill>
                  <a:srgbClr val="000000"/>
                </a:solidFill>
                <a:latin typeface="Segoe Print" pitchFamily="2" charset="0"/>
              </a:rPr>
              <a:t>$ 50.00</a:t>
            </a:r>
          </a:p>
          <a:p>
            <a:r>
              <a:rPr lang="en-US" altLang="en-US" sz="2000" u="sng">
                <a:solidFill>
                  <a:srgbClr val="000000"/>
                </a:solidFill>
                <a:latin typeface="Segoe Print" pitchFamily="2" charset="0"/>
              </a:rPr>
              <a:t>+   4.50</a:t>
            </a:r>
          </a:p>
          <a:p>
            <a:r>
              <a:rPr lang="en-US" altLang="en-US" sz="2000">
                <a:solidFill>
                  <a:srgbClr val="000000"/>
                </a:solidFill>
                <a:latin typeface="Segoe Print" pitchFamily="2" charset="0"/>
              </a:rPr>
              <a:t>   54.50</a:t>
            </a:r>
            <a:endParaRPr lang="en-US" altLang="en-US" sz="2000"/>
          </a:p>
        </p:txBody>
      </p:sp>
      <p:sp>
        <p:nvSpPr>
          <p:cNvPr id="15" name="Rounded Rectangular Callout 14"/>
          <p:cNvSpPr/>
          <p:nvPr/>
        </p:nvSpPr>
        <p:spPr>
          <a:xfrm>
            <a:off x="5105400" y="4495800"/>
            <a:ext cx="2133600" cy="838200"/>
          </a:xfrm>
          <a:prstGeom prst="wedgeRoundRectCallout">
            <a:avLst>
              <a:gd name="adj1" fmla="val 54935"/>
              <a:gd name="adj2" fmla="val 70266"/>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The shirt will cost $54.50 at </a:t>
            </a:r>
            <a:r>
              <a:rPr lang="en-US" dirty="0" err="1">
                <a:solidFill>
                  <a:schemeClr val="accent4">
                    <a:lumMod val="75000"/>
                  </a:schemeClr>
                </a:solidFill>
              </a:rPr>
              <a:t>Bigmart</a:t>
            </a:r>
            <a:r>
              <a:rPr lang="en-US" dirty="0">
                <a:solidFill>
                  <a:schemeClr val="accent4">
                    <a:lumMod val="75000"/>
                  </a:schemeClr>
                </a:solidFill>
              </a:rPr>
              <a:t> in A-Town.</a:t>
            </a:r>
          </a:p>
        </p:txBody>
      </p:sp>
    </p:spTree>
    <p:extLst>
      <p:ext uri="{BB962C8B-B14F-4D97-AF65-F5344CB8AC3E}">
        <p14:creationId xmlns:p14="http://schemas.microsoft.com/office/powerpoint/2010/main" val="1312284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After reading about California’s drought, reflect on the issue of scarcity and how it relates to government.</a:t>
            </a:r>
            <a:endParaRPr lang="en-US" dirty="0"/>
          </a:p>
        </p:txBody>
      </p:sp>
      <p:sp>
        <p:nvSpPr>
          <p:cNvPr id="3" name="Content Placeholder 2"/>
          <p:cNvSpPr>
            <a:spLocks noGrp="1"/>
          </p:cNvSpPr>
          <p:nvPr>
            <p:ph idx="1"/>
          </p:nvPr>
        </p:nvSpPr>
        <p:spPr>
          <a:xfrm>
            <a:off x="457200" y="2971800"/>
            <a:ext cx="8229600" cy="3200400"/>
          </a:xfrm>
        </p:spPr>
        <p:txBody>
          <a:bodyPr/>
          <a:lstStyle/>
          <a:p>
            <a:pPr marL="109728" indent="0">
              <a:buNone/>
            </a:pPr>
            <a:r>
              <a:rPr lang="en-US" b="1" dirty="0" smtClean="0"/>
              <a:t>California Drought Questions:</a:t>
            </a:r>
          </a:p>
          <a:p>
            <a:pPr marL="624078" indent="-514350">
              <a:buFont typeface="+mj-lt"/>
              <a:buAutoNum type="arabicPeriod"/>
            </a:pPr>
            <a:r>
              <a:rPr lang="en-US" dirty="0" smtClean="0"/>
              <a:t>What sort of scarcity problems does the government have to deal with?</a:t>
            </a:r>
          </a:p>
          <a:p>
            <a:pPr marL="624078" indent="-514350">
              <a:buFont typeface="+mj-lt"/>
              <a:buAutoNum type="arabicPeriod"/>
            </a:pPr>
            <a:r>
              <a:rPr lang="en-US" dirty="0" smtClean="0"/>
              <a:t>How do you think they should address these problems? </a:t>
            </a:r>
          </a:p>
          <a:p>
            <a:pPr marL="624078" indent="-514350">
              <a:buFont typeface="+mj-lt"/>
              <a:buAutoNum type="arabicPeriod"/>
            </a:pPr>
            <a:r>
              <a:rPr lang="en-US" dirty="0" smtClean="0"/>
              <a:t>How much power do you think is necessary for government to address these problems?</a:t>
            </a:r>
            <a:endParaRPr lang="en-US" dirty="0"/>
          </a:p>
        </p:txBody>
      </p:sp>
    </p:spTree>
    <p:extLst>
      <p:ext uri="{BB962C8B-B14F-4D97-AF65-F5344CB8AC3E}">
        <p14:creationId xmlns:p14="http://schemas.microsoft.com/office/powerpoint/2010/main" val="299070936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1413"/>
            <a:ext cx="4367213"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00600" y="152400"/>
            <a:ext cx="3886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4752975" y="188913"/>
            <a:ext cx="40005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HOW MUCH WILL IT COST?</a:t>
            </a:r>
          </a:p>
        </p:txBody>
      </p:sp>
      <p:sp>
        <p:nvSpPr>
          <p:cNvPr id="5" name="Rectangle 4"/>
          <p:cNvSpPr/>
          <p:nvPr/>
        </p:nvSpPr>
        <p:spPr>
          <a:xfrm>
            <a:off x="4802188" y="1371600"/>
            <a:ext cx="4341812" cy="1370013"/>
          </a:xfrm>
          <a:prstGeom prst="rect">
            <a:avLst/>
          </a:prstGeom>
        </p:spPr>
        <p:txBody>
          <a:bodyPr>
            <a:spAutoFit/>
          </a:bodyPr>
          <a:lstStyle/>
          <a:p>
            <a:pPr fontAlgn="auto">
              <a:lnSpc>
                <a:spcPct val="104000"/>
              </a:lnSpc>
              <a:spcBef>
                <a:spcPts val="0"/>
              </a:spcBef>
              <a:spcAft>
                <a:spcPts val="600"/>
              </a:spcAft>
              <a:defRPr/>
            </a:pPr>
            <a:r>
              <a:rPr lang="en-US" sz="1600" kern="1400" dirty="0">
                <a:solidFill>
                  <a:srgbClr val="000000"/>
                </a:solidFill>
                <a:latin typeface="Segoe Print" pitchFamily="2" charset="0"/>
                <a:cs typeface="+mn-cs"/>
              </a:rPr>
              <a:t>1) A pair of headphones costs $10 at both </a:t>
            </a:r>
            <a:r>
              <a:rPr lang="en-US" sz="1600" kern="1400" dirty="0" err="1">
                <a:solidFill>
                  <a:srgbClr val="000000"/>
                </a:solidFill>
                <a:latin typeface="Segoe Print" pitchFamily="2" charset="0"/>
                <a:cs typeface="+mn-cs"/>
              </a:rPr>
              <a:t>Bigmart</a:t>
            </a:r>
            <a:r>
              <a:rPr lang="en-US" sz="1600" kern="1400" dirty="0">
                <a:solidFill>
                  <a:srgbClr val="000000"/>
                </a:solidFill>
                <a:latin typeface="Segoe Print" pitchFamily="2" charset="0"/>
                <a:cs typeface="+mn-cs"/>
              </a:rPr>
              <a:t> in A-Town and </a:t>
            </a:r>
            <a:r>
              <a:rPr lang="en-US" sz="1600" kern="1400" dirty="0" err="1">
                <a:solidFill>
                  <a:srgbClr val="000000"/>
                </a:solidFill>
                <a:latin typeface="Segoe Print" pitchFamily="2" charset="0"/>
                <a:cs typeface="+mn-cs"/>
              </a:rPr>
              <a:t>Hugemart</a:t>
            </a:r>
            <a:r>
              <a:rPr lang="en-US" sz="1600" kern="1400" dirty="0">
                <a:solidFill>
                  <a:srgbClr val="000000"/>
                </a:solidFill>
                <a:latin typeface="Segoe Print" pitchFamily="2" charset="0"/>
                <a:cs typeface="+mn-cs"/>
              </a:rPr>
              <a:t> in B-Town. What would you actually pay for the headphones at each store? </a:t>
            </a:r>
            <a:endParaRPr lang="en-US" sz="1600" kern="1400" dirty="0">
              <a:solidFill>
                <a:srgbClr val="000000"/>
              </a:solidFill>
              <a:latin typeface="Tahoma"/>
              <a:cs typeface="+mn-cs"/>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ular Callout 14"/>
          <p:cNvSpPr/>
          <p:nvPr/>
        </p:nvSpPr>
        <p:spPr>
          <a:xfrm>
            <a:off x="1752600" y="5257800"/>
            <a:ext cx="3962400" cy="838200"/>
          </a:xfrm>
          <a:prstGeom prst="wedgeRoundRectCallout">
            <a:avLst>
              <a:gd name="adj1" fmla="val -63440"/>
              <a:gd name="adj2" fmla="val 39822"/>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The headphones will cost $10.90 in A-Town and $11.00 in B-Town.</a:t>
            </a:r>
          </a:p>
        </p:txBody>
      </p:sp>
      <p:sp>
        <p:nvSpPr>
          <p:cNvPr id="8" name="Text Box 2"/>
          <p:cNvSpPr txBox="1">
            <a:spLocks noChangeArrowheads="1"/>
          </p:cNvSpPr>
          <p:nvPr/>
        </p:nvSpPr>
        <p:spPr bwMode="auto">
          <a:xfrm>
            <a:off x="4921250" y="2928938"/>
            <a:ext cx="1831975"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000" i="1">
                <a:solidFill>
                  <a:srgbClr val="000000"/>
                </a:solidFill>
                <a:latin typeface="Tahoma" pitchFamily="34" charset="0"/>
              </a:rPr>
              <a:t>Tax rate = 9%</a:t>
            </a:r>
          </a:p>
          <a:p>
            <a:r>
              <a:rPr lang="en-US" altLang="en-US" sz="2000" i="1">
                <a:solidFill>
                  <a:srgbClr val="000000"/>
                </a:solidFill>
                <a:latin typeface="Tahoma" pitchFamily="34" charset="0"/>
              </a:rPr>
              <a:t>$10 x 9 = 90</a:t>
            </a:r>
          </a:p>
          <a:p>
            <a:r>
              <a:rPr lang="en-US" altLang="en-US" sz="2000" i="1">
                <a:solidFill>
                  <a:srgbClr val="000000"/>
                </a:solidFill>
                <a:latin typeface="Tahoma" pitchFamily="34" charset="0"/>
              </a:rPr>
              <a:t>Tax = $0.90</a:t>
            </a:r>
            <a:endParaRPr lang="en-US" altLang="en-US" sz="2000"/>
          </a:p>
        </p:txBody>
      </p:sp>
      <p:sp>
        <p:nvSpPr>
          <p:cNvPr id="9" name="Text Box 3"/>
          <p:cNvSpPr txBox="1">
            <a:spLocks noChangeArrowheads="1"/>
          </p:cNvSpPr>
          <p:nvPr/>
        </p:nvSpPr>
        <p:spPr bwMode="auto">
          <a:xfrm>
            <a:off x="6884988" y="2967038"/>
            <a:ext cx="1978025" cy="143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000" i="1">
                <a:solidFill>
                  <a:srgbClr val="000000"/>
                </a:solidFill>
                <a:latin typeface="Tahoma" pitchFamily="34" charset="0"/>
              </a:rPr>
              <a:t>Tax rate = 10%</a:t>
            </a:r>
          </a:p>
          <a:p>
            <a:r>
              <a:rPr lang="en-US" altLang="en-US" sz="2000" i="1">
                <a:solidFill>
                  <a:srgbClr val="000000"/>
                </a:solidFill>
                <a:latin typeface="Tahoma" pitchFamily="34" charset="0"/>
              </a:rPr>
              <a:t>$10 x 10 = 100</a:t>
            </a:r>
          </a:p>
          <a:p>
            <a:r>
              <a:rPr lang="en-US" altLang="en-US" sz="2000" i="1">
                <a:solidFill>
                  <a:srgbClr val="000000"/>
                </a:solidFill>
                <a:latin typeface="Tahoma" pitchFamily="34" charset="0"/>
              </a:rPr>
              <a:t>Tax = $1.00</a:t>
            </a:r>
            <a:endParaRPr lang="en-US" altLang="en-US" sz="200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3989388"/>
            <a:ext cx="1447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a:spLocks noChangeArrowheads="1"/>
          </p:cNvSpPr>
          <p:nvPr/>
        </p:nvSpPr>
        <p:spPr bwMode="auto">
          <a:xfrm>
            <a:off x="4752975" y="914400"/>
            <a:ext cx="3121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000" b="1">
                <a:latin typeface="Segoe Print" pitchFamily="2" charset="0"/>
              </a:rPr>
              <a:t>You try it:</a:t>
            </a:r>
          </a:p>
        </p:txBody>
      </p:sp>
      <p:sp>
        <p:nvSpPr>
          <p:cNvPr id="7" name="TextBox 6"/>
          <p:cNvSpPr txBox="1">
            <a:spLocks noChangeArrowheads="1"/>
          </p:cNvSpPr>
          <p:nvPr/>
        </p:nvSpPr>
        <p:spPr bwMode="auto">
          <a:xfrm>
            <a:off x="4921250" y="2698750"/>
            <a:ext cx="155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1800">
                <a:latin typeface="Segoe Print" pitchFamily="2" charset="0"/>
              </a:rPr>
              <a:t>In A-Town:</a:t>
            </a:r>
          </a:p>
        </p:txBody>
      </p:sp>
      <p:sp>
        <p:nvSpPr>
          <p:cNvPr id="13" name="TextBox 12"/>
          <p:cNvSpPr txBox="1">
            <a:spLocks noChangeArrowheads="1"/>
          </p:cNvSpPr>
          <p:nvPr/>
        </p:nvSpPr>
        <p:spPr bwMode="auto">
          <a:xfrm>
            <a:off x="6881813" y="269875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1800">
                <a:latin typeface="Segoe Print" pitchFamily="2" charset="0"/>
              </a:rPr>
              <a:t>In B-Town:</a:t>
            </a:r>
          </a:p>
        </p:txBody>
      </p:sp>
    </p:spTree>
    <p:extLst>
      <p:ext uri="{BB962C8B-B14F-4D97-AF65-F5344CB8AC3E}">
        <p14:creationId xmlns:p14="http://schemas.microsoft.com/office/powerpoint/2010/main" val="622841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after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par>
                          <p:cTn id="7" fill="hold" nodeType="afterGroup">
                            <p:stCondLst>
                              <p:cond delay="0"/>
                            </p:stCondLst>
                            <p:childTnLst>
                              <p:par>
                                <p:cTn id="8" presetID="1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p:tgtEl>
                                          <p:spTgt spid="10"/>
                                        </p:tgtEl>
                                        <p:attrNameLst>
                                          <p:attrName>ppt_x</p:attrName>
                                        </p:attrNameLst>
                                      </p:cBhvr>
                                      <p:tavLst>
                                        <p:tav tm="0">
                                          <p:val>
                                            <p:strVal val="#ppt_x-#ppt_w*1.125000"/>
                                          </p:val>
                                        </p:tav>
                                        <p:tav tm="100000">
                                          <p:val>
                                            <p:strVal val="#ppt_x"/>
                                          </p:val>
                                        </p:tav>
                                      </p:tavLst>
                                    </p:anim>
                                    <p:animEffect transition="in" filter="wipe(right)">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nodeType="afterGroup">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8" grpId="0"/>
      <p:bldP spid="9" grpId="0"/>
      <p:bldP spid="6" grpId="0"/>
      <p:bldP spid="7" grpId="0"/>
      <p:bldP spid="1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1413"/>
            <a:ext cx="4367213"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00600" y="152400"/>
            <a:ext cx="3886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4752975" y="188913"/>
            <a:ext cx="40005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HOW MUCH WILL IT COST?</a:t>
            </a:r>
          </a:p>
        </p:txBody>
      </p:sp>
      <p:sp>
        <p:nvSpPr>
          <p:cNvPr id="5" name="Rectangle 4"/>
          <p:cNvSpPr/>
          <p:nvPr/>
        </p:nvSpPr>
        <p:spPr>
          <a:xfrm>
            <a:off x="4802188" y="1371600"/>
            <a:ext cx="4189412" cy="1370013"/>
          </a:xfrm>
          <a:prstGeom prst="rect">
            <a:avLst/>
          </a:prstGeom>
        </p:spPr>
        <p:txBody>
          <a:bodyPr>
            <a:spAutoFit/>
          </a:bodyPr>
          <a:lstStyle/>
          <a:p>
            <a:pPr fontAlgn="auto">
              <a:lnSpc>
                <a:spcPct val="104000"/>
              </a:lnSpc>
              <a:spcBef>
                <a:spcPts val="0"/>
              </a:spcBef>
              <a:spcAft>
                <a:spcPts val="600"/>
              </a:spcAft>
              <a:defRPr/>
            </a:pPr>
            <a:r>
              <a:rPr lang="en-US" sz="1600" kern="1400" dirty="0">
                <a:solidFill>
                  <a:srgbClr val="000000"/>
                </a:solidFill>
                <a:latin typeface="Segoe Print" pitchFamily="2" charset="0"/>
                <a:cs typeface="+mn-cs"/>
              </a:rPr>
              <a:t>2) Lisa is going to buy a new car! It costs $15,000 at both A-Town Dealership and at Bob’s County Dealership. What would she actually pay for the car at each place?</a:t>
            </a:r>
            <a:endParaRPr lang="en-US" sz="1600" kern="1400" dirty="0">
              <a:solidFill>
                <a:srgbClr val="000000"/>
              </a:solidFill>
              <a:latin typeface="Tahoma"/>
              <a:cs typeface="+mn-cs"/>
            </a:endParaRPr>
          </a:p>
        </p:txBody>
      </p:sp>
      <p:pic>
        <p:nvPicPr>
          <p:cNvPr id="286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ular Callout 14"/>
          <p:cNvSpPr/>
          <p:nvPr/>
        </p:nvSpPr>
        <p:spPr>
          <a:xfrm>
            <a:off x="1752600" y="5257800"/>
            <a:ext cx="3659188" cy="838200"/>
          </a:xfrm>
          <a:prstGeom prst="wedgeRoundRectCallout">
            <a:avLst>
              <a:gd name="adj1" fmla="val -63440"/>
              <a:gd name="adj2" fmla="val 39822"/>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The new car will cost $16,350 in A-Town and $16,050 at Bob’s.</a:t>
            </a:r>
          </a:p>
        </p:txBody>
      </p:sp>
      <p:sp>
        <p:nvSpPr>
          <p:cNvPr id="8" name="Text Box 2"/>
          <p:cNvSpPr txBox="1">
            <a:spLocks noChangeArrowheads="1"/>
          </p:cNvSpPr>
          <p:nvPr/>
        </p:nvSpPr>
        <p:spPr bwMode="auto">
          <a:xfrm>
            <a:off x="4802188" y="3438525"/>
            <a:ext cx="1951037"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000" i="1">
                <a:solidFill>
                  <a:srgbClr val="000000"/>
                </a:solidFill>
                <a:latin typeface="Tahoma" pitchFamily="34" charset="0"/>
              </a:rPr>
              <a:t>Tax rate = 9%</a:t>
            </a:r>
          </a:p>
          <a:p>
            <a:r>
              <a:rPr lang="en-US" altLang="en-US" sz="2000" i="1">
                <a:solidFill>
                  <a:srgbClr val="000000"/>
                </a:solidFill>
                <a:latin typeface="Tahoma" pitchFamily="34" charset="0"/>
              </a:rPr>
              <a:t>$15,000 x 9 = 135000</a:t>
            </a:r>
          </a:p>
          <a:p>
            <a:r>
              <a:rPr lang="en-US" altLang="en-US" sz="2000" i="1">
                <a:solidFill>
                  <a:srgbClr val="000000"/>
                </a:solidFill>
                <a:latin typeface="Tahoma" pitchFamily="34" charset="0"/>
              </a:rPr>
              <a:t>Tax = $1,350.00</a:t>
            </a:r>
            <a:endParaRPr lang="en-US" altLang="en-US" sz="2000"/>
          </a:p>
        </p:txBody>
      </p:sp>
      <p:sp>
        <p:nvSpPr>
          <p:cNvPr id="9" name="Text Box 3"/>
          <p:cNvSpPr txBox="1">
            <a:spLocks noChangeArrowheads="1"/>
          </p:cNvSpPr>
          <p:nvPr/>
        </p:nvSpPr>
        <p:spPr bwMode="auto">
          <a:xfrm>
            <a:off x="6884988" y="3438525"/>
            <a:ext cx="2106612"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000" i="1">
                <a:solidFill>
                  <a:srgbClr val="000000"/>
                </a:solidFill>
                <a:latin typeface="Tahoma" pitchFamily="34" charset="0"/>
              </a:rPr>
              <a:t>Tax rate = 7%</a:t>
            </a:r>
          </a:p>
          <a:p>
            <a:r>
              <a:rPr lang="en-US" altLang="en-US" sz="2000" i="1">
                <a:solidFill>
                  <a:srgbClr val="000000"/>
                </a:solidFill>
                <a:latin typeface="Tahoma" pitchFamily="34" charset="0"/>
              </a:rPr>
              <a:t>$15,000 x 7 = 105000</a:t>
            </a:r>
          </a:p>
          <a:p>
            <a:r>
              <a:rPr lang="en-US" altLang="en-US" sz="2000" i="1">
                <a:solidFill>
                  <a:srgbClr val="000000"/>
                </a:solidFill>
                <a:latin typeface="Tahoma" pitchFamily="34" charset="0"/>
              </a:rPr>
              <a:t>Tax = $1,050.00</a:t>
            </a:r>
            <a:endParaRPr lang="en-US" altLang="en-US" sz="2000"/>
          </a:p>
        </p:txBody>
      </p:sp>
      <p:sp>
        <p:nvSpPr>
          <p:cNvPr id="28684" name="TextBox 5"/>
          <p:cNvSpPr txBox="1">
            <a:spLocks noChangeArrowheads="1"/>
          </p:cNvSpPr>
          <p:nvPr/>
        </p:nvSpPr>
        <p:spPr bwMode="auto">
          <a:xfrm>
            <a:off x="4752975" y="914400"/>
            <a:ext cx="3121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000" b="1">
                <a:latin typeface="Segoe Print" pitchFamily="2" charset="0"/>
              </a:rPr>
              <a:t>You try it:</a:t>
            </a:r>
          </a:p>
        </p:txBody>
      </p:sp>
      <p:sp>
        <p:nvSpPr>
          <p:cNvPr id="11" name="TextBox 10"/>
          <p:cNvSpPr txBox="1">
            <a:spLocks noChangeArrowheads="1"/>
          </p:cNvSpPr>
          <p:nvPr/>
        </p:nvSpPr>
        <p:spPr bwMode="auto">
          <a:xfrm>
            <a:off x="4802188" y="2995613"/>
            <a:ext cx="1951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1800">
                <a:latin typeface="Segoe Print" pitchFamily="2" charset="0"/>
              </a:rPr>
              <a:t>In A-Town:</a:t>
            </a:r>
          </a:p>
        </p:txBody>
      </p:sp>
      <p:sp>
        <p:nvSpPr>
          <p:cNvPr id="12" name="TextBox 11"/>
          <p:cNvSpPr txBox="1">
            <a:spLocks noChangeArrowheads="1"/>
          </p:cNvSpPr>
          <p:nvPr/>
        </p:nvSpPr>
        <p:spPr bwMode="auto">
          <a:xfrm>
            <a:off x="6881813" y="2995613"/>
            <a:ext cx="1871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1800">
                <a:latin typeface="Segoe Print" pitchFamily="2" charset="0"/>
              </a:rPr>
              <a:t>At Bob’s:</a:t>
            </a:r>
          </a:p>
        </p:txBody>
      </p:sp>
    </p:spTree>
    <p:extLst>
      <p:ext uri="{BB962C8B-B14F-4D97-AF65-F5344CB8AC3E}">
        <p14:creationId xmlns:p14="http://schemas.microsoft.com/office/powerpoint/2010/main" val="302191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8" grpId="0"/>
      <p:bldP spid="9" grpId="0"/>
      <p:bldP spid="11" grpId="0"/>
      <p:bldP spid="1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1413"/>
            <a:ext cx="4367213"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00600" y="152400"/>
            <a:ext cx="3886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4752975" y="188913"/>
            <a:ext cx="40005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HOW MUCH WILL IT COST?</a:t>
            </a:r>
          </a:p>
        </p:txBody>
      </p:sp>
      <p:sp>
        <p:nvSpPr>
          <p:cNvPr id="5" name="Rectangle 4"/>
          <p:cNvSpPr/>
          <p:nvPr/>
        </p:nvSpPr>
        <p:spPr>
          <a:xfrm>
            <a:off x="4802188" y="1371600"/>
            <a:ext cx="4189412" cy="1114425"/>
          </a:xfrm>
          <a:prstGeom prst="rect">
            <a:avLst/>
          </a:prstGeom>
        </p:spPr>
        <p:txBody>
          <a:bodyPr>
            <a:spAutoFit/>
          </a:bodyPr>
          <a:lstStyle/>
          <a:p>
            <a:pPr fontAlgn="auto">
              <a:lnSpc>
                <a:spcPct val="104000"/>
              </a:lnSpc>
              <a:spcBef>
                <a:spcPts val="0"/>
              </a:spcBef>
              <a:spcAft>
                <a:spcPts val="600"/>
              </a:spcAft>
              <a:defRPr/>
            </a:pPr>
            <a:r>
              <a:rPr lang="en-US" sz="1600" kern="1400" dirty="0">
                <a:solidFill>
                  <a:srgbClr val="000000"/>
                </a:solidFill>
                <a:latin typeface="Segoe Print" pitchFamily="2" charset="0"/>
                <a:cs typeface="+mn-cs"/>
              </a:rPr>
              <a:t>3) A stereo costs $257 at the County Store and $250 at </a:t>
            </a:r>
            <a:r>
              <a:rPr lang="en-US" sz="1600" kern="1400" dirty="0" err="1">
                <a:solidFill>
                  <a:srgbClr val="000000"/>
                </a:solidFill>
                <a:latin typeface="Segoe Print" pitchFamily="2" charset="0"/>
                <a:cs typeface="+mn-cs"/>
              </a:rPr>
              <a:t>Hugemart</a:t>
            </a:r>
            <a:r>
              <a:rPr lang="en-US" sz="1600" kern="1400" dirty="0">
                <a:solidFill>
                  <a:srgbClr val="000000"/>
                </a:solidFill>
                <a:latin typeface="Segoe Print" pitchFamily="2" charset="0"/>
                <a:cs typeface="+mn-cs"/>
              </a:rPr>
              <a:t> in B-Town. With taxes, what would you actually pay at each store?</a:t>
            </a:r>
            <a:endParaRPr lang="en-US" sz="1600" kern="1400" dirty="0">
              <a:solidFill>
                <a:srgbClr val="000000"/>
              </a:solidFill>
              <a:latin typeface="Tahoma"/>
              <a:cs typeface="+mn-cs"/>
            </a:endParaRPr>
          </a:p>
        </p:txBody>
      </p:sp>
      <p:pic>
        <p:nvPicPr>
          <p:cNvPr id="297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ular Callout 14"/>
          <p:cNvSpPr/>
          <p:nvPr/>
        </p:nvSpPr>
        <p:spPr>
          <a:xfrm>
            <a:off x="1524000" y="5278438"/>
            <a:ext cx="3000375" cy="838200"/>
          </a:xfrm>
          <a:prstGeom prst="wedgeRoundRectCallout">
            <a:avLst>
              <a:gd name="adj1" fmla="val -59541"/>
              <a:gd name="adj2" fmla="val 37285"/>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The stereo will cost $275 in B-Town and $274.99 at the County Store.</a:t>
            </a:r>
          </a:p>
        </p:txBody>
      </p:sp>
      <p:sp>
        <p:nvSpPr>
          <p:cNvPr id="8" name="Text Box 2"/>
          <p:cNvSpPr txBox="1">
            <a:spLocks noChangeArrowheads="1"/>
          </p:cNvSpPr>
          <p:nvPr/>
        </p:nvSpPr>
        <p:spPr bwMode="auto">
          <a:xfrm>
            <a:off x="4802188" y="3186113"/>
            <a:ext cx="1951037" cy="168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000" i="1">
                <a:solidFill>
                  <a:srgbClr val="000000"/>
                </a:solidFill>
                <a:latin typeface="Tahoma" pitchFamily="34" charset="0"/>
              </a:rPr>
              <a:t>Tax rate = 10%</a:t>
            </a:r>
          </a:p>
          <a:p>
            <a:r>
              <a:rPr lang="en-US" altLang="en-US" sz="2000" i="1">
                <a:solidFill>
                  <a:srgbClr val="000000"/>
                </a:solidFill>
                <a:latin typeface="Tahoma" pitchFamily="34" charset="0"/>
              </a:rPr>
              <a:t>$250 x 10 = 2500</a:t>
            </a:r>
          </a:p>
          <a:p>
            <a:r>
              <a:rPr lang="en-US" altLang="en-US" sz="2000" i="1">
                <a:solidFill>
                  <a:srgbClr val="000000"/>
                </a:solidFill>
                <a:latin typeface="Tahoma" pitchFamily="34" charset="0"/>
              </a:rPr>
              <a:t>Tax = $25.00</a:t>
            </a:r>
          </a:p>
          <a:p>
            <a:r>
              <a:rPr lang="en-US" altLang="en-US" sz="2000" i="1">
                <a:solidFill>
                  <a:srgbClr val="000000"/>
                </a:solidFill>
                <a:latin typeface="Tahoma" pitchFamily="34" charset="0"/>
              </a:rPr>
              <a:t>250 + 25 = 275</a:t>
            </a:r>
            <a:endParaRPr lang="en-US" altLang="en-US" sz="2000"/>
          </a:p>
        </p:txBody>
      </p:sp>
      <p:sp>
        <p:nvSpPr>
          <p:cNvPr id="9" name="Text Box 3"/>
          <p:cNvSpPr txBox="1">
            <a:spLocks noChangeArrowheads="1"/>
          </p:cNvSpPr>
          <p:nvPr/>
        </p:nvSpPr>
        <p:spPr bwMode="auto">
          <a:xfrm>
            <a:off x="6881813" y="3171825"/>
            <a:ext cx="2106612" cy="169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000" i="1">
                <a:solidFill>
                  <a:srgbClr val="000000"/>
                </a:solidFill>
                <a:latin typeface="Tahoma" pitchFamily="34" charset="0"/>
              </a:rPr>
              <a:t>Tax rate = 7%</a:t>
            </a:r>
          </a:p>
          <a:p>
            <a:r>
              <a:rPr lang="en-US" altLang="en-US" sz="2000" i="1">
                <a:solidFill>
                  <a:srgbClr val="000000"/>
                </a:solidFill>
                <a:latin typeface="Tahoma" pitchFamily="34" charset="0"/>
              </a:rPr>
              <a:t>$257 x 7 = 1799</a:t>
            </a:r>
          </a:p>
          <a:p>
            <a:r>
              <a:rPr lang="en-US" altLang="en-US" sz="2000" i="1">
                <a:solidFill>
                  <a:srgbClr val="000000"/>
                </a:solidFill>
                <a:latin typeface="Tahoma" pitchFamily="34" charset="0"/>
              </a:rPr>
              <a:t>Tax = $17.99</a:t>
            </a:r>
          </a:p>
          <a:p>
            <a:r>
              <a:rPr lang="en-US" altLang="en-US" sz="2000" i="1">
                <a:solidFill>
                  <a:srgbClr val="000000"/>
                </a:solidFill>
                <a:latin typeface="Tahoma" pitchFamily="34" charset="0"/>
              </a:rPr>
              <a:t>257 + 17.99 = 274.99</a:t>
            </a:r>
            <a:endParaRPr lang="en-US" altLang="en-US" sz="2000"/>
          </a:p>
        </p:txBody>
      </p:sp>
      <p:sp>
        <p:nvSpPr>
          <p:cNvPr id="29708" name="TextBox 5"/>
          <p:cNvSpPr txBox="1">
            <a:spLocks noChangeArrowheads="1"/>
          </p:cNvSpPr>
          <p:nvPr/>
        </p:nvSpPr>
        <p:spPr bwMode="auto">
          <a:xfrm>
            <a:off x="4752975" y="914400"/>
            <a:ext cx="3121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000" b="1">
                <a:latin typeface="Segoe Print" pitchFamily="2" charset="0"/>
              </a:rPr>
              <a:t>You try it: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9100" y="5203825"/>
            <a:ext cx="11049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ular Callout 11"/>
          <p:cNvSpPr/>
          <p:nvPr/>
        </p:nvSpPr>
        <p:spPr>
          <a:xfrm>
            <a:off x="4672013" y="5181600"/>
            <a:ext cx="3079750" cy="1143000"/>
          </a:xfrm>
          <a:prstGeom prst="wedgeRoundRectCallout">
            <a:avLst>
              <a:gd name="adj1" fmla="val 60977"/>
              <a:gd name="adj2" fmla="val 46164"/>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If it costs you $10 in gas to drive to </a:t>
            </a:r>
            <a:r>
              <a:rPr lang="en-US" dirty="0" err="1">
                <a:solidFill>
                  <a:schemeClr val="accent4">
                    <a:lumMod val="75000"/>
                  </a:schemeClr>
                </a:solidFill>
              </a:rPr>
              <a:t>Hugemart</a:t>
            </a:r>
            <a:r>
              <a:rPr lang="en-US" dirty="0">
                <a:solidFill>
                  <a:schemeClr val="accent4">
                    <a:lumMod val="75000"/>
                  </a:schemeClr>
                </a:solidFill>
              </a:rPr>
              <a:t>, at which store will the stereo end up costing you the least?</a:t>
            </a:r>
          </a:p>
        </p:txBody>
      </p:sp>
      <p:sp>
        <p:nvSpPr>
          <p:cNvPr id="13" name="Rounded Rectangular Callout 12"/>
          <p:cNvSpPr/>
          <p:nvPr/>
        </p:nvSpPr>
        <p:spPr>
          <a:xfrm>
            <a:off x="1524000" y="5278438"/>
            <a:ext cx="3000375" cy="838200"/>
          </a:xfrm>
          <a:prstGeom prst="wedgeRoundRectCallout">
            <a:avLst>
              <a:gd name="adj1" fmla="val -59541"/>
              <a:gd name="adj2" fmla="val 37285"/>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The County Store.</a:t>
            </a:r>
          </a:p>
        </p:txBody>
      </p:sp>
      <p:sp>
        <p:nvSpPr>
          <p:cNvPr id="14" name="TextBox 13"/>
          <p:cNvSpPr txBox="1">
            <a:spLocks noChangeArrowheads="1"/>
          </p:cNvSpPr>
          <p:nvPr/>
        </p:nvSpPr>
        <p:spPr bwMode="auto">
          <a:xfrm>
            <a:off x="4802188" y="2801938"/>
            <a:ext cx="182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1600">
                <a:latin typeface="Segoe Print" pitchFamily="2" charset="0"/>
              </a:rPr>
              <a:t>In B-Town</a:t>
            </a:r>
            <a:r>
              <a:rPr lang="en-US" altLang="en-US" sz="1800">
                <a:latin typeface="Segoe Print" pitchFamily="2" charset="0"/>
              </a:rPr>
              <a:t>:</a:t>
            </a:r>
          </a:p>
        </p:txBody>
      </p:sp>
      <p:sp>
        <p:nvSpPr>
          <p:cNvPr id="16" name="TextBox 15"/>
          <p:cNvSpPr txBox="1">
            <a:spLocks noChangeArrowheads="1"/>
          </p:cNvSpPr>
          <p:nvPr/>
        </p:nvSpPr>
        <p:spPr bwMode="auto">
          <a:xfrm>
            <a:off x="6789738" y="2801938"/>
            <a:ext cx="2643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1600">
                <a:latin typeface="Segoe Print" pitchFamily="2" charset="0"/>
              </a:rPr>
              <a:t>At the County Store</a:t>
            </a:r>
            <a:r>
              <a:rPr lang="en-US" altLang="en-US" sz="1800">
                <a:latin typeface="Segoe Print" pitchFamily="2" charset="0"/>
              </a:rPr>
              <a:t>:</a:t>
            </a:r>
          </a:p>
        </p:txBody>
      </p:sp>
    </p:spTree>
    <p:extLst>
      <p:ext uri="{BB962C8B-B14F-4D97-AF65-F5344CB8AC3E}">
        <p14:creationId xmlns:p14="http://schemas.microsoft.com/office/powerpoint/2010/main" val="1087978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2"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p:tgtEl>
                                          <p:spTgt spid="7"/>
                                        </p:tgtEl>
                                        <p:attrNameLst>
                                          <p:attrName>ppt_x</p:attrName>
                                        </p:attrNameLst>
                                      </p:cBhvr>
                                      <p:tavLst>
                                        <p:tav tm="0">
                                          <p:val>
                                            <p:strVal val="#ppt_x+#ppt_w*1.125000"/>
                                          </p:val>
                                        </p:tav>
                                        <p:tav tm="100000">
                                          <p:val>
                                            <p:strVal val="#ppt_x"/>
                                          </p:val>
                                        </p:tav>
                                      </p:tavLst>
                                    </p:anim>
                                    <p:animEffect transition="in" filter="wipe(left)">
                                      <p:cBhvr>
                                        <p:cTn id="34" dur="500"/>
                                        <p:tgtEl>
                                          <p:spTgt spid="7"/>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 presetClass="exit" presetSubtype="0" fill="hold" grpId="1" nodeType="withEffect">
                                  <p:stCondLst>
                                    <p:cond delay="0"/>
                                  </p:stCondLst>
                                  <p:childTnLst>
                                    <p:set>
                                      <p:cBhvr>
                                        <p:cTn id="45"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5" grpId="1" animBg="1"/>
      <p:bldP spid="8" grpId="0"/>
      <p:bldP spid="9" grpId="0"/>
      <p:bldP spid="12" grpId="0" animBg="1"/>
      <p:bldP spid="13" grpId="0" animBg="1"/>
      <p:bldP spid="14" grpId="0"/>
      <p:bldP spid="1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1413"/>
            <a:ext cx="4367213"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00600" y="152400"/>
            <a:ext cx="3886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4752975" y="188913"/>
            <a:ext cx="40005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HOW MUCH WILL IT COST?</a:t>
            </a:r>
          </a:p>
        </p:txBody>
      </p:sp>
      <p:sp>
        <p:nvSpPr>
          <p:cNvPr id="5" name="Rectangle 4"/>
          <p:cNvSpPr/>
          <p:nvPr/>
        </p:nvSpPr>
        <p:spPr>
          <a:xfrm>
            <a:off x="4802188" y="1371600"/>
            <a:ext cx="4189412" cy="1738313"/>
          </a:xfrm>
          <a:prstGeom prst="rect">
            <a:avLst/>
          </a:prstGeom>
        </p:spPr>
        <p:txBody>
          <a:bodyPr>
            <a:spAutoFit/>
          </a:bodyPr>
          <a:lstStyle/>
          <a:p>
            <a:pPr fontAlgn="auto">
              <a:lnSpc>
                <a:spcPct val="104000"/>
              </a:lnSpc>
              <a:spcBef>
                <a:spcPts val="0"/>
              </a:spcBef>
              <a:spcAft>
                <a:spcPts val="600"/>
              </a:spcAft>
              <a:defRPr/>
            </a:pPr>
            <a:r>
              <a:rPr lang="en-US" sz="1600" kern="1400" dirty="0">
                <a:solidFill>
                  <a:srgbClr val="000000"/>
                </a:solidFill>
                <a:latin typeface="Segoe Print" pitchFamily="2" charset="0"/>
                <a:cs typeface="+mn-cs"/>
              </a:rPr>
              <a:t>4) The state is tired of people putting gum under tables and chairs. It just put a $1 excise tax on each pack of gum! Gum used to cost $0.75 at both </a:t>
            </a:r>
            <a:r>
              <a:rPr lang="en-US" sz="1600" kern="1400" dirty="0" err="1">
                <a:solidFill>
                  <a:srgbClr val="000000"/>
                </a:solidFill>
                <a:latin typeface="Segoe Print" pitchFamily="2" charset="0"/>
                <a:cs typeface="+mn-cs"/>
              </a:rPr>
              <a:t>Bigmart</a:t>
            </a:r>
            <a:r>
              <a:rPr lang="en-US" sz="1600" kern="1400" dirty="0">
                <a:solidFill>
                  <a:srgbClr val="000000"/>
                </a:solidFill>
                <a:latin typeface="Segoe Print" pitchFamily="2" charset="0"/>
                <a:cs typeface="+mn-cs"/>
              </a:rPr>
              <a:t> and </a:t>
            </a:r>
            <a:r>
              <a:rPr lang="en-US" sz="1600" kern="1400" dirty="0" err="1">
                <a:solidFill>
                  <a:srgbClr val="000000"/>
                </a:solidFill>
                <a:latin typeface="Segoe Print" pitchFamily="2" charset="0"/>
                <a:cs typeface="+mn-cs"/>
              </a:rPr>
              <a:t>Hugemart</a:t>
            </a:r>
            <a:r>
              <a:rPr lang="en-US" sz="1600" kern="1400" dirty="0">
                <a:solidFill>
                  <a:srgbClr val="000000"/>
                </a:solidFill>
                <a:latin typeface="Segoe Print" pitchFamily="2" charset="0"/>
                <a:cs typeface="+mn-cs"/>
              </a:rPr>
              <a:t>. </a:t>
            </a:r>
          </a:p>
          <a:p>
            <a:pPr fontAlgn="auto">
              <a:lnSpc>
                <a:spcPct val="104000"/>
              </a:lnSpc>
              <a:spcBef>
                <a:spcPts val="0"/>
              </a:spcBef>
              <a:spcAft>
                <a:spcPts val="600"/>
              </a:spcAft>
              <a:defRPr/>
            </a:pPr>
            <a:r>
              <a:rPr lang="en-US" sz="1600" kern="1400" dirty="0">
                <a:solidFill>
                  <a:srgbClr val="000000"/>
                </a:solidFill>
                <a:latin typeface="Segoe Print" pitchFamily="2" charset="0"/>
                <a:cs typeface="+mn-cs"/>
              </a:rPr>
              <a:t>What will the new price tags say?</a:t>
            </a:r>
            <a:endParaRPr lang="en-US" sz="1600" kern="1400" dirty="0">
              <a:solidFill>
                <a:srgbClr val="000000"/>
              </a:solidFill>
              <a:latin typeface="Tahoma"/>
              <a:cs typeface="+mn-cs"/>
            </a:endParaRPr>
          </a:p>
        </p:txBody>
      </p:sp>
      <p:pic>
        <p:nvPicPr>
          <p:cNvPr id="307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ular Callout 14"/>
          <p:cNvSpPr/>
          <p:nvPr/>
        </p:nvSpPr>
        <p:spPr>
          <a:xfrm>
            <a:off x="1524000" y="5278438"/>
            <a:ext cx="3000375" cy="838200"/>
          </a:xfrm>
          <a:prstGeom prst="wedgeRoundRectCallout">
            <a:avLst>
              <a:gd name="adj1" fmla="val -59541"/>
              <a:gd name="adj2" fmla="val 37285"/>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The price goes up $1 per pack everywhere, so the new price will be $1.75.</a:t>
            </a:r>
          </a:p>
        </p:txBody>
      </p:sp>
      <p:sp>
        <p:nvSpPr>
          <p:cNvPr id="30730" name="TextBox 5"/>
          <p:cNvSpPr txBox="1">
            <a:spLocks noChangeArrowheads="1"/>
          </p:cNvSpPr>
          <p:nvPr/>
        </p:nvSpPr>
        <p:spPr bwMode="auto">
          <a:xfrm>
            <a:off x="4752975" y="914400"/>
            <a:ext cx="3121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000" b="1">
                <a:latin typeface="Segoe Print" pitchFamily="2" charset="0"/>
              </a:rPr>
              <a:t>You try it:</a:t>
            </a:r>
          </a:p>
        </p:txBody>
      </p:sp>
      <p:grpSp>
        <p:nvGrpSpPr>
          <p:cNvPr id="18" name="Group 17"/>
          <p:cNvGrpSpPr>
            <a:grpSpLocks/>
          </p:cNvGrpSpPr>
          <p:nvPr/>
        </p:nvGrpSpPr>
        <p:grpSpPr bwMode="auto">
          <a:xfrm>
            <a:off x="4772025" y="3124200"/>
            <a:ext cx="4132263" cy="2667000"/>
            <a:chOff x="5334000" y="3487038"/>
            <a:chExt cx="2574925" cy="1662112"/>
          </a:xfrm>
        </p:grpSpPr>
        <p:pic>
          <p:nvPicPr>
            <p:cNvPr id="30740" name="Picture 2" descr="MC900013282[2]"/>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5334000" y="3487038"/>
              <a:ext cx="1141413" cy="163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41" name="Picture 3" descr="MC900215944[1]"/>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rot="-987658">
              <a:off x="5878513" y="3490213"/>
              <a:ext cx="142875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42" name="Picture 4" descr="MC900013282[2]"/>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rot="21081455" flipH="1">
              <a:off x="6767513" y="3510850"/>
              <a:ext cx="1141412" cy="163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
        <p:nvSpPr>
          <p:cNvPr id="30732" name="Text Box 5"/>
          <p:cNvSpPr txBox="1">
            <a:spLocks noChangeArrowheads="1"/>
          </p:cNvSpPr>
          <p:nvPr/>
        </p:nvSpPr>
        <p:spPr bwMode="auto">
          <a:xfrm rot="-4005769">
            <a:off x="4803775" y="4664075"/>
            <a:ext cx="1076325"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1800">
                <a:solidFill>
                  <a:srgbClr val="000000"/>
                </a:solidFill>
                <a:latin typeface="Bodoni MT Black" pitchFamily="18" charset="0"/>
              </a:rPr>
              <a:t>Bigmart</a:t>
            </a:r>
            <a:endParaRPr lang="en-US" altLang="en-US" sz="1800"/>
          </a:p>
        </p:txBody>
      </p:sp>
      <p:sp>
        <p:nvSpPr>
          <p:cNvPr id="30733" name="Text Box 6"/>
          <p:cNvSpPr txBox="1">
            <a:spLocks noChangeArrowheads="1"/>
          </p:cNvSpPr>
          <p:nvPr/>
        </p:nvSpPr>
        <p:spPr bwMode="auto">
          <a:xfrm rot="3493579">
            <a:off x="7801769" y="4701382"/>
            <a:ext cx="1193800" cy="32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1600">
                <a:solidFill>
                  <a:srgbClr val="000000"/>
                </a:solidFill>
                <a:latin typeface="Cooper Black" pitchFamily="18" charset="0"/>
              </a:rPr>
              <a:t>Hugemart</a:t>
            </a:r>
            <a:endParaRPr lang="en-US" altLang="en-US" sz="1600"/>
          </a:p>
        </p:txBody>
      </p:sp>
      <p:sp>
        <p:nvSpPr>
          <p:cNvPr id="30734" name="Text Box 7"/>
          <p:cNvSpPr txBox="1">
            <a:spLocks noChangeArrowheads="1"/>
          </p:cNvSpPr>
          <p:nvPr/>
        </p:nvSpPr>
        <p:spPr bwMode="auto">
          <a:xfrm rot="3564738">
            <a:off x="7400131" y="4850607"/>
            <a:ext cx="109537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000">
                <a:solidFill>
                  <a:srgbClr val="000000"/>
                </a:solidFill>
                <a:latin typeface="Courier New" pitchFamily="49" charset="0"/>
              </a:rPr>
              <a:t>$0.75</a:t>
            </a:r>
            <a:endParaRPr lang="en-US" altLang="en-US" sz="2000"/>
          </a:p>
        </p:txBody>
      </p:sp>
      <p:sp>
        <p:nvSpPr>
          <p:cNvPr id="30735" name="Text Box 8"/>
          <p:cNvSpPr txBox="1">
            <a:spLocks noChangeArrowheads="1"/>
          </p:cNvSpPr>
          <p:nvPr/>
        </p:nvSpPr>
        <p:spPr bwMode="auto">
          <a:xfrm rot="-3994278">
            <a:off x="5338762" y="4794251"/>
            <a:ext cx="94297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000">
                <a:solidFill>
                  <a:srgbClr val="000000"/>
                </a:solidFill>
                <a:latin typeface="Courier New" pitchFamily="49" charset="0"/>
              </a:rPr>
              <a:t>$0.75</a:t>
            </a:r>
            <a:endParaRPr lang="en-US" altLang="en-US" sz="2000"/>
          </a:p>
        </p:txBody>
      </p:sp>
      <p:sp>
        <p:nvSpPr>
          <p:cNvPr id="22" name="Text Box 8"/>
          <p:cNvSpPr txBox="1">
            <a:spLocks noChangeArrowheads="1"/>
          </p:cNvSpPr>
          <p:nvPr/>
        </p:nvSpPr>
        <p:spPr bwMode="auto">
          <a:xfrm rot="-3994278">
            <a:off x="5078412" y="4805363"/>
            <a:ext cx="94297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000" b="1">
                <a:solidFill>
                  <a:srgbClr val="FF0000"/>
                </a:solidFill>
                <a:latin typeface="Courier New" pitchFamily="49" charset="0"/>
              </a:rPr>
              <a:t>$1.75</a:t>
            </a:r>
            <a:endParaRPr lang="en-US" altLang="en-US" sz="2000" b="1">
              <a:solidFill>
                <a:srgbClr val="FF0000"/>
              </a:solidFill>
            </a:endParaRPr>
          </a:p>
        </p:txBody>
      </p:sp>
      <p:cxnSp>
        <p:nvCxnSpPr>
          <p:cNvPr id="20" name="Straight Connector 19"/>
          <p:cNvCxnSpPr/>
          <p:nvPr/>
        </p:nvCxnSpPr>
        <p:spPr>
          <a:xfrm flipV="1">
            <a:off x="5549900" y="4746625"/>
            <a:ext cx="376238" cy="6619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 Box 8"/>
          <p:cNvSpPr txBox="1">
            <a:spLocks noChangeArrowheads="1"/>
          </p:cNvSpPr>
          <p:nvPr/>
        </p:nvSpPr>
        <p:spPr bwMode="auto">
          <a:xfrm rot="3607685">
            <a:off x="7666037" y="4732338"/>
            <a:ext cx="94297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000" b="1">
                <a:solidFill>
                  <a:srgbClr val="FF0000"/>
                </a:solidFill>
                <a:latin typeface="Courier New" pitchFamily="49" charset="0"/>
              </a:rPr>
              <a:t>$1.75</a:t>
            </a:r>
            <a:endParaRPr lang="en-US" altLang="en-US" sz="2000" b="1">
              <a:solidFill>
                <a:srgbClr val="FF0000"/>
              </a:solidFill>
            </a:endParaRPr>
          </a:p>
        </p:txBody>
      </p:sp>
      <p:cxnSp>
        <p:nvCxnSpPr>
          <p:cNvPr id="24" name="Straight Connector 23"/>
          <p:cNvCxnSpPr/>
          <p:nvPr/>
        </p:nvCxnSpPr>
        <p:spPr>
          <a:xfrm>
            <a:off x="7723188" y="4648200"/>
            <a:ext cx="361950" cy="6302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2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childTnLst>
                          </p:cTn>
                        </p:par>
                        <p:par>
                          <p:cTn id="19" fill="hold" nodeType="afterGroup">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22"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reading one economist’s view on scarcity, answer the following questions.</a:t>
            </a:r>
            <a:endParaRPr lang="en-US" dirty="0"/>
          </a:p>
        </p:txBody>
      </p:sp>
      <p:sp>
        <p:nvSpPr>
          <p:cNvPr id="3" name="Content Placeholder 2"/>
          <p:cNvSpPr>
            <a:spLocks noGrp="1"/>
          </p:cNvSpPr>
          <p:nvPr>
            <p:ph idx="1"/>
          </p:nvPr>
        </p:nvSpPr>
        <p:spPr>
          <a:xfrm>
            <a:off x="457200" y="2590800"/>
            <a:ext cx="8229600" cy="3983736"/>
          </a:xfrm>
        </p:spPr>
        <p:txBody>
          <a:bodyPr/>
          <a:lstStyle/>
          <a:p>
            <a:pPr marL="109728" indent="0">
              <a:buNone/>
            </a:pPr>
            <a:r>
              <a:rPr lang="en-US" b="1" dirty="0" smtClean="0"/>
              <a:t>The Scarcity Shortage Questions:</a:t>
            </a:r>
          </a:p>
          <a:p>
            <a:pPr marL="624078" indent="-514350">
              <a:buFont typeface="+mj-lt"/>
              <a:buAutoNum type="arabicPeriod"/>
            </a:pPr>
            <a:r>
              <a:rPr lang="en-US" dirty="0" smtClean="0"/>
              <a:t>According to the author, what was the number one problem economics attempted to solve in the past?</a:t>
            </a:r>
          </a:p>
          <a:p>
            <a:pPr marL="624078" indent="-514350">
              <a:buFont typeface="+mj-lt"/>
              <a:buAutoNum type="arabicPeriod"/>
            </a:pPr>
            <a:r>
              <a:rPr lang="en-US" dirty="0" smtClean="0"/>
              <a:t>Summarize what has happened to this economic issue, presently.</a:t>
            </a:r>
          </a:p>
          <a:p>
            <a:pPr marL="624078" indent="-514350">
              <a:buFont typeface="+mj-lt"/>
              <a:buAutoNum type="arabicPeriod"/>
            </a:pPr>
            <a:r>
              <a:rPr lang="en-US" dirty="0" smtClean="0"/>
              <a:t>Describe an example, other than those used in the article, that displays this change.</a:t>
            </a:r>
            <a:endParaRPr lang="en-US" dirty="0"/>
          </a:p>
        </p:txBody>
      </p:sp>
    </p:spTree>
    <p:extLst>
      <p:ext uri="{BB962C8B-B14F-4D97-AF65-F5344CB8AC3E}">
        <p14:creationId xmlns:p14="http://schemas.microsoft.com/office/powerpoint/2010/main" val="188043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867912"/>
          </a:xfrm>
        </p:spPr>
        <p:txBody>
          <a:bodyPr>
            <a:normAutofit/>
          </a:bodyPr>
          <a:lstStyle/>
          <a:p>
            <a:r>
              <a:rPr lang="en-US" dirty="0" smtClean="0"/>
              <a:t>As we get more of something, the pleasure we derive from it tends to decrease</a:t>
            </a:r>
            <a:endParaRPr lang="en-US" dirty="0"/>
          </a:p>
        </p:txBody>
      </p:sp>
      <p:pic>
        <p:nvPicPr>
          <p:cNvPr id="2050" name="Picture 2" descr="http://betweeninterestsandideas.files.wordpress.com/2012/09/diminishing_marginal_util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68486"/>
            <a:ext cx="8246533" cy="259765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762000"/>
            <a:ext cx="8229600" cy="1066800"/>
          </a:xfrm>
        </p:spPr>
        <p:txBody>
          <a:bodyPr/>
          <a:lstStyle/>
          <a:p>
            <a:r>
              <a:rPr lang="en-US" dirty="0" smtClean="0"/>
              <a:t>Law of Diminishing Marginal Utility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Game Theory </a:t>
            </a:r>
            <a:endParaRPr lang="en-US" dirty="0"/>
          </a:p>
        </p:txBody>
      </p:sp>
      <p:sp>
        <p:nvSpPr>
          <p:cNvPr id="3" name="Content Placeholder 2"/>
          <p:cNvSpPr>
            <a:spLocks noGrp="1"/>
          </p:cNvSpPr>
          <p:nvPr>
            <p:ph idx="1"/>
          </p:nvPr>
        </p:nvSpPr>
        <p:spPr>
          <a:xfrm>
            <a:off x="533400" y="1752600"/>
            <a:ext cx="8229600" cy="4325112"/>
          </a:xfrm>
        </p:spPr>
        <p:txBody>
          <a:bodyPr/>
          <a:lstStyle/>
          <a:p>
            <a:r>
              <a:rPr lang="en-US" dirty="0"/>
              <a:t>Developed </a:t>
            </a:r>
            <a:r>
              <a:rPr lang="en-US" dirty="0" smtClean="0"/>
              <a:t>to </a:t>
            </a:r>
            <a:r>
              <a:rPr lang="en-US" dirty="0"/>
              <a:t>solve economic </a:t>
            </a:r>
            <a:r>
              <a:rPr lang="en-US" dirty="0" smtClean="0"/>
              <a:t>problems –  the </a:t>
            </a:r>
            <a:r>
              <a:rPr lang="en-US" dirty="0"/>
              <a:t>formal study of conflict &amp; </a:t>
            </a:r>
            <a:r>
              <a:rPr lang="en-US" dirty="0" smtClean="0"/>
              <a:t>cooperation</a:t>
            </a:r>
          </a:p>
          <a:p>
            <a:r>
              <a:rPr lang="en-US" dirty="0"/>
              <a:t>i</a:t>
            </a:r>
            <a:r>
              <a:rPr lang="en-US" dirty="0" smtClean="0"/>
              <a:t>.e.: The Prisoner’s Dilemma</a:t>
            </a:r>
            <a:endParaRPr lang="en-US" dirty="0"/>
          </a:p>
        </p:txBody>
      </p:sp>
      <p:pic>
        <p:nvPicPr>
          <p:cNvPr id="1026" name="Picture 2" descr="http://www.web-books.com/eLibrary/Books/B0/B63/IMG/fwk-rittenberg-fig11_005.jpg">
            <a:hlinkClick r:id="rId2"/>
          </p:cNvPr>
          <p:cNvPicPr>
            <a:picLocks noChangeAspect="1" noChangeArrowheads="1"/>
          </p:cNvPicPr>
          <p:nvPr/>
        </p:nvPicPr>
        <p:blipFill>
          <a:blip r:embed="rId3" cstate="print"/>
          <a:srcRect/>
          <a:stretch>
            <a:fillRect/>
          </a:stretch>
        </p:blipFill>
        <p:spPr bwMode="auto">
          <a:xfrm>
            <a:off x="2590800" y="3265355"/>
            <a:ext cx="3886200" cy="336404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7482"/>
            <a:ext cx="7772400" cy="1143000"/>
          </a:xfrm>
        </p:spPr>
        <p:txBody>
          <a:bodyPr>
            <a:normAutofit fontScale="90000"/>
          </a:bodyPr>
          <a:lstStyle/>
          <a:p>
            <a:r>
              <a:rPr lang="en-US" sz="2800" b="1" dirty="0" smtClean="0"/>
              <a:t>Now, you try it… (Player 1 gets the first number in the set, Player 2 gets the second number in the set). Highest  number wins!</a:t>
            </a:r>
            <a:endParaRPr lang="en-US" sz="2800" b="1" dirty="0"/>
          </a:p>
        </p:txBody>
      </p:sp>
      <p:sp>
        <p:nvSpPr>
          <p:cNvPr id="3" name="Content Placeholder 2"/>
          <p:cNvSpPr>
            <a:spLocks noGrp="1"/>
          </p:cNvSpPr>
          <p:nvPr>
            <p:ph sz="half" idx="1"/>
          </p:nvPr>
        </p:nvSpPr>
        <p:spPr>
          <a:xfrm>
            <a:off x="762000" y="4953000"/>
            <a:ext cx="3810000" cy="1660525"/>
          </a:xfrm>
        </p:spPr>
        <p:txBody>
          <a:bodyPr>
            <a:normAutofit/>
          </a:bodyPr>
          <a:lstStyle/>
          <a:p>
            <a:pPr marL="0" indent="0" algn="ctr">
              <a:buNone/>
            </a:pPr>
            <a:r>
              <a:rPr lang="en-US" dirty="0" smtClean="0"/>
              <a:t>Why is this one called “The Game of Chicken?”</a:t>
            </a:r>
            <a:endParaRPr lang="en-US" dirty="0"/>
          </a:p>
        </p:txBody>
      </p:sp>
      <p:sp>
        <p:nvSpPr>
          <p:cNvPr id="8" name="AutoShape 2" descr="http://www.google.com/url?sa=i&amp;source=images&amp;cd=&amp;docid=JBc4YMECj5pT7M&amp;tbnid=P527C3EQ79sbXM:&amp;ved=0CAUQjBw&amp;url=http%3A%2F%2Fwww.gametheorystrategies.com%2Fwp-content%2Fuploads%2F2011%2F08%2Fchicken-game2.jpg&amp;ei=qxxcU9CdMOSMyAHmyYHADA&amp;psig=AFQjCNFUgvrIzUB8oVZ4l8lKiEPVn5MZFA&amp;ust=1398631979849860"/>
          <p:cNvSpPr>
            <a:spLocks noChangeAspect="1" noChangeArrowheads="1"/>
          </p:cNvSpPr>
          <p:nvPr/>
        </p:nvSpPr>
        <p:spPr bwMode="auto">
          <a:xfrm>
            <a:off x="63500" y="-136525"/>
            <a:ext cx="10763250" cy="544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343" y="3869104"/>
            <a:ext cx="4191000" cy="2885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98625"/>
            <a:ext cx="6125529" cy="310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69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noAutofit/>
          </a:bodyPr>
          <a:lstStyle/>
          <a:p>
            <a:r>
              <a:rPr lang="en-US" sz="2800" b="1" dirty="0"/>
              <a:t>Now, you try it… (Player 1 gets the first number in the set, Player 2 gets the second number in the set). Highest  number wins!</a:t>
            </a:r>
            <a:endParaRPr lang="en-US" sz="2800" dirty="0"/>
          </a:p>
        </p:txBody>
      </p:sp>
      <p:sp>
        <p:nvSpPr>
          <p:cNvPr id="4" name="Content Placeholder 3"/>
          <p:cNvSpPr>
            <a:spLocks noGrp="1"/>
          </p:cNvSpPr>
          <p:nvPr>
            <p:ph sz="half" idx="2"/>
          </p:nvPr>
        </p:nvSpPr>
        <p:spPr>
          <a:xfrm>
            <a:off x="914400" y="5457371"/>
            <a:ext cx="7772400" cy="1371600"/>
          </a:xfrm>
        </p:spPr>
        <p:txBody>
          <a:bodyPr/>
          <a:lstStyle/>
          <a:p>
            <a:r>
              <a:rPr lang="en-US" dirty="0" smtClean="0"/>
              <a:t>What is the lesson of this game?</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457" y="2286000"/>
            <a:ext cx="6125529" cy="310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48200" y="2971800"/>
            <a:ext cx="1371600" cy="523220"/>
          </a:xfrm>
          <a:prstGeom prst="rect">
            <a:avLst/>
          </a:prstGeom>
          <a:solidFill>
            <a:schemeClr val="bg1"/>
          </a:solidFill>
        </p:spPr>
        <p:txBody>
          <a:bodyPr wrap="square" rtlCol="0">
            <a:spAutoFit/>
          </a:bodyPr>
          <a:lstStyle/>
          <a:p>
            <a:pPr algn="ctr"/>
            <a:r>
              <a:rPr lang="en-US" sz="2800" dirty="0" smtClean="0"/>
              <a:t>A</a:t>
            </a:r>
            <a:endParaRPr lang="en-US" sz="2800" dirty="0"/>
          </a:p>
        </p:txBody>
      </p:sp>
      <p:sp>
        <p:nvSpPr>
          <p:cNvPr id="7" name="TextBox 6"/>
          <p:cNvSpPr txBox="1"/>
          <p:nvPr/>
        </p:nvSpPr>
        <p:spPr>
          <a:xfrm>
            <a:off x="6132286" y="2968171"/>
            <a:ext cx="1335314" cy="523220"/>
          </a:xfrm>
          <a:prstGeom prst="rect">
            <a:avLst/>
          </a:prstGeom>
          <a:solidFill>
            <a:schemeClr val="bg1"/>
          </a:solidFill>
        </p:spPr>
        <p:txBody>
          <a:bodyPr wrap="square" rtlCol="0">
            <a:spAutoFit/>
          </a:bodyPr>
          <a:lstStyle/>
          <a:p>
            <a:pPr algn="ctr"/>
            <a:r>
              <a:rPr lang="en-US" sz="2800" dirty="0" smtClean="0"/>
              <a:t>B</a:t>
            </a:r>
            <a:endParaRPr lang="en-US" sz="2800" dirty="0"/>
          </a:p>
        </p:txBody>
      </p:sp>
      <p:sp>
        <p:nvSpPr>
          <p:cNvPr id="8" name="TextBox 7"/>
          <p:cNvSpPr txBox="1"/>
          <p:nvPr/>
        </p:nvSpPr>
        <p:spPr>
          <a:xfrm>
            <a:off x="3167992" y="3840616"/>
            <a:ext cx="1371600" cy="523220"/>
          </a:xfrm>
          <a:prstGeom prst="rect">
            <a:avLst/>
          </a:prstGeom>
          <a:solidFill>
            <a:schemeClr val="bg1"/>
          </a:solidFill>
        </p:spPr>
        <p:txBody>
          <a:bodyPr wrap="square" rtlCol="0">
            <a:spAutoFit/>
          </a:bodyPr>
          <a:lstStyle/>
          <a:p>
            <a:pPr algn="ctr"/>
            <a:r>
              <a:rPr lang="en-US" sz="2800" dirty="0" smtClean="0"/>
              <a:t>A</a:t>
            </a:r>
            <a:endParaRPr lang="en-US" sz="2800" dirty="0"/>
          </a:p>
        </p:txBody>
      </p:sp>
      <p:sp>
        <p:nvSpPr>
          <p:cNvPr id="9" name="TextBox 8"/>
          <p:cNvSpPr txBox="1"/>
          <p:nvPr/>
        </p:nvSpPr>
        <p:spPr>
          <a:xfrm>
            <a:off x="3167992" y="4495800"/>
            <a:ext cx="1335314" cy="523220"/>
          </a:xfrm>
          <a:prstGeom prst="rect">
            <a:avLst/>
          </a:prstGeom>
          <a:solidFill>
            <a:schemeClr val="bg1"/>
          </a:solidFill>
        </p:spPr>
        <p:txBody>
          <a:bodyPr wrap="square" rtlCol="0">
            <a:spAutoFit/>
          </a:bodyPr>
          <a:lstStyle/>
          <a:p>
            <a:pPr algn="ctr"/>
            <a:r>
              <a:rPr lang="en-US" sz="2800" dirty="0" smtClean="0"/>
              <a:t>B</a:t>
            </a:r>
            <a:endParaRPr lang="en-US" sz="2800" dirty="0"/>
          </a:p>
        </p:txBody>
      </p:sp>
      <p:sp>
        <p:nvSpPr>
          <p:cNvPr id="13" name="TextBox 12"/>
          <p:cNvSpPr txBox="1"/>
          <p:nvPr/>
        </p:nvSpPr>
        <p:spPr>
          <a:xfrm>
            <a:off x="4684486" y="3869115"/>
            <a:ext cx="1335314" cy="400110"/>
          </a:xfrm>
          <a:prstGeom prst="rect">
            <a:avLst/>
          </a:prstGeom>
          <a:solidFill>
            <a:schemeClr val="bg1"/>
          </a:solidFill>
        </p:spPr>
        <p:txBody>
          <a:bodyPr wrap="square" rtlCol="0">
            <a:spAutoFit/>
          </a:bodyPr>
          <a:lstStyle/>
          <a:p>
            <a:pPr algn="ctr"/>
            <a:r>
              <a:rPr lang="en-US" sz="2000" dirty="0" smtClean="0"/>
              <a:t>-4, -4</a:t>
            </a:r>
            <a:endParaRPr lang="en-US" sz="2000" dirty="0"/>
          </a:p>
        </p:txBody>
      </p:sp>
      <p:sp>
        <p:nvSpPr>
          <p:cNvPr id="14" name="TextBox 13"/>
          <p:cNvSpPr txBox="1"/>
          <p:nvPr/>
        </p:nvSpPr>
        <p:spPr>
          <a:xfrm>
            <a:off x="6172200" y="3867090"/>
            <a:ext cx="1335314" cy="400110"/>
          </a:xfrm>
          <a:prstGeom prst="rect">
            <a:avLst/>
          </a:prstGeom>
          <a:solidFill>
            <a:schemeClr val="bg1"/>
          </a:solidFill>
        </p:spPr>
        <p:txBody>
          <a:bodyPr wrap="square" rtlCol="0">
            <a:spAutoFit/>
          </a:bodyPr>
          <a:lstStyle/>
          <a:p>
            <a:pPr algn="ctr"/>
            <a:r>
              <a:rPr lang="en-US" sz="2000" dirty="0" smtClean="0"/>
              <a:t>0, -10</a:t>
            </a:r>
            <a:endParaRPr lang="en-US" sz="2000" dirty="0"/>
          </a:p>
        </p:txBody>
      </p:sp>
      <p:sp>
        <p:nvSpPr>
          <p:cNvPr id="15" name="TextBox 14"/>
          <p:cNvSpPr txBox="1"/>
          <p:nvPr/>
        </p:nvSpPr>
        <p:spPr>
          <a:xfrm>
            <a:off x="4648200" y="3886200"/>
            <a:ext cx="1335314" cy="400110"/>
          </a:xfrm>
          <a:prstGeom prst="rect">
            <a:avLst/>
          </a:prstGeom>
          <a:solidFill>
            <a:schemeClr val="bg1"/>
          </a:solidFill>
        </p:spPr>
        <p:txBody>
          <a:bodyPr wrap="square" rtlCol="0">
            <a:spAutoFit/>
          </a:bodyPr>
          <a:lstStyle/>
          <a:p>
            <a:pPr algn="ctr"/>
            <a:r>
              <a:rPr lang="en-US" sz="2000" dirty="0" smtClean="0"/>
              <a:t>-4, -4</a:t>
            </a:r>
            <a:endParaRPr lang="en-US" sz="2000" dirty="0"/>
          </a:p>
        </p:txBody>
      </p:sp>
      <p:sp>
        <p:nvSpPr>
          <p:cNvPr id="16" name="TextBox 15"/>
          <p:cNvSpPr txBox="1"/>
          <p:nvPr/>
        </p:nvSpPr>
        <p:spPr>
          <a:xfrm>
            <a:off x="6088743" y="4659439"/>
            <a:ext cx="1335314" cy="400110"/>
          </a:xfrm>
          <a:prstGeom prst="rect">
            <a:avLst/>
          </a:prstGeom>
          <a:solidFill>
            <a:schemeClr val="bg1"/>
          </a:solidFill>
        </p:spPr>
        <p:txBody>
          <a:bodyPr wrap="square" rtlCol="0">
            <a:spAutoFit/>
          </a:bodyPr>
          <a:lstStyle/>
          <a:p>
            <a:pPr algn="ctr"/>
            <a:r>
              <a:rPr lang="en-US" sz="2000" dirty="0" smtClean="0"/>
              <a:t>-1, -1</a:t>
            </a:r>
            <a:endParaRPr lang="en-US" sz="2000" dirty="0"/>
          </a:p>
        </p:txBody>
      </p:sp>
      <p:sp>
        <p:nvSpPr>
          <p:cNvPr id="17" name="TextBox 16"/>
          <p:cNvSpPr txBox="1"/>
          <p:nvPr/>
        </p:nvSpPr>
        <p:spPr>
          <a:xfrm>
            <a:off x="4608286" y="4648200"/>
            <a:ext cx="1335314" cy="400110"/>
          </a:xfrm>
          <a:prstGeom prst="rect">
            <a:avLst/>
          </a:prstGeom>
          <a:solidFill>
            <a:schemeClr val="bg1"/>
          </a:solidFill>
        </p:spPr>
        <p:txBody>
          <a:bodyPr wrap="square" rtlCol="0">
            <a:spAutoFit/>
          </a:bodyPr>
          <a:lstStyle/>
          <a:p>
            <a:pPr algn="ctr"/>
            <a:r>
              <a:rPr lang="en-US" sz="2000" dirty="0" smtClean="0"/>
              <a:t>-10, 0</a:t>
            </a:r>
            <a:endParaRPr lang="en-US" sz="2000" dirty="0"/>
          </a:p>
        </p:txBody>
      </p:sp>
    </p:spTree>
    <p:extLst>
      <p:ext uri="{BB962C8B-B14F-4D97-AF65-F5344CB8AC3E}">
        <p14:creationId xmlns:p14="http://schemas.microsoft.com/office/powerpoint/2010/main" val="190146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noAutofit/>
          </a:bodyPr>
          <a:lstStyle/>
          <a:p>
            <a:r>
              <a:rPr lang="en-US" sz="2800" b="1" dirty="0"/>
              <a:t>Now, you try it… (Player 1 gets the first number in the set, Player 2 gets the second number in the set). Highest  number wins!</a:t>
            </a:r>
            <a:endParaRPr lang="en-US" sz="2800" dirty="0"/>
          </a:p>
        </p:txBody>
      </p:sp>
      <p:sp>
        <p:nvSpPr>
          <p:cNvPr id="4" name="Content Placeholder 3"/>
          <p:cNvSpPr>
            <a:spLocks noGrp="1"/>
          </p:cNvSpPr>
          <p:nvPr>
            <p:ph sz="half" idx="2"/>
          </p:nvPr>
        </p:nvSpPr>
        <p:spPr>
          <a:xfrm>
            <a:off x="914400" y="5457371"/>
            <a:ext cx="7772400" cy="1371600"/>
          </a:xfrm>
        </p:spPr>
        <p:txBody>
          <a:bodyPr/>
          <a:lstStyle/>
          <a:p>
            <a:r>
              <a:rPr lang="en-US" dirty="0" smtClean="0"/>
              <a:t>Play this game  as if Player 1 always picks B</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457" y="2286000"/>
            <a:ext cx="6125529" cy="310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48200" y="2971800"/>
            <a:ext cx="1371600" cy="523220"/>
          </a:xfrm>
          <a:prstGeom prst="rect">
            <a:avLst/>
          </a:prstGeom>
          <a:solidFill>
            <a:schemeClr val="bg1"/>
          </a:solidFill>
        </p:spPr>
        <p:txBody>
          <a:bodyPr wrap="square" rtlCol="0">
            <a:spAutoFit/>
          </a:bodyPr>
          <a:lstStyle/>
          <a:p>
            <a:pPr algn="ctr"/>
            <a:r>
              <a:rPr lang="en-US" sz="2800" dirty="0" smtClean="0"/>
              <a:t>A</a:t>
            </a:r>
            <a:endParaRPr lang="en-US" sz="2800" dirty="0"/>
          </a:p>
        </p:txBody>
      </p:sp>
      <p:sp>
        <p:nvSpPr>
          <p:cNvPr id="7" name="TextBox 6"/>
          <p:cNvSpPr txBox="1"/>
          <p:nvPr/>
        </p:nvSpPr>
        <p:spPr>
          <a:xfrm>
            <a:off x="6132286" y="2968171"/>
            <a:ext cx="1335314" cy="523220"/>
          </a:xfrm>
          <a:prstGeom prst="rect">
            <a:avLst/>
          </a:prstGeom>
          <a:solidFill>
            <a:schemeClr val="bg1"/>
          </a:solidFill>
        </p:spPr>
        <p:txBody>
          <a:bodyPr wrap="square" rtlCol="0">
            <a:spAutoFit/>
          </a:bodyPr>
          <a:lstStyle/>
          <a:p>
            <a:pPr algn="ctr"/>
            <a:r>
              <a:rPr lang="en-US" sz="2800" dirty="0" smtClean="0"/>
              <a:t>B</a:t>
            </a:r>
            <a:endParaRPr lang="en-US" sz="2800" dirty="0"/>
          </a:p>
        </p:txBody>
      </p:sp>
      <p:sp>
        <p:nvSpPr>
          <p:cNvPr id="8" name="TextBox 7"/>
          <p:cNvSpPr txBox="1"/>
          <p:nvPr/>
        </p:nvSpPr>
        <p:spPr>
          <a:xfrm>
            <a:off x="3167992" y="3840616"/>
            <a:ext cx="1371600" cy="523220"/>
          </a:xfrm>
          <a:prstGeom prst="rect">
            <a:avLst/>
          </a:prstGeom>
          <a:solidFill>
            <a:schemeClr val="bg1"/>
          </a:solidFill>
        </p:spPr>
        <p:txBody>
          <a:bodyPr wrap="square" rtlCol="0">
            <a:spAutoFit/>
          </a:bodyPr>
          <a:lstStyle/>
          <a:p>
            <a:pPr algn="ctr"/>
            <a:r>
              <a:rPr lang="en-US" sz="2800" dirty="0" smtClean="0"/>
              <a:t>A</a:t>
            </a:r>
            <a:endParaRPr lang="en-US" sz="2800" dirty="0"/>
          </a:p>
        </p:txBody>
      </p:sp>
      <p:sp>
        <p:nvSpPr>
          <p:cNvPr id="9" name="TextBox 8"/>
          <p:cNvSpPr txBox="1"/>
          <p:nvPr/>
        </p:nvSpPr>
        <p:spPr>
          <a:xfrm>
            <a:off x="3167992" y="4495800"/>
            <a:ext cx="1335314" cy="523220"/>
          </a:xfrm>
          <a:prstGeom prst="rect">
            <a:avLst/>
          </a:prstGeom>
          <a:solidFill>
            <a:schemeClr val="bg1"/>
          </a:solidFill>
        </p:spPr>
        <p:txBody>
          <a:bodyPr wrap="square" rtlCol="0">
            <a:spAutoFit/>
          </a:bodyPr>
          <a:lstStyle/>
          <a:p>
            <a:pPr algn="ctr"/>
            <a:r>
              <a:rPr lang="en-US" sz="2800" dirty="0" smtClean="0"/>
              <a:t>B</a:t>
            </a:r>
            <a:endParaRPr lang="en-US" sz="2800" dirty="0"/>
          </a:p>
        </p:txBody>
      </p:sp>
      <p:sp>
        <p:nvSpPr>
          <p:cNvPr id="13" name="TextBox 12"/>
          <p:cNvSpPr txBox="1"/>
          <p:nvPr/>
        </p:nvSpPr>
        <p:spPr>
          <a:xfrm>
            <a:off x="4684486" y="3869115"/>
            <a:ext cx="1335314" cy="400110"/>
          </a:xfrm>
          <a:prstGeom prst="rect">
            <a:avLst/>
          </a:prstGeom>
          <a:solidFill>
            <a:schemeClr val="bg1"/>
          </a:solidFill>
        </p:spPr>
        <p:txBody>
          <a:bodyPr wrap="square" rtlCol="0">
            <a:spAutoFit/>
          </a:bodyPr>
          <a:lstStyle/>
          <a:p>
            <a:pPr algn="ctr"/>
            <a:r>
              <a:rPr lang="en-US" sz="2000" dirty="0" smtClean="0"/>
              <a:t>-4, -4</a:t>
            </a:r>
            <a:endParaRPr lang="en-US" sz="2000" dirty="0"/>
          </a:p>
        </p:txBody>
      </p:sp>
      <p:sp>
        <p:nvSpPr>
          <p:cNvPr id="14" name="TextBox 13"/>
          <p:cNvSpPr txBox="1"/>
          <p:nvPr/>
        </p:nvSpPr>
        <p:spPr>
          <a:xfrm>
            <a:off x="6172200" y="3867090"/>
            <a:ext cx="1335314" cy="400110"/>
          </a:xfrm>
          <a:prstGeom prst="rect">
            <a:avLst/>
          </a:prstGeom>
          <a:solidFill>
            <a:schemeClr val="bg1"/>
          </a:solidFill>
        </p:spPr>
        <p:txBody>
          <a:bodyPr wrap="square" rtlCol="0">
            <a:spAutoFit/>
          </a:bodyPr>
          <a:lstStyle/>
          <a:p>
            <a:pPr algn="ctr"/>
            <a:r>
              <a:rPr lang="en-US" sz="2000" dirty="0" smtClean="0"/>
              <a:t>-7, +7</a:t>
            </a:r>
            <a:endParaRPr lang="en-US" sz="2000" dirty="0"/>
          </a:p>
        </p:txBody>
      </p:sp>
      <p:sp>
        <p:nvSpPr>
          <p:cNvPr id="15" name="TextBox 14"/>
          <p:cNvSpPr txBox="1"/>
          <p:nvPr/>
        </p:nvSpPr>
        <p:spPr>
          <a:xfrm>
            <a:off x="4648200" y="3886200"/>
            <a:ext cx="1335314" cy="400110"/>
          </a:xfrm>
          <a:prstGeom prst="rect">
            <a:avLst/>
          </a:prstGeom>
          <a:solidFill>
            <a:schemeClr val="bg1"/>
          </a:solidFill>
        </p:spPr>
        <p:txBody>
          <a:bodyPr wrap="square" rtlCol="0">
            <a:spAutoFit/>
          </a:bodyPr>
          <a:lstStyle/>
          <a:p>
            <a:pPr algn="ctr"/>
            <a:r>
              <a:rPr lang="en-US" sz="2000" dirty="0" smtClean="0"/>
              <a:t>-5, +5</a:t>
            </a:r>
            <a:endParaRPr lang="en-US" sz="2000" dirty="0"/>
          </a:p>
        </p:txBody>
      </p:sp>
      <p:sp>
        <p:nvSpPr>
          <p:cNvPr id="16" name="TextBox 15"/>
          <p:cNvSpPr txBox="1"/>
          <p:nvPr/>
        </p:nvSpPr>
        <p:spPr>
          <a:xfrm>
            <a:off x="6088743" y="4659439"/>
            <a:ext cx="1335314" cy="400110"/>
          </a:xfrm>
          <a:prstGeom prst="rect">
            <a:avLst/>
          </a:prstGeom>
          <a:solidFill>
            <a:schemeClr val="bg1"/>
          </a:solidFill>
        </p:spPr>
        <p:txBody>
          <a:bodyPr wrap="square" rtlCol="0">
            <a:spAutoFit/>
          </a:bodyPr>
          <a:lstStyle/>
          <a:p>
            <a:pPr algn="ctr"/>
            <a:r>
              <a:rPr lang="en-US" sz="2000" dirty="0"/>
              <a:t>+</a:t>
            </a:r>
            <a:r>
              <a:rPr lang="en-US" sz="2000" dirty="0" smtClean="0"/>
              <a:t>1, -1</a:t>
            </a:r>
            <a:endParaRPr lang="en-US" sz="2000" dirty="0"/>
          </a:p>
        </p:txBody>
      </p:sp>
      <p:sp>
        <p:nvSpPr>
          <p:cNvPr id="17" name="TextBox 16"/>
          <p:cNvSpPr txBox="1"/>
          <p:nvPr/>
        </p:nvSpPr>
        <p:spPr>
          <a:xfrm>
            <a:off x="4608286" y="4648200"/>
            <a:ext cx="1335314" cy="400110"/>
          </a:xfrm>
          <a:prstGeom prst="rect">
            <a:avLst/>
          </a:prstGeom>
          <a:solidFill>
            <a:schemeClr val="bg1"/>
          </a:solidFill>
        </p:spPr>
        <p:txBody>
          <a:bodyPr wrap="square" rtlCol="0">
            <a:spAutoFit/>
          </a:bodyPr>
          <a:lstStyle/>
          <a:p>
            <a:pPr algn="ctr"/>
            <a:r>
              <a:rPr lang="en-US" sz="2000" dirty="0" smtClean="0"/>
              <a:t>+8, -8</a:t>
            </a:r>
            <a:endParaRPr lang="en-US" sz="2000" dirty="0"/>
          </a:p>
        </p:txBody>
      </p:sp>
    </p:spTree>
    <p:extLst>
      <p:ext uri="{BB962C8B-B14F-4D97-AF65-F5344CB8AC3E}">
        <p14:creationId xmlns:p14="http://schemas.microsoft.com/office/powerpoint/2010/main" val="259127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noAutofit/>
          </a:bodyPr>
          <a:lstStyle/>
          <a:p>
            <a:r>
              <a:rPr lang="en-US" sz="2800" b="1" dirty="0"/>
              <a:t>Now, you try it… (Player 1 gets the first number in the set, Player 2 gets the second number in the set). Highest  number wins!</a:t>
            </a:r>
            <a:endParaRPr lang="en-US" sz="2800" dirty="0"/>
          </a:p>
        </p:txBody>
      </p:sp>
      <p:sp>
        <p:nvSpPr>
          <p:cNvPr id="4" name="Content Placeholder 3"/>
          <p:cNvSpPr>
            <a:spLocks noGrp="1"/>
          </p:cNvSpPr>
          <p:nvPr>
            <p:ph sz="half" idx="2"/>
          </p:nvPr>
        </p:nvSpPr>
        <p:spPr>
          <a:xfrm>
            <a:off x="914400" y="5457371"/>
            <a:ext cx="7772400" cy="1371600"/>
          </a:xfrm>
        </p:spPr>
        <p:txBody>
          <a:bodyPr/>
          <a:lstStyle/>
          <a:p>
            <a:r>
              <a:rPr lang="en-US" dirty="0" smtClean="0"/>
              <a:t>What game is this?</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457" y="2286000"/>
            <a:ext cx="6125529" cy="310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48200" y="2971800"/>
            <a:ext cx="1371600" cy="523220"/>
          </a:xfrm>
          <a:prstGeom prst="rect">
            <a:avLst/>
          </a:prstGeom>
          <a:solidFill>
            <a:schemeClr val="bg1"/>
          </a:solidFill>
        </p:spPr>
        <p:txBody>
          <a:bodyPr wrap="square" rtlCol="0">
            <a:spAutoFit/>
          </a:bodyPr>
          <a:lstStyle/>
          <a:p>
            <a:pPr algn="ctr"/>
            <a:r>
              <a:rPr lang="en-US" sz="2800" dirty="0" smtClean="0"/>
              <a:t>A</a:t>
            </a:r>
            <a:endParaRPr lang="en-US" sz="2800" dirty="0"/>
          </a:p>
        </p:txBody>
      </p:sp>
      <p:sp>
        <p:nvSpPr>
          <p:cNvPr id="7" name="TextBox 6"/>
          <p:cNvSpPr txBox="1"/>
          <p:nvPr/>
        </p:nvSpPr>
        <p:spPr>
          <a:xfrm>
            <a:off x="6132286" y="2968171"/>
            <a:ext cx="1335314" cy="523220"/>
          </a:xfrm>
          <a:prstGeom prst="rect">
            <a:avLst/>
          </a:prstGeom>
          <a:solidFill>
            <a:schemeClr val="bg1"/>
          </a:solidFill>
        </p:spPr>
        <p:txBody>
          <a:bodyPr wrap="square" rtlCol="0">
            <a:spAutoFit/>
          </a:bodyPr>
          <a:lstStyle/>
          <a:p>
            <a:pPr algn="ctr"/>
            <a:r>
              <a:rPr lang="en-US" sz="2800" dirty="0" smtClean="0"/>
              <a:t>B</a:t>
            </a:r>
            <a:endParaRPr lang="en-US" sz="2800" dirty="0"/>
          </a:p>
        </p:txBody>
      </p:sp>
      <p:sp>
        <p:nvSpPr>
          <p:cNvPr id="8" name="TextBox 7"/>
          <p:cNvSpPr txBox="1"/>
          <p:nvPr/>
        </p:nvSpPr>
        <p:spPr>
          <a:xfrm>
            <a:off x="3167992" y="3840616"/>
            <a:ext cx="1371600" cy="523220"/>
          </a:xfrm>
          <a:prstGeom prst="rect">
            <a:avLst/>
          </a:prstGeom>
          <a:solidFill>
            <a:schemeClr val="bg1"/>
          </a:solidFill>
        </p:spPr>
        <p:txBody>
          <a:bodyPr wrap="square" rtlCol="0">
            <a:spAutoFit/>
          </a:bodyPr>
          <a:lstStyle/>
          <a:p>
            <a:pPr algn="ctr"/>
            <a:r>
              <a:rPr lang="en-US" sz="2800" dirty="0" smtClean="0"/>
              <a:t>A</a:t>
            </a:r>
            <a:endParaRPr lang="en-US" sz="2800" dirty="0"/>
          </a:p>
        </p:txBody>
      </p:sp>
      <p:sp>
        <p:nvSpPr>
          <p:cNvPr id="9" name="TextBox 8"/>
          <p:cNvSpPr txBox="1"/>
          <p:nvPr/>
        </p:nvSpPr>
        <p:spPr>
          <a:xfrm>
            <a:off x="3167992" y="4495800"/>
            <a:ext cx="1335314" cy="523220"/>
          </a:xfrm>
          <a:prstGeom prst="rect">
            <a:avLst/>
          </a:prstGeom>
          <a:solidFill>
            <a:schemeClr val="bg1"/>
          </a:solidFill>
        </p:spPr>
        <p:txBody>
          <a:bodyPr wrap="square" rtlCol="0">
            <a:spAutoFit/>
          </a:bodyPr>
          <a:lstStyle/>
          <a:p>
            <a:pPr algn="ctr"/>
            <a:r>
              <a:rPr lang="en-US" sz="2800" dirty="0" smtClean="0"/>
              <a:t>B</a:t>
            </a:r>
            <a:endParaRPr lang="en-US" sz="2800" dirty="0"/>
          </a:p>
        </p:txBody>
      </p:sp>
      <p:sp>
        <p:nvSpPr>
          <p:cNvPr id="13" name="TextBox 12"/>
          <p:cNvSpPr txBox="1"/>
          <p:nvPr/>
        </p:nvSpPr>
        <p:spPr>
          <a:xfrm>
            <a:off x="4684486" y="3869115"/>
            <a:ext cx="1335314" cy="400110"/>
          </a:xfrm>
          <a:prstGeom prst="rect">
            <a:avLst/>
          </a:prstGeom>
          <a:solidFill>
            <a:schemeClr val="bg1"/>
          </a:solidFill>
        </p:spPr>
        <p:txBody>
          <a:bodyPr wrap="square" rtlCol="0">
            <a:spAutoFit/>
          </a:bodyPr>
          <a:lstStyle/>
          <a:p>
            <a:pPr algn="ctr"/>
            <a:r>
              <a:rPr lang="en-US" sz="2000" dirty="0" smtClean="0"/>
              <a:t>-4, -4</a:t>
            </a:r>
            <a:endParaRPr lang="en-US" sz="2000" dirty="0"/>
          </a:p>
        </p:txBody>
      </p:sp>
      <p:sp>
        <p:nvSpPr>
          <p:cNvPr id="14" name="TextBox 13"/>
          <p:cNvSpPr txBox="1"/>
          <p:nvPr/>
        </p:nvSpPr>
        <p:spPr>
          <a:xfrm>
            <a:off x="6172200" y="3867090"/>
            <a:ext cx="1335314" cy="400110"/>
          </a:xfrm>
          <a:prstGeom prst="rect">
            <a:avLst/>
          </a:prstGeom>
          <a:solidFill>
            <a:schemeClr val="bg1"/>
          </a:solidFill>
        </p:spPr>
        <p:txBody>
          <a:bodyPr wrap="square" rtlCol="0">
            <a:spAutoFit/>
          </a:bodyPr>
          <a:lstStyle/>
          <a:p>
            <a:pPr algn="ctr"/>
            <a:r>
              <a:rPr lang="en-US" sz="2000" dirty="0" smtClean="0"/>
              <a:t>+50, -50</a:t>
            </a:r>
            <a:endParaRPr lang="en-US" sz="2000" dirty="0"/>
          </a:p>
        </p:txBody>
      </p:sp>
      <p:sp>
        <p:nvSpPr>
          <p:cNvPr id="15" name="TextBox 14"/>
          <p:cNvSpPr txBox="1"/>
          <p:nvPr/>
        </p:nvSpPr>
        <p:spPr>
          <a:xfrm>
            <a:off x="4648200" y="3886200"/>
            <a:ext cx="1335314" cy="400110"/>
          </a:xfrm>
          <a:prstGeom prst="rect">
            <a:avLst/>
          </a:prstGeom>
          <a:solidFill>
            <a:schemeClr val="bg1"/>
          </a:solidFill>
        </p:spPr>
        <p:txBody>
          <a:bodyPr wrap="square" rtlCol="0">
            <a:spAutoFit/>
          </a:bodyPr>
          <a:lstStyle/>
          <a:p>
            <a:pPr algn="ctr"/>
            <a:r>
              <a:rPr lang="en-US" sz="2000" dirty="0" smtClean="0"/>
              <a:t>-3, -3</a:t>
            </a:r>
            <a:endParaRPr lang="en-US" sz="2000" dirty="0"/>
          </a:p>
        </p:txBody>
      </p:sp>
      <p:sp>
        <p:nvSpPr>
          <p:cNvPr id="16" name="TextBox 15"/>
          <p:cNvSpPr txBox="1"/>
          <p:nvPr/>
        </p:nvSpPr>
        <p:spPr>
          <a:xfrm>
            <a:off x="6088743" y="4659439"/>
            <a:ext cx="1335314" cy="400110"/>
          </a:xfrm>
          <a:prstGeom prst="rect">
            <a:avLst/>
          </a:prstGeom>
          <a:solidFill>
            <a:schemeClr val="bg1"/>
          </a:solidFill>
        </p:spPr>
        <p:txBody>
          <a:bodyPr wrap="square" rtlCol="0">
            <a:spAutoFit/>
          </a:bodyPr>
          <a:lstStyle/>
          <a:p>
            <a:pPr algn="ctr"/>
            <a:r>
              <a:rPr lang="en-US" sz="2000" dirty="0" smtClean="0"/>
              <a:t>+3, +3</a:t>
            </a:r>
            <a:endParaRPr lang="en-US" sz="2000" dirty="0"/>
          </a:p>
        </p:txBody>
      </p:sp>
      <p:sp>
        <p:nvSpPr>
          <p:cNvPr id="17" name="TextBox 16"/>
          <p:cNvSpPr txBox="1"/>
          <p:nvPr/>
        </p:nvSpPr>
        <p:spPr>
          <a:xfrm>
            <a:off x="4608286" y="4648200"/>
            <a:ext cx="1335314" cy="400110"/>
          </a:xfrm>
          <a:prstGeom prst="rect">
            <a:avLst/>
          </a:prstGeom>
          <a:solidFill>
            <a:schemeClr val="bg1"/>
          </a:solidFill>
        </p:spPr>
        <p:txBody>
          <a:bodyPr wrap="square" rtlCol="0">
            <a:spAutoFit/>
          </a:bodyPr>
          <a:lstStyle/>
          <a:p>
            <a:pPr algn="ctr"/>
            <a:r>
              <a:rPr lang="en-US" sz="2000" dirty="0" smtClean="0"/>
              <a:t>-50, +50</a:t>
            </a:r>
            <a:endParaRPr lang="en-US" sz="2000" dirty="0"/>
          </a:p>
        </p:txBody>
      </p:sp>
    </p:spTree>
    <p:extLst>
      <p:ext uri="{BB962C8B-B14F-4D97-AF65-F5344CB8AC3E}">
        <p14:creationId xmlns:p14="http://schemas.microsoft.com/office/powerpoint/2010/main" val="216526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Why it matters…</a:t>
            </a:r>
            <a:endParaRPr lang="en-US" dirty="0"/>
          </a:p>
        </p:txBody>
      </p:sp>
      <p:sp>
        <p:nvSpPr>
          <p:cNvPr id="3" name="Content Placeholder 2"/>
          <p:cNvSpPr>
            <a:spLocks noGrp="1"/>
          </p:cNvSpPr>
          <p:nvPr>
            <p:ph idx="1"/>
          </p:nvPr>
        </p:nvSpPr>
        <p:spPr>
          <a:xfrm>
            <a:off x="342900" y="1600345"/>
            <a:ext cx="8229600" cy="4325112"/>
          </a:xfrm>
        </p:spPr>
        <p:txBody>
          <a:bodyPr>
            <a:normAutofit/>
          </a:bodyPr>
          <a:lstStyle/>
          <a:p>
            <a:r>
              <a:rPr lang="en-US" dirty="0" smtClean="0"/>
              <a:t>Understanding  opportunity costs/tradeoffs makes you a better decision maker</a:t>
            </a:r>
            <a:endParaRPr lang="en-US" dirty="0"/>
          </a:p>
          <a:p>
            <a:r>
              <a:rPr lang="en-US" dirty="0" smtClean="0"/>
              <a:t>Individuals, businesses, &amp; </a:t>
            </a:r>
            <a:r>
              <a:rPr lang="en-US" dirty="0" smtClean="0">
                <a:hlinkClick r:id="rId3"/>
              </a:rPr>
              <a:t>governments incur tradeoffs when making decisions</a:t>
            </a:r>
            <a:endParaRPr lang="en-US" dirty="0" smtClean="0"/>
          </a:p>
          <a:p>
            <a:endParaRPr lang="en-US" dirty="0"/>
          </a:p>
        </p:txBody>
      </p:sp>
      <p:pic>
        <p:nvPicPr>
          <p:cNvPr id="1026" name="Picture 2" descr="http://ia.media-imdb.com/images/M/MV5BMTkwMTkxNTYyM15BMl5BanBnXkFtZTYwOTc5NTk2._V1_SY317_CR1,0,214,317_AL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2039" y="3544725"/>
            <a:ext cx="2114550" cy="3132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4787710"/>
            <a:ext cx="3581400" cy="923330"/>
          </a:xfrm>
          <a:prstGeom prst="rect">
            <a:avLst/>
          </a:prstGeom>
          <a:noFill/>
        </p:spPr>
        <p:txBody>
          <a:bodyPr wrap="square" rtlCol="0">
            <a:spAutoFit/>
          </a:bodyPr>
          <a:lstStyle/>
          <a:p>
            <a:pPr algn="r"/>
            <a:r>
              <a:rPr lang="en-US" dirty="0" smtClean="0"/>
              <a:t>How is game theory present in the film we watched during the last unit, The Thirteen Days?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smtClean="0"/>
              <a:t>What is economics?</a:t>
            </a:r>
            <a:endParaRPr lang="en-US" dirty="0"/>
          </a:p>
        </p:txBody>
      </p:sp>
      <p:sp>
        <p:nvSpPr>
          <p:cNvPr id="3" name="Content Placeholder 2"/>
          <p:cNvSpPr>
            <a:spLocks noGrp="1"/>
          </p:cNvSpPr>
          <p:nvPr>
            <p:ph idx="1"/>
          </p:nvPr>
        </p:nvSpPr>
        <p:spPr>
          <a:xfrm>
            <a:off x="304800" y="1981200"/>
            <a:ext cx="8229600" cy="4325112"/>
          </a:xfrm>
        </p:spPr>
        <p:txBody>
          <a:bodyPr/>
          <a:lstStyle/>
          <a:p>
            <a:r>
              <a:rPr lang="en-US" dirty="0"/>
              <a:t>S</a:t>
            </a:r>
            <a:r>
              <a:rPr lang="en-US" dirty="0" smtClean="0"/>
              <a:t>tudy of how people choose to use their limited resources to satisfy their unlimited wants</a:t>
            </a:r>
          </a:p>
          <a:p>
            <a:endParaRPr lang="en-US" dirty="0"/>
          </a:p>
        </p:txBody>
      </p:sp>
      <p:pic>
        <p:nvPicPr>
          <p:cNvPr id="1028" name="Picture 4" descr="http://t0.gstatic.com/images?q=tbn:ANd9GcTW9Q9tg9NSLFxP1jtqJsPgzi-YdyYZ8PrWQ7KLTLr6PWC3QxU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3581400"/>
            <a:ext cx="3420932" cy="2276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heel(1)">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838200"/>
            <a:ext cx="8229600" cy="1066800"/>
          </a:xfrm>
        </p:spPr>
        <p:txBody>
          <a:bodyPr>
            <a:normAutofit fontScale="90000"/>
          </a:bodyPr>
          <a:lstStyle/>
          <a:p>
            <a:r>
              <a:rPr lang="en-US" dirty="0"/>
              <a:t>Chicken </a:t>
            </a:r>
            <a:r>
              <a:rPr lang="en-US" dirty="0" smtClean="0"/>
              <a:t>Game &amp; </a:t>
            </a:r>
            <a:r>
              <a:rPr lang="en-US" dirty="0"/>
              <a:t>the Cuban Missile </a:t>
            </a:r>
            <a:r>
              <a:rPr lang="en-US" dirty="0" smtClean="0"/>
              <a:t>Crisis</a:t>
            </a:r>
            <a:endParaRPr lang="en-US" dirty="0"/>
          </a:p>
        </p:txBody>
      </p:sp>
      <p:sp>
        <p:nvSpPr>
          <p:cNvPr id="3" name="Content Placeholder 2"/>
          <p:cNvSpPr>
            <a:spLocks noGrp="1"/>
          </p:cNvSpPr>
          <p:nvPr>
            <p:ph idx="1"/>
          </p:nvPr>
        </p:nvSpPr>
        <p:spPr>
          <a:xfrm>
            <a:off x="457200" y="1905000"/>
            <a:ext cx="3505200" cy="4648199"/>
          </a:xfrm>
        </p:spPr>
        <p:txBody>
          <a:bodyPr>
            <a:normAutofit/>
          </a:bodyPr>
          <a:lstStyle/>
          <a:p>
            <a:r>
              <a:rPr lang="en-US" sz="2400" dirty="0"/>
              <a:t>Main idea behind the chicken game: </a:t>
            </a:r>
            <a:r>
              <a:rPr lang="en-US" sz="2400" u="sng" dirty="0" smtClean="0"/>
              <a:t>Brinkmanship </a:t>
            </a:r>
            <a:r>
              <a:rPr lang="en-US" sz="2400" u="sng" dirty="0"/>
              <a:t>- </a:t>
            </a:r>
            <a:r>
              <a:rPr lang="en-US" sz="2400" dirty="0"/>
              <a:t>bring </a:t>
            </a:r>
            <a:r>
              <a:rPr lang="en-US" sz="2400" dirty="0" smtClean="0"/>
              <a:t>the situation </a:t>
            </a:r>
            <a:r>
              <a:rPr lang="en-US" sz="2400" dirty="0"/>
              <a:t>to the edge of a disaster in order to achieve </a:t>
            </a:r>
            <a:r>
              <a:rPr lang="en-US" sz="2400" dirty="0" smtClean="0"/>
              <a:t>highest possible outcome</a:t>
            </a:r>
            <a:r>
              <a:rPr lang="en-US" sz="2400" dirty="0"/>
              <a:t>.</a:t>
            </a:r>
          </a:p>
        </p:txBody>
      </p:sp>
      <p:graphicFrame>
        <p:nvGraphicFramePr>
          <p:cNvPr id="6" name="Content Placeholder 3"/>
          <p:cNvGraphicFramePr>
            <a:graphicFrameLocks/>
          </p:cNvGraphicFramePr>
          <p:nvPr>
            <p:extLst>
              <p:ext uri="{D42A27DB-BD31-4B8C-83A1-F6EECF244321}">
                <p14:modId xmlns:p14="http://schemas.microsoft.com/office/powerpoint/2010/main" val="3362412955"/>
              </p:ext>
            </p:extLst>
          </p:nvPr>
        </p:nvGraphicFramePr>
        <p:xfrm>
          <a:off x="4408714" y="2286000"/>
          <a:ext cx="4572000" cy="2682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838200">
                <a:tc>
                  <a:txBody>
                    <a:bodyPr/>
                    <a:lstStyle/>
                    <a:p>
                      <a:endParaRPr lang="en-US" sz="1000" dirty="0"/>
                    </a:p>
                  </a:txBody>
                  <a:tcPr marL="44114" marR="44114"/>
                </a:tc>
                <a:tc>
                  <a:txBody>
                    <a:bodyPr/>
                    <a:lstStyle/>
                    <a:p>
                      <a:pPr algn="ctr"/>
                      <a:r>
                        <a:rPr lang="en-US" sz="2000" dirty="0" smtClean="0"/>
                        <a:t>Retreat</a:t>
                      </a:r>
                      <a:endParaRPr lang="en-US" sz="2000" dirty="0"/>
                    </a:p>
                  </a:txBody>
                  <a:tcPr marL="44114" marR="44114"/>
                </a:tc>
                <a:tc>
                  <a:txBody>
                    <a:bodyPr/>
                    <a:lstStyle/>
                    <a:p>
                      <a:pPr algn="ctr"/>
                      <a:r>
                        <a:rPr lang="en-US" sz="2000" dirty="0" smtClean="0"/>
                        <a:t>Deploy more missiles</a:t>
                      </a:r>
                      <a:endParaRPr lang="en-US" sz="2000" dirty="0"/>
                    </a:p>
                  </a:txBody>
                  <a:tcPr marL="44114" marR="44114"/>
                </a:tc>
                <a:extLst>
                  <a:ext uri="{0D108BD9-81ED-4DB2-BD59-A6C34878D82A}">
                    <a16:rowId xmlns:a16="http://schemas.microsoft.com/office/drawing/2014/main" val="10000"/>
                  </a:ext>
                </a:extLst>
              </a:tr>
              <a:tr h="838200">
                <a:tc>
                  <a:txBody>
                    <a:bodyPr/>
                    <a:lstStyle/>
                    <a:p>
                      <a:pPr algn="ctr"/>
                      <a:r>
                        <a:rPr lang="en-US" sz="2000" b="1" dirty="0" smtClean="0"/>
                        <a:t>Do nothing</a:t>
                      </a:r>
                      <a:endParaRPr lang="en-US" sz="2000" b="1" dirty="0"/>
                    </a:p>
                  </a:txBody>
                  <a:tcPr marL="44114" marR="44114"/>
                </a:tc>
                <a:tc>
                  <a:txBody>
                    <a:bodyPr/>
                    <a:lstStyle/>
                    <a:p>
                      <a:pPr algn="ctr"/>
                      <a:r>
                        <a:rPr lang="en-US" sz="1800" dirty="0" smtClean="0"/>
                        <a:t>0, 0</a:t>
                      </a:r>
                      <a:endParaRPr lang="en-US" sz="1800" dirty="0"/>
                    </a:p>
                  </a:txBody>
                  <a:tcPr marL="44114" marR="44114"/>
                </a:tc>
                <a:tc>
                  <a:txBody>
                    <a:bodyPr/>
                    <a:lstStyle/>
                    <a:p>
                      <a:pPr algn="ctr"/>
                      <a:r>
                        <a:rPr lang="en-US" sz="1800" dirty="0" smtClean="0"/>
                        <a:t>-1, +1</a:t>
                      </a:r>
                      <a:endParaRPr lang="en-US" sz="1800" dirty="0"/>
                    </a:p>
                  </a:txBody>
                  <a:tcPr marL="44114" marR="44114"/>
                </a:tc>
                <a:extLst>
                  <a:ext uri="{0D108BD9-81ED-4DB2-BD59-A6C34878D82A}">
                    <a16:rowId xmlns:a16="http://schemas.microsoft.com/office/drawing/2014/main" val="10001"/>
                  </a:ext>
                </a:extLst>
              </a:tr>
              <a:tr h="838200">
                <a:tc>
                  <a:txBody>
                    <a:bodyPr/>
                    <a:lstStyle/>
                    <a:p>
                      <a:pPr algn="ctr"/>
                      <a:r>
                        <a:rPr lang="en-US" sz="2000" b="1" dirty="0" smtClean="0"/>
                        <a:t>Blockade</a:t>
                      </a:r>
                      <a:endParaRPr lang="en-US" sz="2000" b="1" dirty="0"/>
                    </a:p>
                  </a:txBody>
                  <a:tcPr marL="44114" marR="44114"/>
                </a:tc>
                <a:tc>
                  <a:txBody>
                    <a:bodyPr/>
                    <a:lstStyle/>
                    <a:p>
                      <a:pPr algn="ctr"/>
                      <a:r>
                        <a:rPr lang="en-US" sz="1800" dirty="0" smtClean="0"/>
                        <a:t>+1, -1</a:t>
                      </a:r>
                      <a:endParaRPr lang="en-US" sz="1800" dirty="0"/>
                    </a:p>
                  </a:txBody>
                  <a:tcPr marL="44114" marR="44114"/>
                </a:tc>
                <a:tc>
                  <a:txBody>
                    <a:bodyPr/>
                    <a:lstStyle/>
                    <a:p>
                      <a:pPr algn="ctr"/>
                      <a:r>
                        <a:rPr lang="en-US" sz="1800" dirty="0" smtClean="0"/>
                        <a:t>-10, -10</a:t>
                      </a:r>
                      <a:endParaRPr lang="en-US" sz="1800" dirty="0"/>
                    </a:p>
                  </a:txBody>
                  <a:tcPr marL="44114" marR="44114"/>
                </a:tc>
                <a:extLst>
                  <a:ext uri="{0D108BD9-81ED-4DB2-BD59-A6C34878D82A}">
                    <a16:rowId xmlns:a16="http://schemas.microsoft.com/office/drawing/2014/main" val="10002"/>
                  </a:ext>
                </a:extLst>
              </a:tr>
            </a:tbl>
          </a:graphicData>
        </a:graphic>
      </p:graphicFrame>
      <p:sp>
        <p:nvSpPr>
          <p:cNvPr id="7" name="Content Placeholder 4"/>
          <p:cNvSpPr txBox="1">
            <a:spLocks/>
          </p:cNvSpPr>
          <p:nvPr/>
        </p:nvSpPr>
        <p:spPr>
          <a:xfrm>
            <a:off x="5638800" y="1219200"/>
            <a:ext cx="1752600" cy="914400"/>
          </a:xfrm>
          <a:prstGeom prst="rect">
            <a:avLst/>
          </a:prstGeom>
        </p:spPr>
        <p:txBody>
          <a:bodyPr>
            <a:normAutofit fontScale="925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sz="1800" b="1" dirty="0" smtClean="0"/>
              <a:t>			USSR</a:t>
            </a:r>
            <a:endParaRPr lang="en-US" sz="1800" b="1" dirty="0"/>
          </a:p>
        </p:txBody>
      </p:sp>
      <p:sp>
        <p:nvSpPr>
          <p:cNvPr id="8" name="Content Placeholder 4"/>
          <p:cNvSpPr txBox="1">
            <a:spLocks/>
          </p:cNvSpPr>
          <p:nvPr/>
        </p:nvSpPr>
        <p:spPr>
          <a:xfrm rot="16200000">
            <a:off x="2715986" y="3924300"/>
            <a:ext cx="2667000" cy="914400"/>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sz="1800" b="1" dirty="0" smtClean="0"/>
              <a:t>				USA</a:t>
            </a:r>
            <a:endParaRPr lang="en-US" sz="18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523" y="4953000"/>
            <a:ext cx="2419650" cy="181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537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685800"/>
            <a:ext cx="8901767"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493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914400" y="274638"/>
            <a:ext cx="3352800" cy="1143000"/>
          </a:xfrm>
        </p:spPr>
        <p:txBody>
          <a:bodyPr>
            <a:normAutofit fontScale="90000"/>
          </a:bodyPr>
          <a:lstStyle/>
          <a:p>
            <a:r>
              <a:rPr lang="en-US" smtClean="0"/>
              <a:t>Lighthouse Joke</a:t>
            </a:r>
            <a:endParaRPr lang="en-US" dirty="0"/>
          </a:p>
        </p:txBody>
      </p:sp>
      <p:sp>
        <p:nvSpPr>
          <p:cNvPr id="584707" name="Rectangle 3"/>
          <p:cNvSpPr>
            <a:spLocks noGrp="1" noChangeArrowheads="1"/>
          </p:cNvSpPr>
          <p:nvPr>
            <p:ph idx="1"/>
          </p:nvPr>
        </p:nvSpPr>
        <p:spPr>
          <a:xfrm>
            <a:off x="533400" y="1447800"/>
            <a:ext cx="8305800" cy="4876800"/>
          </a:xfrm>
        </p:spPr>
        <p:txBody>
          <a:bodyPr>
            <a:noAutofit/>
          </a:bodyPr>
          <a:lstStyle/>
          <a:p>
            <a:pPr marL="52388" indent="-23813">
              <a:spcBef>
                <a:spcPts val="500"/>
              </a:spcBef>
              <a:spcAft>
                <a:spcPts val="500"/>
              </a:spcAft>
              <a:buFontTx/>
              <a:buNone/>
            </a:pPr>
            <a:r>
              <a:rPr lang="en-US" sz="2400" dirty="0" smtClean="0">
                <a:effectLst/>
              </a:rPr>
              <a:t>Radio conversation:</a:t>
            </a:r>
            <a:r>
              <a:rPr lang="en-US" sz="2400" dirty="0">
                <a:effectLst/>
              </a:rPr>
              <a:t/>
            </a:r>
            <a:br>
              <a:rPr lang="en-US" sz="2400" dirty="0">
                <a:effectLst/>
              </a:rPr>
            </a:br>
            <a:r>
              <a:rPr lang="en-US" sz="2400" dirty="0">
                <a:effectLst/>
              </a:rPr>
              <a:t/>
            </a:r>
            <a:br>
              <a:rPr lang="en-US" sz="2400" dirty="0">
                <a:effectLst/>
              </a:rPr>
            </a:br>
            <a:r>
              <a:rPr lang="en-US" sz="2400" i="1" dirty="0">
                <a:effectLst/>
              </a:rPr>
              <a:t>#1:</a:t>
            </a:r>
            <a:r>
              <a:rPr lang="en-US" sz="2400" dirty="0">
                <a:effectLst/>
              </a:rPr>
              <a:t> Please divert your course 15 degrees to the North to avoid a collision. </a:t>
            </a:r>
            <a:br>
              <a:rPr lang="en-US" sz="2400" dirty="0">
                <a:effectLst/>
              </a:rPr>
            </a:br>
            <a:r>
              <a:rPr lang="en-US" sz="2400" i="1" dirty="0">
                <a:effectLst/>
              </a:rPr>
              <a:t>#2:</a:t>
            </a:r>
            <a:r>
              <a:rPr lang="en-US" sz="2400" dirty="0">
                <a:effectLst/>
              </a:rPr>
              <a:t> Recommend you divert YOUR course 15 degrees to South to avoid a collision. </a:t>
            </a:r>
            <a:br>
              <a:rPr lang="en-US" sz="2400" dirty="0">
                <a:effectLst/>
              </a:rPr>
            </a:br>
            <a:r>
              <a:rPr lang="en-US" sz="2400" dirty="0">
                <a:effectLst/>
              </a:rPr>
              <a:t>#1: This is the Captain of a US Navy ship. I say again, divert YOUR course. </a:t>
            </a:r>
            <a:br>
              <a:rPr lang="en-US" sz="2400" dirty="0">
                <a:effectLst/>
              </a:rPr>
            </a:br>
            <a:r>
              <a:rPr lang="en-US" sz="2400" dirty="0">
                <a:effectLst/>
              </a:rPr>
              <a:t>#2: No. I say again, you divert YOUR course. </a:t>
            </a:r>
            <a:br>
              <a:rPr lang="en-US" sz="2400" dirty="0">
                <a:effectLst/>
              </a:rPr>
            </a:br>
            <a:r>
              <a:rPr lang="en-US" sz="2400" dirty="0">
                <a:effectLst/>
              </a:rPr>
              <a:t>#1: THIS IS THE AIRCRAFT CARRIER ENTERPRISE, WE ARE A LARGE WARSHIP OF THE US NAVY. DIVERT YOUR COURSE NOW! </a:t>
            </a:r>
            <a:br>
              <a:rPr lang="en-US" sz="2400" dirty="0">
                <a:effectLst/>
              </a:rPr>
            </a:br>
            <a:r>
              <a:rPr lang="en-US" sz="2400" dirty="0">
                <a:effectLst/>
              </a:rPr>
              <a:t>#2: This is a lighthouse. Your call. </a:t>
            </a:r>
            <a:endParaRPr lang="en-US" sz="2400" dirty="0"/>
          </a:p>
        </p:txBody>
      </p:sp>
    </p:spTree>
    <p:extLst>
      <p:ext uri="{BB962C8B-B14F-4D97-AF65-F5344CB8AC3E}">
        <p14:creationId xmlns:p14="http://schemas.microsoft.com/office/powerpoint/2010/main" val="3132773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Can Game Theory Help a Presidential Candidate Win?</a:t>
            </a:r>
            <a:endParaRPr lang="en-US" dirty="0" smtClean="0"/>
          </a:p>
          <a:p>
            <a:r>
              <a:rPr lang="en-US" dirty="0" smtClean="0">
                <a:hlinkClick r:id="rId3"/>
              </a:rPr>
              <a:t>Could Game Theory Have Helped United Airlines?</a:t>
            </a:r>
            <a:endParaRPr lang="en-US" dirty="0"/>
          </a:p>
        </p:txBody>
      </p:sp>
    </p:spTree>
    <p:extLst>
      <p:ext uri="{BB962C8B-B14F-4D97-AF65-F5344CB8AC3E}">
        <p14:creationId xmlns:p14="http://schemas.microsoft.com/office/powerpoint/2010/main" val="1584593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381000"/>
            <a:ext cx="8229600" cy="1066800"/>
          </a:xfrm>
        </p:spPr>
        <p:txBody>
          <a:bodyPr>
            <a:normAutofit fontScale="90000"/>
          </a:bodyPr>
          <a:lstStyle/>
          <a:p>
            <a:r>
              <a:rPr lang="en-US" dirty="0" smtClean="0">
                <a:hlinkClick r:id="rId3"/>
              </a:rPr>
              <a:t>Crimea Through a Game Theory Lens</a:t>
            </a:r>
            <a:endParaRPr lang="en-US" dirty="0"/>
          </a:p>
        </p:txBody>
      </p:sp>
      <p:sp>
        <p:nvSpPr>
          <p:cNvPr id="3" name="Content Placeholder 2"/>
          <p:cNvSpPr>
            <a:spLocks noGrp="1"/>
          </p:cNvSpPr>
          <p:nvPr>
            <p:ph idx="1"/>
          </p:nvPr>
        </p:nvSpPr>
        <p:spPr>
          <a:xfrm>
            <a:off x="442912" y="1289727"/>
            <a:ext cx="8229600" cy="2895600"/>
          </a:xfrm>
        </p:spPr>
        <p:txBody>
          <a:bodyPr>
            <a:normAutofit/>
          </a:bodyPr>
          <a:lstStyle/>
          <a:p>
            <a:r>
              <a:rPr lang="en-US" dirty="0" smtClean="0"/>
              <a:t>How can we apply game theory to current political situations like the one in the article?</a:t>
            </a:r>
          </a:p>
          <a:p>
            <a:r>
              <a:rPr lang="en-US" dirty="0" smtClean="0"/>
              <a:t>Does looking at political situations through a game theory lens change how you  look at the world?</a:t>
            </a:r>
            <a:endParaRPr lang="en-US" dirty="0"/>
          </a:p>
        </p:txBody>
      </p:sp>
      <p:pic>
        <p:nvPicPr>
          <p:cNvPr id="3074" name="Picture 2" descr="http://www.foxcrawl.com/wp-content/uploads/2014/03/Crimea-map-Ukraine-Russ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124200"/>
            <a:ext cx="6022804"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365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smtClean="0"/>
              <a:t>Production Possible Frontier (PPF)</a:t>
            </a:r>
            <a:endParaRPr lang="en-US" dirty="0"/>
          </a:p>
        </p:txBody>
      </p:sp>
      <p:sp>
        <p:nvSpPr>
          <p:cNvPr id="3" name="Content Placeholder 2"/>
          <p:cNvSpPr>
            <a:spLocks noGrp="1"/>
          </p:cNvSpPr>
          <p:nvPr>
            <p:ph idx="1"/>
          </p:nvPr>
        </p:nvSpPr>
        <p:spPr>
          <a:xfrm>
            <a:off x="381000" y="1219200"/>
            <a:ext cx="3733800" cy="4953000"/>
          </a:xfrm>
        </p:spPr>
        <p:txBody>
          <a:bodyPr>
            <a:normAutofit fontScale="92500" lnSpcReduction="10000"/>
          </a:bodyPr>
          <a:lstStyle/>
          <a:p>
            <a:r>
              <a:rPr lang="en-US" dirty="0"/>
              <a:t>S</a:t>
            </a:r>
            <a:r>
              <a:rPr lang="en-US" dirty="0" smtClean="0"/>
              <a:t>hows how an economy might use its resources to produce 2 goods</a:t>
            </a:r>
          </a:p>
          <a:p>
            <a:pPr lvl="1"/>
            <a:r>
              <a:rPr lang="en-US" dirty="0" smtClean="0"/>
              <a:t>Each point on the curve represents the use of all productive resources</a:t>
            </a:r>
          </a:p>
          <a:p>
            <a:pPr lvl="1"/>
            <a:r>
              <a:rPr lang="en-US" dirty="0" smtClean="0"/>
              <a:t>PPF is used to calculate the opportunity cost of moving production from one point to another </a:t>
            </a:r>
            <a:endParaRPr lang="en-US" dirty="0"/>
          </a:p>
        </p:txBody>
      </p:sp>
      <p:pic>
        <p:nvPicPr>
          <p:cNvPr id="1026" name="Picture 2" descr="http://web.mnstate.edu/stutes/econ202/Fall08/Image16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57300"/>
            <a:ext cx="4645935"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676400" y="762000"/>
            <a:ext cx="0" cy="472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76400" y="5486400"/>
            <a:ext cx="60198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16200000">
            <a:off x="-26213" y="2769413"/>
            <a:ext cx="143295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Cars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505200" y="5715000"/>
            <a:ext cx="200990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Lawns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TextBox 10"/>
          <p:cNvSpPr txBox="1"/>
          <p:nvPr/>
        </p:nvSpPr>
        <p:spPr>
          <a:xfrm>
            <a:off x="6934200" y="304800"/>
            <a:ext cx="1981200" cy="4524315"/>
          </a:xfrm>
          <a:prstGeom prst="rect">
            <a:avLst/>
          </a:prstGeom>
          <a:noFill/>
        </p:spPr>
        <p:txBody>
          <a:bodyPr wrap="square" rtlCol="0">
            <a:spAutoFit/>
          </a:bodyPr>
          <a:lstStyle/>
          <a:p>
            <a:pPr algn="ctr"/>
            <a:r>
              <a:rPr lang="en-US" dirty="0" smtClean="0"/>
              <a:t>Per Hour</a:t>
            </a:r>
          </a:p>
          <a:p>
            <a:r>
              <a:rPr lang="en-US" dirty="0" smtClean="0"/>
              <a:t>Cars            Lawns</a:t>
            </a:r>
          </a:p>
          <a:p>
            <a:endParaRPr lang="en-US" dirty="0"/>
          </a:p>
          <a:p>
            <a:pPr marL="342900" indent="-342900">
              <a:buAutoNum type="arabicPlain"/>
            </a:pPr>
            <a:r>
              <a:rPr lang="en-US" dirty="0" smtClean="0"/>
              <a:t>                  1   </a:t>
            </a:r>
          </a:p>
          <a:p>
            <a:pPr marL="342900" indent="-342900">
              <a:buAutoNum type="arabicPlain"/>
            </a:pPr>
            <a:r>
              <a:rPr lang="en-US" dirty="0" smtClean="0"/>
              <a:t>                  1</a:t>
            </a:r>
          </a:p>
          <a:p>
            <a:pPr marL="342900" indent="-342900"/>
            <a:r>
              <a:rPr lang="en-US" dirty="0" smtClean="0"/>
              <a:t>1    	                  2       					</a:t>
            </a:r>
          </a:p>
          <a:p>
            <a:endParaRPr lang="en-US" dirty="0"/>
          </a:p>
          <a:p>
            <a:endParaRPr lang="en-US" dirty="0" smtClean="0"/>
          </a:p>
          <a:p>
            <a:endParaRPr lang="en-US" dirty="0"/>
          </a:p>
          <a:p>
            <a:endParaRPr lang="en-US" dirty="0" smtClean="0"/>
          </a:p>
          <a:p>
            <a:endParaRPr lang="en-US" dirty="0"/>
          </a:p>
        </p:txBody>
      </p:sp>
      <p:sp>
        <p:nvSpPr>
          <p:cNvPr id="12" name="TextBox 11"/>
          <p:cNvSpPr txBox="1"/>
          <p:nvPr/>
        </p:nvSpPr>
        <p:spPr>
          <a:xfrm>
            <a:off x="5410200" y="1143000"/>
            <a:ext cx="1447800" cy="923330"/>
          </a:xfrm>
          <a:prstGeom prst="rect">
            <a:avLst/>
          </a:prstGeom>
          <a:noFill/>
        </p:spPr>
        <p:txBody>
          <a:bodyPr wrap="square" rtlCol="0">
            <a:spAutoFit/>
          </a:bodyPr>
          <a:lstStyle/>
          <a:p>
            <a:pPr algn="r"/>
            <a:r>
              <a:rPr lang="en-US" dirty="0" smtClean="0"/>
              <a:t>Kevin</a:t>
            </a:r>
          </a:p>
          <a:p>
            <a:pPr algn="r"/>
            <a:r>
              <a:rPr lang="en-US" dirty="0" smtClean="0"/>
              <a:t>Mark</a:t>
            </a:r>
          </a:p>
          <a:p>
            <a:pPr algn="r"/>
            <a:r>
              <a:rPr lang="en-US" dirty="0" smtClean="0"/>
              <a:t>Stacy</a:t>
            </a:r>
            <a:endParaRPr lang="en-US" dirty="0"/>
          </a:p>
        </p:txBody>
      </p:sp>
      <p:sp>
        <p:nvSpPr>
          <p:cNvPr id="13" name="Rectangle 12"/>
          <p:cNvSpPr/>
          <p:nvPr/>
        </p:nvSpPr>
        <p:spPr>
          <a:xfrm>
            <a:off x="564378" y="143470"/>
            <a:ext cx="567495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tabLst>
                <a:tab pos="2293938" algn="l"/>
              </a:tabLst>
            </a:pP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 Hours a Day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Explosion 2 14"/>
          <p:cNvSpPr/>
          <p:nvPr/>
        </p:nvSpPr>
        <p:spPr>
          <a:xfrm>
            <a:off x="1524000" y="1371600"/>
            <a:ext cx="381000" cy="304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xplosion 2 15"/>
          <p:cNvSpPr/>
          <p:nvPr/>
        </p:nvSpPr>
        <p:spPr>
          <a:xfrm>
            <a:off x="6096000" y="5334000"/>
            <a:ext cx="381000" cy="304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xplosion 2 16"/>
          <p:cNvSpPr/>
          <p:nvPr/>
        </p:nvSpPr>
        <p:spPr>
          <a:xfrm>
            <a:off x="3886200" y="3200400"/>
            <a:ext cx="381000" cy="304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66800" y="1371600"/>
            <a:ext cx="457200" cy="369332"/>
          </a:xfrm>
          <a:prstGeom prst="rect">
            <a:avLst/>
          </a:prstGeom>
          <a:noFill/>
        </p:spPr>
        <p:txBody>
          <a:bodyPr wrap="square" rtlCol="0">
            <a:spAutoFit/>
          </a:bodyPr>
          <a:lstStyle/>
          <a:p>
            <a:r>
              <a:rPr lang="en-US" dirty="0" smtClean="0"/>
              <a:t>40</a:t>
            </a:r>
            <a:endParaRPr lang="en-US" dirty="0"/>
          </a:p>
        </p:txBody>
      </p:sp>
      <p:sp>
        <p:nvSpPr>
          <p:cNvPr id="19" name="TextBox 18"/>
          <p:cNvSpPr txBox="1"/>
          <p:nvPr/>
        </p:nvSpPr>
        <p:spPr>
          <a:xfrm>
            <a:off x="6096000" y="5638800"/>
            <a:ext cx="457200" cy="369332"/>
          </a:xfrm>
          <a:prstGeom prst="rect">
            <a:avLst/>
          </a:prstGeom>
          <a:noFill/>
        </p:spPr>
        <p:txBody>
          <a:bodyPr wrap="square" rtlCol="0">
            <a:spAutoFit/>
          </a:bodyPr>
          <a:lstStyle/>
          <a:p>
            <a:r>
              <a:rPr lang="en-US" dirty="0" smtClean="0"/>
              <a:t>40</a:t>
            </a:r>
            <a:endParaRPr lang="en-US" dirty="0"/>
          </a:p>
        </p:txBody>
      </p:sp>
      <p:sp>
        <p:nvSpPr>
          <p:cNvPr id="20" name="TextBox 19"/>
          <p:cNvSpPr txBox="1"/>
          <p:nvPr/>
        </p:nvSpPr>
        <p:spPr>
          <a:xfrm>
            <a:off x="1828800" y="1066800"/>
            <a:ext cx="304800" cy="369332"/>
          </a:xfrm>
          <a:prstGeom prst="rect">
            <a:avLst/>
          </a:prstGeom>
          <a:noFill/>
        </p:spPr>
        <p:txBody>
          <a:bodyPr wrap="square" rtlCol="0">
            <a:spAutoFit/>
          </a:bodyPr>
          <a:lstStyle/>
          <a:p>
            <a:r>
              <a:rPr lang="en-US" dirty="0" smtClean="0"/>
              <a:t>A</a:t>
            </a:r>
            <a:endParaRPr lang="en-US" dirty="0"/>
          </a:p>
        </p:txBody>
      </p:sp>
      <p:sp>
        <p:nvSpPr>
          <p:cNvPr id="21" name="TextBox 20"/>
          <p:cNvSpPr txBox="1"/>
          <p:nvPr/>
        </p:nvSpPr>
        <p:spPr>
          <a:xfrm>
            <a:off x="6324600" y="5105400"/>
            <a:ext cx="304800" cy="369332"/>
          </a:xfrm>
          <a:prstGeom prst="rect">
            <a:avLst/>
          </a:prstGeom>
          <a:noFill/>
        </p:spPr>
        <p:txBody>
          <a:bodyPr wrap="square" rtlCol="0">
            <a:spAutoFit/>
          </a:bodyPr>
          <a:lstStyle/>
          <a:p>
            <a:r>
              <a:rPr lang="en-US" dirty="0" smtClean="0"/>
              <a:t>B</a:t>
            </a:r>
            <a:endParaRPr lang="en-US" dirty="0"/>
          </a:p>
        </p:txBody>
      </p:sp>
      <p:sp>
        <p:nvSpPr>
          <p:cNvPr id="22" name="TextBox 21"/>
          <p:cNvSpPr txBox="1"/>
          <p:nvPr/>
        </p:nvSpPr>
        <p:spPr>
          <a:xfrm>
            <a:off x="4267200" y="2971800"/>
            <a:ext cx="152400" cy="381000"/>
          </a:xfrm>
          <a:prstGeom prst="rect">
            <a:avLst/>
          </a:prstGeom>
          <a:noFill/>
        </p:spPr>
        <p:txBody>
          <a:bodyPr wrap="square" rtlCol="0">
            <a:spAutoFit/>
          </a:bodyPr>
          <a:lstStyle/>
          <a:p>
            <a:r>
              <a:rPr lang="en-US" dirty="0" smtClean="0"/>
              <a:t>C</a:t>
            </a:r>
            <a:endParaRPr lang="en-US" dirty="0"/>
          </a:p>
        </p:txBody>
      </p:sp>
      <p:sp>
        <p:nvSpPr>
          <p:cNvPr id="23" name="TextBox 22"/>
          <p:cNvSpPr txBox="1"/>
          <p:nvPr/>
        </p:nvSpPr>
        <p:spPr>
          <a:xfrm>
            <a:off x="3886200" y="5638800"/>
            <a:ext cx="533400" cy="369332"/>
          </a:xfrm>
          <a:prstGeom prst="rect">
            <a:avLst/>
          </a:prstGeom>
          <a:noFill/>
        </p:spPr>
        <p:txBody>
          <a:bodyPr wrap="square" rtlCol="0">
            <a:spAutoFit/>
          </a:bodyPr>
          <a:lstStyle/>
          <a:p>
            <a:r>
              <a:rPr lang="en-US" dirty="0" smtClean="0"/>
              <a:t>20</a:t>
            </a:r>
            <a:endParaRPr lang="en-US" dirty="0"/>
          </a:p>
        </p:txBody>
      </p:sp>
      <p:sp>
        <p:nvSpPr>
          <p:cNvPr id="24" name="TextBox 23"/>
          <p:cNvSpPr txBox="1"/>
          <p:nvPr/>
        </p:nvSpPr>
        <p:spPr>
          <a:xfrm>
            <a:off x="1143000" y="3124200"/>
            <a:ext cx="838200" cy="369332"/>
          </a:xfrm>
          <a:prstGeom prst="rect">
            <a:avLst/>
          </a:prstGeom>
          <a:noFill/>
        </p:spPr>
        <p:txBody>
          <a:bodyPr wrap="square" rtlCol="0">
            <a:spAutoFit/>
          </a:bodyPr>
          <a:lstStyle/>
          <a:p>
            <a:r>
              <a:rPr lang="en-US" dirty="0"/>
              <a:t>2</a:t>
            </a:r>
            <a:r>
              <a:rPr lang="en-US" dirty="0" smtClean="0"/>
              <a:t>0</a:t>
            </a:r>
            <a:endParaRPr lang="en-US" dirty="0"/>
          </a:p>
        </p:txBody>
      </p:sp>
      <p:sp>
        <p:nvSpPr>
          <p:cNvPr id="25" name="Explosion 2 24"/>
          <p:cNvSpPr/>
          <p:nvPr/>
        </p:nvSpPr>
        <p:spPr>
          <a:xfrm>
            <a:off x="4419600" y="2667000"/>
            <a:ext cx="381000" cy="304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724400" y="2438400"/>
            <a:ext cx="685800" cy="381000"/>
          </a:xfrm>
          <a:prstGeom prst="rect">
            <a:avLst/>
          </a:prstGeom>
          <a:noFill/>
        </p:spPr>
        <p:txBody>
          <a:bodyPr wrap="square" rtlCol="0">
            <a:spAutoFit/>
          </a:bodyPr>
          <a:lstStyle/>
          <a:p>
            <a:r>
              <a:rPr lang="en-US" dirty="0" smtClean="0"/>
              <a:t>D</a:t>
            </a:r>
            <a:endParaRPr lang="en-US" dirty="0"/>
          </a:p>
        </p:txBody>
      </p:sp>
      <p:sp>
        <p:nvSpPr>
          <p:cNvPr id="27" name="TextBox 26"/>
          <p:cNvSpPr txBox="1"/>
          <p:nvPr/>
        </p:nvSpPr>
        <p:spPr>
          <a:xfrm>
            <a:off x="4419600" y="5638800"/>
            <a:ext cx="533400" cy="369332"/>
          </a:xfrm>
          <a:prstGeom prst="rect">
            <a:avLst/>
          </a:prstGeom>
          <a:noFill/>
        </p:spPr>
        <p:txBody>
          <a:bodyPr wrap="square" rtlCol="0">
            <a:spAutoFit/>
          </a:bodyPr>
          <a:lstStyle/>
          <a:p>
            <a:r>
              <a:rPr lang="en-US" dirty="0" smtClean="0"/>
              <a:t>25</a:t>
            </a:r>
            <a:endParaRPr lang="en-US" dirty="0"/>
          </a:p>
        </p:txBody>
      </p:sp>
      <p:sp>
        <p:nvSpPr>
          <p:cNvPr id="29" name="TextBox 28"/>
          <p:cNvSpPr txBox="1"/>
          <p:nvPr/>
        </p:nvSpPr>
        <p:spPr>
          <a:xfrm>
            <a:off x="1143000" y="2667000"/>
            <a:ext cx="418704" cy="369332"/>
          </a:xfrm>
          <a:prstGeom prst="rect">
            <a:avLst/>
          </a:prstGeom>
          <a:noFill/>
        </p:spPr>
        <p:txBody>
          <a:bodyPr wrap="none" rtlCol="0">
            <a:spAutoFit/>
          </a:bodyPr>
          <a:lstStyle/>
          <a:p>
            <a:r>
              <a:rPr lang="en-US" dirty="0" smtClean="0"/>
              <a:t>25</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smtClean="0"/>
              <a:t>Locations on a PPF</a:t>
            </a:r>
            <a:endParaRPr lang="en-US" dirty="0"/>
          </a:p>
        </p:txBody>
      </p:sp>
      <p:sp>
        <p:nvSpPr>
          <p:cNvPr id="3" name="Content Placeholder 2"/>
          <p:cNvSpPr>
            <a:spLocks noGrp="1"/>
          </p:cNvSpPr>
          <p:nvPr>
            <p:ph idx="1"/>
          </p:nvPr>
        </p:nvSpPr>
        <p:spPr>
          <a:xfrm>
            <a:off x="457200" y="1905000"/>
            <a:ext cx="8229600" cy="4325112"/>
          </a:xfrm>
        </p:spPr>
        <p:txBody>
          <a:bodyPr>
            <a:normAutofit lnSpcReduction="10000"/>
          </a:bodyPr>
          <a:lstStyle/>
          <a:p>
            <a:r>
              <a:rPr lang="en-US" b="1" dirty="0" smtClean="0"/>
              <a:t>Efficient Point- </a:t>
            </a:r>
            <a:r>
              <a:rPr lang="en-US" dirty="0" smtClean="0"/>
              <a:t>place where an economy is achieving as much output as possible from a given amount of resources- occurs at any </a:t>
            </a:r>
            <a:r>
              <a:rPr lang="en-US" u="sng" dirty="0" smtClean="0"/>
              <a:t>point on the curve </a:t>
            </a:r>
          </a:p>
          <a:p>
            <a:r>
              <a:rPr lang="en-US" b="1" dirty="0" smtClean="0"/>
              <a:t>Inefficient Point- </a:t>
            </a:r>
            <a:r>
              <a:rPr lang="en-US" dirty="0" smtClean="0"/>
              <a:t>place where the economy is not functioning as it could be- occurs at any point </a:t>
            </a:r>
            <a:r>
              <a:rPr lang="en-US" u="sng" dirty="0" smtClean="0"/>
              <a:t>inside the curve</a:t>
            </a:r>
          </a:p>
          <a:p>
            <a:r>
              <a:rPr lang="en-US" b="1" dirty="0" smtClean="0"/>
              <a:t>Unattainable Point- </a:t>
            </a:r>
            <a:r>
              <a:rPr lang="en-US" dirty="0" smtClean="0"/>
              <a:t>place where the economy cannot produce, given its current resources- occurs at any point </a:t>
            </a:r>
            <a:r>
              <a:rPr lang="en-US" u="sng" dirty="0" smtClean="0"/>
              <a:t>outside the curve </a:t>
            </a:r>
            <a:endParaRPr lang="en-US" u="sng"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229600" cy="1066800"/>
          </a:xfrm>
        </p:spPr>
        <p:txBody>
          <a:bodyPr>
            <a:normAutofit/>
          </a:bodyPr>
          <a:lstStyle/>
          <a:p>
            <a:r>
              <a:rPr lang="en-US" dirty="0" smtClean="0"/>
              <a:t>Command Economy</a:t>
            </a:r>
            <a:endParaRPr lang="en-US" dirty="0"/>
          </a:p>
        </p:txBody>
      </p:sp>
      <p:sp>
        <p:nvSpPr>
          <p:cNvPr id="3" name="Content Placeholder 2"/>
          <p:cNvSpPr>
            <a:spLocks noGrp="1"/>
          </p:cNvSpPr>
          <p:nvPr>
            <p:ph idx="1"/>
          </p:nvPr>
        </p:nvSpPr>
        <p:spPr>
          <a:xfrm>
            <a:off x="495300" y="1295400"/>
            <a:ext cx="8229600" cy="4325112"/>
          </a:xfrm>
        </p:spPr>
        <p:txBody>
          <a:bodyPr>
            <a:normAutofit/>
          </a:bodyPr>
          <a:lstStyle/>
          <a:p>
            <a:r>
              <a:rPr lang="en-US" sz="2600" dirty="0" smtClean="0"/>
              <a:t>Economic decisions made by govt. leaders</a:t>
            </a:r>
          </a:p>
          <a:p>
            <a:r>
              <a:rPr lang="en-US" sz="2600" dirty="0" smtClean="0"/>
              <a:t>Govt</a:t>
            </a:r>
            <a:r>
              <a:rPr lang="en-US" sz="2600" dirty="0"/>
              <a:t>.</a:t>
            </a:r>
            <a:r>
              <a:rPr lang="en-US" sz="2600" dirty="0" smtClean="0"/>
              <a:t> owns factors of production</a:t>
            </a:r>
          </a:p>
          <a:p>
            <a:r>
              <a:rPr lang="en-US" sz="2600" dirty="0" smtClean="0"/>
              <a:t>Prices set by govt.</a:t>
            </a:r>
          </a:p>
          <a:p>
            <a:r>
              <a:rPr lang="en-US" sz="2600" dirty="0" smtClean="0"/>
              <a:t>Consumer choice is limited </a:t>
            </a:r>
          </a:p>
          <a:p>
            <a:r>
              <a:rPr lang="en-US" sz="2600" dirty="0" smtClean="0"/>
              <a:t>Income distribution controlled by govt. </a:t>
            </a:r>
            <a:endParaRPr lang="en-US" sz="2600" dirty="0"/>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4028962"/>
            <a:ext cx="5715000" cy="282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lstStyle/>
          <a:p>
            <a:r>
              <a:rPr lang="en-US" dirty="0" smtClean="0"/>
              <a:t>Traditional Economy</a:t>
            </a:r>
            <a:endParaRPr lang="en-US" dirty="0"/>
          </a:p>
        </p:txBody>
      </p:sp>
      <p:sp>
        <p:nvSpPr>
          <p:cNvPr id="3" name="Content Placeholder 2"/>
          <p:cNvSpPr>
            <a:spLocks noGrp="1"/>
          </p:cNvSpPr>
          <p:nvPr>
            <p:ph idx="1"/>
          </p:nvPr>
        </p:nvSpPr>
        <p:spPr>
          <a:xfrm>
            <a:off x="457200" y="1266444"/>
            <a:ext cx="8229600" cy="4325112"/>
          </a:xfrm>
        </p:spPr>
        <p:txBody>
          <a:bodyPr/>
          <a:lstStyle/>
          <a:p>
            <a:r>
              <a:rPr lang="en-US" dirty="0"/>
              <a:t>D</a:t>
            </a:r>
            <a:r>
              <a:rPr lang="en-US" dirty="0" smtClean="0"/>
              <a:t>ecisions </a:t>
            </a:r>
            <a:r>
              <a:rPr lang="en-US" dirty="0" smtClean="0"/>
              <a:t>based on customs &amp; beliefs</a:t>
            </a:r>
          </a:p>
          <a:p>
            <a:r>
              <a:rPr lang="en-US" dirty="0" smtClean="0"/>
              <a:t>Change is discouraged &amp; sometimes punished</a:t>
            </a:r>
          </a:p>
          <a:p>
            <a:r>
              <a:rPr lang="en-US" dirty="0" smtClean="0"/>
              <a:t>Methods of production are often inefficient</a:t>
            </a:r>
          </a:p>
          <a:p>
            <a:r>
              <a:rPr lang="en-US" dirty="0" smtClean="0"/>
              <a:t>Family &amp; community ties are strong</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352801"/>
            <a:ext cx="4645712"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Assumption of Economics </a:t>
            </a:r>
            <a:endParaRPr lang="en-US" dirty="0"/>
          </a:p>
        </p:txBody>
      </p:sp>
      <p:sp>
        <p:nvSpPr>
          <p:cNvPr id="3" name="Content Placeholder 2"/>
          <p:cNvSpPr>
            <a:spLocks noGrp="1"/>
          </p:cNvSpPr>
          <p:nvPr>
            <p:ph idx="1"/>
          </p:nvPr>
        </p:nvSpPr>
        <p:spPr>
          <a:xfrm>
            <a:off x="457200" y="2133600"/>
            <a:ext cx="8229600" cy="4325112"/>
          </a:xfrm>
        </p:spPr>
        <p:txBody>
          <a:bodyPr/>
          <a:lstStyle/>
          <a:p>
            <a:r>
              <a:rPr lang="en-US" dirty="0" smtClean="0"/>
              <a:t>People are </a:t>
            </a:r>
            <a:r>
              <a:rPr lang="en-US" dirty="0"/>
              <a:t>rationally self </a:t>
            </a:r>
            <a:r>
              <a:rPr lang="en-US" dirty="0" smtClean="0"/>
              <a:t>interested &amp; strive </a:t>
            </a:r>
            <a:r>
              <a:rPr lang="en-US" dirty="0"/>
              <a:t>to achieve their greatest satisfaction </a:t>
            </a:r>
          </a:p>
        </p:txBody>
      </p:sp>
      <p:pic>
        <p:nvPicPr>
          <p:cNvPr id="4098" name="Picture 2" descr="http://sweetpicklesandcorn.files.wordpress.com/2014/04/walm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352800"/>
            <a:ext cx="603885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79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066800"/>
          </a:xfrm>
        </p:spPr>
        <p:txBody>
          <a:bodyPr/>
          <a:lstStyle/>
          <a:p>
            <a:r>
              <a:rPr lang="en-US" dirty="0" smtClean="0"/>
              <a:t>Market Economy</a:t>
            </a:r>
            <a:endParaRPr lang="en-US" dirty="0"/>
          </a:p>
        </p:txBody>
      </p:sp>
      <p:sp>
        <p:nvSpPr>
          <p:cNvPr id="3" name="Content Placeholder 2"/>
          <p:cNvSpPr>
            <a:spLocks noGrp="1"/>
          </p:cNvSpPr>
          <p:nvPr>
            <p:ph idx="1"/>
          </p:nvPr>
        </p:nvSpPr>
        <p:spPr>
          <a:xfrm>
            <a:off x="395287" y="1295400"/>
            <a:ext cx="7772400" cy="3200400"/>
          </a:xfrm>
        </p:spPr>
        <p:txBody>
          <a:bodyPr>
            <a:normAutofit/>
          </a:bodyPr>
          <a:lstStyle/>
          <a:p>
            <a:r>
              <a:rPr lang="en-US" sz="2600" dirty="0"/>
              <a:t>D</a:t>
            </a:r>
            <a:r>
              <a:rPr lang="en-US" sz="2600" dirty="0" smtClean="0"/>
              <a:t>ecisions </a:t>
            </a:r>
            <a:r>
              <a:rPr lang="en-US" sz="2600" dirty="0" smtClean="0"/>
              <a:t>made by individuals</a:t>
            </a:r>
          </a:p>
          <a:p>
            <a:r>
              <a:rPr lang="en-US" sz="2600" dirty="0" smtClean="0"/>
              <a:t>Individuals own factors of production &amp; choose what to produce </a:t>
            </a:r>
            <a:r>
              <a:rPr lang="en-US" sz="2600" dirty="0" smtClean="0"/>
              <a:t>based on info</a:t>
            </a:r>
            <a:r>
              <a:rPr lang="en-US" sz="2600" dirty="0" smtClean="0"/>
              <a:t>. provided by market prices</a:t>
            </a:r>
          </a:p>
          <a:p>
            <a:r>
              <a:rPr lang="en-US" sz="2600" dirty="0" smtClean="0"/>
              <a:t>Consumer choice is large</a:t>
            </a:r>
          </a:p>
          <a:p>
            <a:r>
              <a:rPr lang="en-US" sz="2600" dirty="0" smtClean="0"/>
              <a:t>Little incentive to engage in unprofitable ventures </a:t>
            </a:r>
            <a:endParaRPr lang="en-US" sz="26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8486" y="4191000"/>
            <a:ext cx="3838575" cy="2554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Influence of Adam Smith</a:t>
            </a:r>
            <a:endParaRPr lang="en-US" dirty="0"/>
          </a:p>
        </p:txBody>
      </p:sp>
      <p:sp>
        <p:nvSpPr>
          <p:cNvPr id="3" name="Content Placeholder 2"/>
          <p:cNvSpPr>
            <a:spLocks noGrp="1"/>
          </p:cNvSpPr>
          <p:nvPr>
            <p:ph idx="1"/>
          </p:nvPr>
        </p:nvSpPr>
        <p:spPr>
          <a:xfrm>
            <a:off x="381000" y="1447800"/>
            <a:ext cx="8229600" cy="4191000"/>
          </a:xfrm>
        </p:spPr>
        <p:txBody>
          <a:bodyPr>
            <a:normAutofit/>
          </a:bodyPr>
          <a:lstStyle/>
          <a:p>
            <a:r>
              <a:rPr lang="en-US" i="1" dirty="0" smtClean="0"/>
              <a:t>The Wealth of Nations  - </a:t>
            </a:r>
            <a:r>
              <a:rPr lang="en-US" dirty="0" smtClean="0"/>
              <a:t>credited with creating capitalism, a free-market economy </a:t>
            </a:r>
          </a:p>
          <a:p>
            <a:pPr lvl="2"/>
            <a:endParaRPr lang="en-US" dirty="0" smtClean="0"/>
          </a:p>
          <a:p>
            <a:pPr lvl="2"/>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743200"/>
            <a:ext cx="3062288" cy="346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7772400" cy="3276600"/>
          </a:xfrm>
        </p:spPr>
        <p:txBody>
          <a:bodyPr/>
          <a:lstStyle/>
          <a:p>
            <a:r>
              <a:rPr lang="en-US" dirty="0" smtClean="0"/>
              <a:t>Economic </a:t>
            </a:r>
            <a:r>
              <a:rPr lang="en-US" dirty="0"/>
              <a:t>f</a:t>
            </a:r>
            <a:r>
              <a:rPr lang="en-US" dirty="0" smtClean="0"/>
              <a:t>reedom is essential for prosperity </a:t>
            </a:r>
          </a:p>
          <a:p>
            <a:pPr lvl="1"/>
            <a:r>
              <a:rPr lang="en-US" dirty="0" smtClean="0"/>
              <a:t>Invisible </a:t>
            </a:r>
            <a:r>
              <a:rPr lang="en-US" dirty="0" smtClean="0"/>
              <a:t>Hand Theory, </a:t>
            </a:r>
            <a:r>
              <a:rPr lang="en-US" dirty="0" smtClean="0"/>
              <a:t>an </a:t>
            </a:r>
            <a:r>
              <a:rPr lang="en-US" dirty="0" smtClean="0"/>
              <a:t>individual’s pursuit for selfish gain helps </a:t>
            </a:r>
            <a:r>
              <a:rPr lang="en-US" dirty="0" smtClean="0"/>
              <a:t>society </a:t>
            </a:r>
            <a:r>
              <a:rPr lang="en-US" dirty="0" smtClean="0"/>
              <a:t>as a whole  </a:t>
            </a:r>
          </a:p>
          <a:p>
            <a:pPr lvl="1"/>
            <a:r>
              <a:rPr lang="en-US" dirty="0" smtClean="0"/>
              <a:t>Govt. shouldn’t interfere with </a:t>
            </a:r>
            <a:r>
              <a:rPr lang="en-US" dirty="0" smtClean="0"/>
              <a:t>economy </a:t>
            </a:r>
            <a:r>
              <a:rPr lang="en-US" dirty="0" smtClean="0"/>
              <a:t>based upon </a:t>
            </a:r>
            <a:r>
              <a:rPr lang="en-US" dirty="0" smtClean="0">
                <a:hlinkClick r:id="rId2"/>
              </a:rPr>
              <a:t>Laissez-Faire</a:t>
            </a:r>
            <a:r>
              <a:rPr lang="en-US" dirty="0" smtClean="0"/>
              <a:t> “let them do”</a:t>
            </a:r>
          </a:p>
          <a:p>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200400"/>
            <a:ext cx="728106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772400" cy="5410200"/>
          </a:xfrm>
        </p:spPr>
        <p:txBody>
          <a:bodyPr>
            <a:normAutofit/>
          </a:bodyPr>
          <a:lstStyle/>
          <a:p>
            <a:r>
              <a:rPr lang="en-US" sz="2800" dirty="0" smtClean="0"/>
              <a:t>In the 1700s &amp; 1800</a:t>
            </a:r>
            <a:r>
              <a:rPr lang="en-US" sz="2800" dirty="0"/>
              <a:t>s</a:t>
            </a:r>
            <a:r>
              <a:rPr lang="en-US" sz="2800" dirty="0" smtClean="0"/>
              <a:t> Smith’s ideas were put into action:</a:t>
            </a:r>
          </a:p>
          <a:p>
            <a:pPr lvl="1"/>
            <a:r>
              <a:rPr lang="en-US" sz="2800" dirty="0" smtClean="0"/>
              <a:t>Capitalists grew wealthy by accumulating capital &amp; devoting them to industrial production -&gt; Industrial Revolution</a:t>
            </a:r>
          </a:p>
          <a:p>
            <a:pPr lvl="1"/>
            <a:r>
              <a:rPr lang="en-US" sz="2800" dirty="0" smtClean="0"/>
              <a:t>Positives- more jobs, urban growth, goods &amp; services,&amp; technology</a:t>
            </a:r>
          </a:p>
          <a:p>
            <a:pPr lvl="1"/>
            <a:r>
              <a:rPr lang="en-US" sz="2800" dirty="0" smtClean="0"/>
              <a:t>Negatives- harsh work conditions, long hours, low wages, unsanitary conditions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Command Economy </a:t>
            </a:r>
            <a:endParaRPr lang="en-US" dirty="0"/>
          </a:p>
        </p:txBody>
      </p:sp>
      <p:sp>
        <p:nvSpPr>
          <p:cNvPr id="3" name="Content Placeholder 2"/>
          <p:cNvSpPr>
            <a:spLocks noGrp="1"/>
          </p:cNvSpPr>
          <p:nvPr>
            <p:ph idx="1"/>
          </p:nvPr>
        </p:nvSpPr>
        <p:spPr/>
        <p:txBody>
          <a:bodyPr/>
          <a:lstStyle/>
          <a:p>
            <a:r>
              <a:rPr lang="en-US" dirty="0" smtClean="0"/>
              <a:t>Workers </a:t>
            </a:r>
            <a:r>
              <a:rPr lang="en-US" dirty="0" smtClean="0"/>
              <a:t>blamed poverty </a:t>
            </a:r>
            <a:r>
              <a:rPr lang="en-US" dirty="0" smtClean="0"/>
              <a:t>on wealthy capitalists</a:t>
            </a:r>
          </a:p>
          <a:p>
            <a:pPr lvl="1"/>
            <a:r>
              <a:rPr lang="en-US" dirty="0" smtClean="0"/>
              <a:t>Rise of Socialism &amp; Communism  </a:t>
            </a:r>
          </a:p>
          <a:p>
            <a:pPr lvl="1"/>
            <a:r>
              <a:rPr lang="en-US" i="1" dirty="0" smtClean="0"/>
              <a:t>The Communist Manifesto </a:t>
            </a:r>
            <a:r>
              <a:rPr lang="en-US" dirty="0" smtClean="0"/>
              <a:t>in 1848</a:t>
            </a:r>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259645"/>
            <a:ext cx="38862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934200" y="4570254"/>
            <a:ext cx="179087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Marx</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533400" y="4557711"/>
            <a:ext cx="206018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Engels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Mixed Economy </a:t>
            </a:r>
            <a:endParaRPr lang="en-US" dirty="0"/>
          </a:p>
        </p:txBody>
      </p:sp>
      <p:sp>
        <p:nvSpPr>
          <p:cNvPr id="3" name="Content Placeholder 2"/>
          <p:cNvSpPr>
            <a:spLocks noGrp="1"/>
          </p:cNvSpPr>
          <p:nvPr>
            <p:ph idx="1"/>
          </p:nvPr>
        </p:nvSpPr>
        <p:spPr/>
        <p:txBody>
          <a:bodyPr/>
          <a:lstStyle/>
          <a:p>
            <a:r>
              <a:rPr lang="en-US" dirty="0" smtClean="0"/>
              <a:t>In a mixed economy…</a:t>
            </a:r>
          </a:p>
          <a:p>
            <a:pPr lvl="1"/>
            <a:r>
              <a:rPr lang="en-US" dirty="0" smtClean="0"/>
              <a:t>Individuals:</a:t>
            </a:r>
          </a:p>
          <a:p>
            <a:pPr lvl="2"/>
            <a:r>
              <a:rPr lang="en-US" dirty="0" smtClean="0"/>
              <a:t>Own the factors of production</a:t>
            </a:r>
          </a:p>
          <a:p>
            <a:pPr lvl="2"/>
            <a:r>
              <a:rPr lang="en-US" dirty="0"/>
              <a:t>F</a:t>
            </a:r>
            <a:r>
              <a:rPr lang="en-US" dirty="0" smtClean="0"/>
              <a:t>reedom to produce or consume </a:t>
            </a:r>
          </a:p>
          <a:p>
            <a:pPr lvl="2"/>
            <a:r>
              <a:rPr lang="en-US" dirty="0" smtClean="0"/>
              <a:t>Must operate under confines of the law</a:t>
            </a:r>
          </a:p>
          <a:p>
            <a:pPr lvl="1"/>
            <a:r>
              <a:rPr lang="en-US" dirty="0" smtClean="0"/>
              <a:t>Government:</a:t>
            </a:r>
          </a:p>
          <a:p>
            <a:pPr lvl="2"/>
            <a:r>
              <a:rPr lang="en-US" dirty="0" smtClean="0"/>
              <a:t>Protects workers &amp; consumers</a:t>
            </a:r>
          </a:p>
          <a:p>
            <a:pPr lvl="2"/>
            <a:r>
              <a:rPr lang="en-US" dirty="0" smtClean="0"/>
              <a:t>Regulates business &amp; preserves competitions</a:t>
            </a:r>
          </a:p>
          <a:p>
            <a:pPr lvl="2"/>
            <a:r>
              <a:rPr lang="en-US" dirty="0" smtClean="0"/>
              <a:t>Provide public goods/benefits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78" t="8197" r="29722" b="6169"/>
          <a:stretch/>
        </p:blipFill>
        <p:spPr bwMode="auto">
          <a:xfrm>
            <a:off x="1828800" y="21596"/>
            <a:ext cx="5029200" cy="6801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623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Micro &amp; Macroeconomics</a:t>
            </a:r>
            <a:endParaRPr lang="en-US" dirty="0"/>
          </a:p>
        </p:txBody>
      </p:sp>
      <p:sp>
        <p:nvSpPr>
          <p:cNvPr id="2" name="Subtitle 1"/>
          <p:cNvSpPr>
            <a:spLocks noGrp="1"/>
          </p:cNvSpPr>
          <p:nvPr>
            <p:ph type="subTitle" idx="1"/>
          </p:nvPr>
        </p:nvSpPr>
        <p:spPr/>
        <p:txBody>
          <a:bodyPr/>
          <a:lstStyle/>
          <a:p>
            <a:r>
              <a:rPr lang="en-US" dirty="0" smtClean="0"/>
              <a:t>Test #10</a:t>
            </a:r>
            <a:endParaRPr lang="en-US" dirty="0"/>
          </a:p>
        </p:txBody>
      </p:sp>
    </p:spTree>
    <p:extLst>
      <p:ext uri="{BB962C8B-B14F-4D97-AF65-F5344CB8AC3E}">
        <p14:creationId xmlns:p14="http://schemas.microsoft.com/office/powerpoint/2010/main" val="20758103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Microeconomics </a:t>
            </a:r>
            <a:endParaRPr lang="en-US" dirty="0"/>
          </a:p>
        </p:txBody>
      </p:sp>
      <p:sp>
        <p:nvSpPr>
          <p:cNvPr id="3" name="Content Placeholder 2"/>
          <p:cNvSpPr>
            <a:spLocks noGrp="1"/>
          </p:cNvSpPr>
          <p:nvPr>
            <p:ph idx="1"/>
          </p:nvPr>
        </p:nvSpPr>
        <p:spPr/>
        <p:txBody>
          <a:bodyPr/>
          <a:lstStyle/>
          <a:p>
            <a:r>
              <a:rPr lang="en-US" dirty="0" smtClean="0"/>
              <a:t>Part of economy that deals with behaviors &amp; decision making of individuals</a:t>
            </a:r>
          </a:p>
        </p:txBody>
      </p:sp>
      <p:pic>
        <p:nvPicPr>
          <p:cNvPr id="1026" name="Picture 2" descr="C:\Users\dunnavantk\AppData\Local\Microsoft\Windows\Temporary Internet Files\Content.IE5\20Y7PNS7\MC90043249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868421"/>
            <a:ext cx="2232503"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unnavantk\AppData\Local\Microsoft\Windows\Temporary Internet Files\Content.IE5\4L07S5E3\MC90029727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540946"/>
            <a:ext cx="2362200" cy="2251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unnavantk\AppData\Local\Microsoft\Windows\Temporary Internet Files\Content.IE5\XKIAYY45\MC90036569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9000" y="3581400"/>
            <a:ext cx="2133600" cy="225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703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Supply</a:t>
            </a:r>
            <a:endParaRPr lang="en-US" dirty="0"/>
          </a:p>
        </p:txBody>
      </p:sp>
      <p:sp>
        <p:nvSpPr>
          <p:cNvPr id="3" name="Content Placeholder 2"/>
          <p:cNvSpPr>
            <a:spLocks noGrp="1"/>
          </p:cNvSpPr>
          <p:nvPr>
            <p:ph idx="1"/>
          </p:nvPr>
        </p:nvSpPr>
        <p:spPr/>
        <p:txBody>
          <a:bodyPr/>
          <a:lstStyle/>
          <a:p>
            <a:r>
              <a:rPr lang="en-US" dirty="0" smtClean="0"/>
              <a:t>If prices are high, suppliers offer greater quantities for sale</a:t>
            </a:r>
          </a:p>
          <a:p>
            <a:r>
              <a:rPr lang="en-US" dirty="0" smtClean="0"/>
              <a:t>If prices are low, suppliers offer smaller quantities for sale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normAutofit/>
          </a:bodyPr>
          <a:lstStyle/>
          <a:p>
            <a:r>
              <a:rPr lang="en-US" sz="3200" dirty="0" smtClean="0"/>
              <a:t>Scarcity </a:t>
            </a:r>
            <a:endParaRPr lang="en-US" sz="3200" dirty="0"/>
          </a:p>
        </p:txBody>
      </p:sp>
      <p:sp>
        <p:nvSpPr>
          <p:cNvPr id="3" name="Content Placeholder 2"/>
          <p:cNvSpPr>
            <a:spLocks noGrp="1"/>
          </p:cNvSpPr>
          <p:nvPr>
            <p:ph idx="1"/>
          </p:nvPr>
        </p:nvSpPr>
        <p:spPr>
          <a:xfrm>
            <a:off x="4800600" y="4680438"/>
            <a:ext cx="3962400" cy="1524000"/>
          </a:xfrm>
        </p:spPr>
        <p:txBody>
          <a:bodyPr>
            <a:normAutofit/>
          </a:bodyPr>
          <a:lstStyle/>
          <a:p>
            <a:r>
              <a:rPr lang="en-US" sz="2400" dirty="0" smtClean="0"/>
              <a:t>What to produce?</a:t>
            </a:r>
          </a:p>
          <a:p>
            <a:r>
              <a:rPr lang="en-US" sz="2400" dirty="0" smtClean="0"/>
              <a:t>How to produce?</a:t>
            </a:r>
          </a:p>
          <a:p>
            <a:r>
              <a:rPr lang="en-US" sz="2400" dirty="0" smtClean="0"/>
              <a:t>For whom to produce?</a:t>
            </a:r>
          </a:p>
        </p:txBody>
      </p:sp>
      <p:sp>
        <p:nvSpPr>
          <p:cNvPr id="4" name="Title 1"/>
          <p:cNvSpPr txBox="1">
            <a:spLocks/>
          </p:cNvSpPr>
          <p:nvPr/>
        </p:nvSpPr>
        <p:spPr>
          <a:xfrm>
            <a:off x="4582886" y="3493477"/>
            <a:ext cx="47244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200" dirty="0" smtClean="0"/>
              <a:t>Basic Economic Questions</a:t>
            </a:r>
            <a:endParaRPr lang="en-US" sz="3200" dirty="0"/>
          </a:p>
        </p:txBody>
      </p:sp>
      <p:pic>
        <p:nvPicPr>
          <p:cNvPr id="1028" name="Picture 4" descr="http://upload.wikimedia.org/wikipedia/commons/a/a7/Map_showing_Global_Physical_and_Economic_Water_Scarcity_20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 y="3657600"/>
            <a:ext cx="4267200" cy="283112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1771" y="1349539"/>
            <a:ext cx="5029200" cy="209829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2400" dirty="0" smtClean="0"/>
              <a:t>“The Economic Problem”</a:t>
            </a:r>
          </a:p>
          <a:p>
            <a:r>
              <a:rPr lang="en-US" sz="2400" dirty="0" smtClean="0"/>
              <a:t>Issue that all societies face is…</a:t>
            </a:r>
          </a:p>
          <a:p>
            <a:pPr lvl="1"/>
            <a:r>
              <a:rPr lang="en-US" sz="2400" dirty="0" smtClean="0"/>
              <a:t>Wants &gt; Resources</a:t>
            </a:r>
          </a:p>
          <a:p>
            <a:pPr lvl="1"/>
            <a:r>
              <a:rPr lang="en-US" sz="2400" dirty="0" smtClean="0"/>
              <a:t>Some people have to do without</a:t>
            </a:r>
          </a:p>
          <a:p>
            <a:pPr lvl="1">
              <a:buFont typeface="Arial" pitchFamily="34" charset="0"/>
              <a:buChar char="•"/>
            </a:pPr>
            <a:endParaRPr lang="en-US" sz="2400" dirty="0" smtClean="0"/>
          </a:p>
        </p:txBody>
      </p:sp>
      <p:pic>
        <p:nvPicPr>
          <p:cNvPr id="1030" name="Picture 6" descr="http://www.greendiary.com/wp-content/uploads/2012/07/world-oil-reserves_EIzyy_58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406" y="381000"/>
            <a:ext cx="4642594" cy="2566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Schedules </a:t>
            </a:r>
            <a:endParaRPr lang="en-US" dirty="0"/>
          </a:p>
        </p:txBody>
      </p:sp>
      <p:sp>
        <p:nvSpPr>
          <p:cNvPr id="3" name="Content Placeholder 2"/>
          <p:cNvSpPr>
            <a:spLocks noGrp="1"/>
          </p:cNvSpPr>
          <p:nvPr>
            <p:ph idx="1"/>
          </p:nvPr>
        </p:nvSpPr>
        <p:spPr/>
        <p:txBody>
          <a:bodyPr/>
          <a:lstStyle/>
          <a:p>
            <a:r>
              <a:rPr lang="en-US" dirty="0" smtClean="0"/>
              <a:t>Shows Qs at all prices that might be seen in the market at a given time </a:t>
            </a:r>
            <a:endParaRPr lang="en-US" dirty="0"/>
          </a:p>
        </p:txBody>
      </p:sp>
      <p:pic>
        <p:nvPicPr>
          <p:cNvPr id="17410" name="Picture 2" descr="http://www.econmentor.com/microeconomics-hs/supply/supply-schedule/images/upload/Demand_and_Supply_supply_schedule_table_1.png">
            <a:hlinkClick r:id="rId2"/>
          </p:cNvPr>
          <p:cNvPicPr>
            <a:picLocks noChangeAspect="1" noChangeArrowheads="1"/>
          </p:cNvPicPr>
          <p:nvPr/>
        </p:nvPicPr>
        <p:blipFill rotWithShape="1">
          <a:blip r:embed="rId3" cstate="print"/>
          <a:srcRect l="12381" t="16297" r="9871" b="16112"/>
          <a:stretch/>
        </p:blipFill>
        <p:spPr bwMode="auto">
          <a:xfrm>
            <a:off x="2895600" y="3581400"/>
            <a:ext cx="3245193" cy="2514600"/>
          </a:xfrm>
          <a:prstGeom prst="rect">
            <a:avLst/>
          </a:prstGeom>
          <a:noFill/>
        </p:spPr>
      </p:pic>
    </p:spTree>
    <p:extLst>
      <p:ext uri="{BB962C8B-B14F-4D97-AF65-F5344CB8AC3E}">
        <p14:creationId xmlns:p14="http://schemas.microsoft.com/office/powerpoint/2010/main" val="22172979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Curve </a:t>
            </a:r>
            <a:endParaRPr lang="en-US" dirty="0"/>
          </a:p>
        </p:txBody>
      </p:sp>
      <p:sp>
        <p:nvSpPr>
          <p:cNvPr id="3" name="Content Placeholder 2"/>
          <p:cNvSpPr>
            <a:spLocks noGrp="1"/>
          </p:cNvSpPr>
          <p:nvPr>
            <p:ph idx="1"/>
          </p:nvPr>
        </p:nvSpPr>
        <p:spPr/>
        <p:txBody>
          <a:bodyPr/>
          <a:lstStyle/>
          <a:p>
            <a:r>
              <a:rPr lang="en-US" dirty="0" smtClean="0"/>
              <a:t>Graph showing supply schedule </a:t>
            </a:r>
          </a:p>
          <a:p>
            <a:r>
              <a:rPr lang="en-US" dirty="0" smtClean="0"/>
              <a:t>Illustrates quantity suppliers will supply at each price</a:t>
            </a:r>
          </a:p>
          <a:p>
            <a:r>
              <a:rPr lang="en-US" dirty="0" smtClean="0"/>
              <a:t>Upward sloping </a:t>
            </a:r>
            <a:endParaRPr lang="en-US" dirty="0"/>
          </a:p>
        </p:txBody>
      </p:sp>
      <p:pic>
        <p:nvPicPr>
          <p:cNvPr id="1026" name="Picture 2" descr="http://www.netmba.com/images/econ/micro/supply/curve/supplycurve.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57600"/>
            <a:ext cx="338791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6606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Change in Quantity-Supplied </a:t>
            </a:r>
            <a:endParaRPr lang="en-US" dirty="0"/>
          </a:p>
        </p:txBody>
      </p:sp>
      <p:sp>
        <p:nvSpPr>
          <p:cNvPr id="3" name="Content Placeholder 2"/>
          <p:cNvSpPr>
            <a:spLocks noGrp="1"/>
          </p:cNvSpPr>
          <p:nvPr>
            <p:ph idx="1"/>
          </p:nvPr>
        </p:nvSpPr>
        <p:spPr>
          <a:xfrm>
            <a:off x="533400" y="1447800"/>
            <a:ext cx="8229600" cy="4325112"/>
          </a:xfrm>
        </p:spPr>
        <p:txBody>
          <a:bodyPr/>
          <a:lstStyle/>
          <a:p>
            <a:r>
              <a:rPr lang="en-US" dirty="0" smtClean="0"/>
              <a:t>Whole supply curve does not shift</a:t>
            </a:r>
          </a:p>
          <a:p>
            <a:r>
              <a:rPr lang="en-US" dirty="0" smtClean="0"/>
              <a:t>Response to change in the price – movement along curvy</a:t>
            </a:r>
          </a:p>
        </p:txBody>
      </p:sp>
      <p:pic>
        <p:nvPicPr>
          <p:cNvPr id="15362" name="Picture 2" descr="http://faculty.tamu-commerce.edu/dfunderburk/231/images/graph8.jpg">
            <a:hlinkClick r:id="rId2"/>
          </p:cNvPr>
          <p:cNvPicPr>
            <a:picLocks noChangeAspect="1" noChangeArrowheads="1"/>
          </p:cNvPicPr>
          <p:nvPr/>
        </p:nvPicPr>
        <p:blipFill>
          <a:blip r:embed="rId3" cstate="print"/>
          <a:srcRect/>
          <a:stretch>
            <a:fillRect/>
          </a:stretch>
        </p:blipFill>
        <p:spPr bwMode="auto">
          <a:xfrm>
            <a:off x="2286000" y="3886200"/>
            <a:ext cx="4257675" cy="2779204"/>
          </a:xfrm>
          <a:prstGeom prst="rect">
            <a:avLst/>
          </a:prstGeom>
          <a:noFill/>
        </p:spPr>
      </p:pic>
    </p:spTree>
    <p:extLst>
      <p:ext uri="{BB962C8B-B14F-4D97-AF65-F5344CB8AC3E}">
        <p14:creationId xmlns:p14="http://schemas.microsoft.com/office/powerpoint/2010/main" val="717153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229600" cy="1066800"/>
          </a:xfrm>
        </p:spPr>
        <p:txBody>
          <a:bodyPr/>
          <a:lstStyle/>
          <a:p>
            <a:r>
              <a:rPr lang="en-US" dirty="0" smtClean="0"/>
              <a:t>Change in Supply</a:t>
            </a:r>
            <a:endParaRPr lang="en-US" dirty="0"/>
          </a:p>
        </p:txBody>
      </p:sp>
      <p:sp>
        <p:nvSpPr>
          <p:cNvPr id="3" name="Content Placeholder 2"/>
          <p:cNvSpPr>
            <a:spLocks noGrp="1"/>
          </p:cNvSpPr>
          <p:nvPr>
            <p:ph idx="1"/>
          </p:nvPr>
        </p:nvSpPr>
        <p:spPr>
          <a:xfrm>
            <a:off x="495300" y="1495044"/>
            <a:ext cx="8229600" cy="4325112"/>
          </a:xfrm>
        </p:spPr>
        <p:txBody>
          <a:bodyPr/>
          <a:lstStyle/>
          <a:p>
            <a:r>
              <a:rPr lang="en-US" dirty="0"/>
              <a:t>S</a:t>
            </a:r>
            <a:r>
              <a:rPr lang="en-US" dirty="0" smtClean="0"/>
              <a:t>hift of entire supply curve </a:t>
            </a:r>
          </a:p>
          <a:p>
            <a:pPr lvl="1"/>
            <a:r>
              <a:rPr lang="en-US" dirty="0" smtClean="0"/>
              <a:t>Shift to right= increase in supply</a:t>
            </a:r>
          </a:p>
          <a:p>
            <a:pPr lvl="1"/>
            <a:r>
              <a:rPr lang="en-US" dirty="0" smtClean="0"/>
              <a:t>Shift to left= decrease in supply </a:t>
            </a:r>
          </a:p>
          <a:p>
            <a:r>
              <a:rPr lang="en-US" dirty="0" smtClean="0"/>
              <a:t>Response to change in “non-price” determinants of supply </a:t>
            </a:r>
            <a:endParaRPr lang="en-US" dirty="0"/>
          </a:p>
        </p:txBody>
      </p:sp>
      <p:pic>
        <p:nvPicPr>
          <p:cNvPr id="13314" name="Picture 2" descr="http://www.web-books.com/eLibrary/Books/B0/B63/IMG/fwk-rittenberg-fig03_008.jpg">
            <a:hlinkClick r:id="rId2"/>
          </p:cNvPr>
          <p:cNvPicPr>
            <a:picLocks noChangeAspect="1" noChangeArrowheads="1"/>
          </p:cNvPicPr>
          <p:nvPr/>
        </p:nvPicPr>
        <p:blipFill>
          <a:blip r:embed="rId3" cstate="print"/>
          <a:srcRect/>
          <a:stretch>
            <a:fillRect/>
          </a:stretch>
        </p:blipFill>
        <p:spPr bwMode="auto">
          <a:xfrm>
            <a:off x="1447800" y="3766832"/>
            <a:ext cx="5943600" cy="2840053"/>
          </a:xfrm>
          <a:prstGeom prst="rect">
            <a:avLst/>
          </a:prstGeom>
          <a:noFill/>
        </p:spPr>
      </p:pic>
    </p:spTree>
    <p:extLst>
      <p:ext uri="{BB962C8B-B14F-4D97-AF65-F5344CB8AC3E}">
        <p14:creationId xmlns:p14="http://schemas.microsoft.com/office/powerpoint/2010/main" val="3269125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Supply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Cost of Inputs</a:t>
            </a:r>
          </a:p>
          <a:p>
            <a:pPr marL="514350" indent="-514350">
              <a:buFont typeface="+mj-lt"/>
              <a:buAutoNum type="arabicPeriod"/>
            </a:pPr>
            <a:r>
              <a:rPr lang="en-US" dirty="0" smtClean="0"/>
              <a:t>Productivity </a:t>
            </a:r>
          </a:p>
          <a:p>
            <a:pPr marL="514350" indent="-514350">
              <a:buFont typeface="+mj-lt"/>
              <a:buAutoNum type="arabicPeriod"/>
            </a:pPr>
            <a:r>
              <a:rPr lang="en-US" dirty="0" smtClean="0"/>
              <a:t>Technology </a:t>
            </a:r>
          </a:p>
          <a:p>
            <a:pPr marL="788670" lvl="1" indent="-514350">
              <a:buFont typeface="Arial" pitchFamily="34" charset="0"/>
              <a:buChar char="•"/>
            </a:pPr>
            <a:r>
              <a:rPr lang="en-US" dirty="0" smtClean="0"/>
              <a:t>“We are on the cutting edge of technology, and we are bleeding.” – Mr. Graves</a:t>
            </a:r>
          </a:p>
          <a:p>
            <a:pPr marL="514350" indent="-514350">
              <a:buFont typeface="+mj-lt"/>
              <a:buAutoNum type="arabicPeriod"/>
            </a:pPr>
            <a:r>
              <a:rPr lang="en-US" dirty="0" smtClean="0"/>
              <a:t>Taxes</a:t>
            </a:r>
          </a:p>
        </p:txBody>
      </p:sp>
      <p:pic>
        <p:nvPicPr>
          <p:cNvPr id="1026" name="Picture 2" descr="http://static2.businessinsider.com/image/50ec9336ecad04e86c000001-960/big-mac.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048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2997013"/>
            <a:ext cx="3581400" cy="369332"/>
          </a:xfrm>
          <a:prstGeom prst="rect">
            <a:avLst/>
          </a:prstGeom>
          <a:noFill/>
        </p:spPr>
        <p:txBody>
          <a:bodyPr wrap="square" rtlCol="0">
            <a:spAutoFit/>
          </a:bodyPr>
          <a:lstStyle/>
          <a:p>
            <a:pPr algn="ctr"/>
            <a:r>
              <a:rPr lang="en-US" dirty="0" smtClean="0"/>
              <a:t>What are the inputs in a Big Mac?</a:t>
            </a:r>
            <a:endParaRPr lang="en-US" dirty="0"/>
          </a:p>
        </p:txBody>
      </p:sp>
    </p:spTree>
    <p:extLst>
      <p:ext uri="{BB962C8B-B14F-4D97-AF65-F5344CB8AC3E}">
        <p14:creationId xmlns:p14="http://schemas.microsoft.com/office/powerpoint/2010/main" val="8212338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None/>
            </a:pPr>
            <a:r>
              <a:rPr lang="en-US" dirty="0" smtClean="0"/>
              <a:t>5. </a:t>
            </a:r>
            <a:r>
              <a:rPr lang="en-US" dirty="0" smtClean="0">
                <a:hlinkClick r:id="rId2"/>
              </a:rPr>
              <a:t>Subsidies</a:t>
            </a:r>
            <a:endParaRPr lang="en-US" dirty="0" smtClean="0"/>
          </a:p>
          <a:p>
            <a:pPr marL="514350" indent="-514350">
              <a:buNone/>
            </a:pPr>
            <a:r>
              <a:rPr lang="en-US" dirty="0" smtClean="0"/>
              <a:t>6. </a:t>
            </a:r>
            <a:r>
              <a:rPr lang="en-US" dirty="0" smtClean="0">
                <a:hlinkClick r:id="rId3"/>
              </a:rPr>
              <a:t>Future Expectations</a:t>
            </a:r>
            <a:endParaRPr lang="en-US" dirty="0" smtClean="0"/>
          </a:p>
          <a:p>
            <a:pPr marL="514350" indent="-514350">
              <a:buNone/>
            </a:pPr>
            <a:r>
              <a:rPr lang="en-US" dirty="0" smtClean="0"/>
              <a:t>7. </a:t>
            </a:r>
            <a:r>
              <a:rPr lang="en-US" dirty="0" smtClean="0">
                <a:hlinkClick r:id="rId4"/>
              </a:rPr>
              <a:t>Government Regulations</a:t>
            </a:r>
            <a:endParaRPr lang="en-US" dirty="0" smtClean="0"/>
          </a:p>
          <a:p>
            <a:pPr marL="514350" indent="-514350">
              <a:buNone/>
            </a:pPr>
            <a:r>
              <a:rPr lang="en-US" dirty="0" smtClean="0"/>
              <a:t>8. Number of Sellers </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Farm Subsidies</a:t>
            </a:r>
            <a:endParaRPr lang="en-US" dirty="0"/>
          </a:p>
        </p:txBody>
      </p:sp>
      <p:sp>
        <p:nvSpPr>
          <p:cNvPr id="3" name="Content Placeholder 2"/>
          <p:cNvSpPr>
            <a:spLocks noGrp="1"/>
          </p:cNvSpPr>
          <p:nvPr>
            <p:ph idx="1"/>
          </p:nvPr>
        </p:nvSpPr>
        <p:spPr/>
        <p:txBody>
          <a:bodyPr/>
          <a:lstStyle/>
          <a:p>
            <a:pPr marL="109728" indent="0">
              <a:buNone/>
            </a:pPr>
            <a:r>
              <a:rPr lang="en-US" dirty="0" smtClean="0"/>
              <a:t>On a sheet of notebook paper, answer the following questions. Keep this sheet because we may use it for one other activity in class today.</a:t>
            </a:r>
          </a:p>
          <a:p>
            <a:pPr marL="624078" indent="-514350">
              <a:buFont typeface="+mj-lt"/>
              <a:buAutoNum type="arabicParenR"/>
            </a:pPr>
            <a:r>
              <a:rPr lang="en-US" dirty="0" smtClean="0"/>
              <a:t>What is supposed to be the purpose of farm subsidies?</a:t>
            </a:r>
          </a:p>
          <a:p>
            <a:pPr marL="624078" indent="-514350">
              <a:buFont typeface="+mj-lt"/>
              <a:buAutoNum type="arabicParenR"/>
            </a:pPr>
            <a:r>
              <a:rPr lang="en-US" dirty="0" smtClean="0"/>
              <a:t>Do they work? Why or why not?</a:t>
            </a:r>
          </a:p>
          <a:p>
            <a:pPr marL="624078" indent="-514350">
              <a:buFont typeface="+mj-lt"/>
              <a:buAutoNum type="arabicParenR"/>
            </a:pPr>
            <a:r>
              <a:rPr lang="en-US" dirty="0" smtClean="0"/>
              <a:t>What is your opinion on this government subsidy?</a:t>
            </a:r>
          </a:p>
          <a:p>
            <a:pPr marL="624078" indent="-514350">
              <a:buFont typeface="+mj-lt"/>
              <a:buAutoNum type="arabicParenR"/>
            </a:pPr>
            <a:endParaRPr lang="en-US" dirty="0" smtClean="0"/>
          </a:p>
        </p:txBody>
      </p:sp>
    </p:spTree>
    <p:extLst>
      <p:ext uri="{BB962C8B-B14F-4D97-AF65-F5344CB8AC3E}">
        <p14:creationId xmlns:p14="http://schemas.microsoft.com/office/powerpoint/2010/main" val="1478630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Train Derailments in VA</a:t>
            </a:r>
            <a:endParaRPr lang="en-US" dirty="0"/>
          </a:p>
        </p:txBody>
      </p:sp>
      <p:sp>
        <p:nvSpPr>
          <p:cNvPr id="3" name="Content Placeholder 2"/>
          <p:cNvSpPr>
            <a:spLocks noGrp="1"/>
          </p:cNvSpPr>
          <p:nvPr>
            <p:ph idx="1"/>
          </p:nvPr>
        </p:nvSpPr>
        <p:spPr/>
        <p:txBody>
          <a:bodyPr/>
          <a:lstStyle/>
          <a:p>
            <a:pPr marL="624078" indent="-514350">
              <a:buFont typeface="+mj-lt"/>
              <a:buAutoNum type="arabicPeriod"/>
            </a:pPr>
            <a:r>
              <a:rPr lang="en-US" dirty="0" smtClean="0"/>
              <a:t>What </a:t>
            </a:r>
            <a:r>
              <a:rPr lang="en-US" dirty="0" smtClean="0">
                <a:hlinkClick r:id="rId3"/>
              </a:rPr>
              <a:t>non-price determinant of supply </a:t>
            </a:r>
            <a:r>
              <a:rPr lang="en-US" dirty="0" smtClean="0"/>
              <a:t>is proposed in the situation above?</a:t>
            </a:r>
          </a:p>
          <a:p>
            <a:pPr marL="624078" indent="-514350">
              <a:buFont typeface="+mj-lt"/>
              <a:buAutoNum type="arabicPeriod"/>
            </a:pPr>
            <a:r>
              <a:rPr lang="en-US" dirty="0" smtClean="0"/>
              <a:t>What consequences (seen and unseen) could this cause?</a:t>
            </a:r>
            <a:endParaRPr lang="en-US" dirty="0"/>
          </a:p>
        </p:txBody>
      </p:sp>
    </p:spTree>
    <p:extLst>
      <p:ext uri="{BB962C8B-B14F-4D97-AF65-F5344CB8AC3E}">
        <p14:creationId xmlns:p14="http://schemas.microsoft.com/office/powerpoint/2010/main" val="2286309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a:t>
            </a:r>
            <a:endParaRPr lang="en-US" dirty="0"/>
          </a:p>
        </p:txBody>
      </p:sp>
      <p:sp>
        <p:nvSpPr>
          <p:cNvPr id="3" name="Content Placeholder 2"/>
          <p:cNvSpPr>
            <a:spLocks noGrp="1"/>
          </p:cNvSpPr>
          <p:nvPr>
            <p:ph idx="1"/>
          </p:nvPr>
        </p:nvSpPr>
        <p:spPr/>
        <p:txBody>
          <a:bodyPr/>
          <a:lstStyle/>
          <a:p>
            <a:r>
              <a:rPr lang="en-US" dirty="0" smtClean="0"/>
              <a:t>Desire, ability, </a:t>
            </a:r>
            <a:r>
              <a:rPr lang="en-US" dirty="0"/>
              <a:t>&amp;</a:t>
            </a:r>
            <a:r>
              <a:rPr lang="en-US" dirty="0" smtClean="0"/>
              <a:t> willingness to buy product </a:t>
            </a:r>
          </a:p>
        </p:txBody>
      </p:sp>
      <p:pic>
        <p:nvPicPr>
          <p:cNvPr id="2050" name="Picture 2" descr="http://www.onlinecollege.org/wp-content/uploads/2012/10/11-Vocational-Skills-in-High-Demand-Toda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3619500" cy="27146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4.bp.blogspot.com/-5VOwaHzF-fE/USRrwtD44nI/AAAAAAAACI8/vfL9lZVpN2k/s320/supply_and_demand.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276600"/>
            <a:ext cx="4114800" cy="325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3207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Demand </a:t>
            </a:r>
            <a:endParaRPr lang="en-US" dirty="0"/>
          </a:p>
        </p:txBody>
      </p:sp>
      <p:sp>
        <p:nvSpPr>
          <p:cNvPr id="3" name="Content Placeholder 2"/>
          <p:cNvSpPr>
            <a:spLocks noGrp="1"/>
          </p:cNvSpPr>
          <p:nvPr>
            <p:ph idx="1"/>
          </p:nvPr>
        </p:nvSpPr>
        <p:spPr/>
        <p:txBody>
          <a:bodyPr/>
          <a:lstStyle/>
          <a:p>
            <a:r>
              <a:rPr lang="en-US" dirty="0" smtClean="0"/>
              <a:t>High Prices= low </a:t>
            </a:r>
            <a:r>
              <a:rPr lang="en-US" dirty="0" err="1" smtClean="0"/>
              <a:t>Qd</a:t>
            </a:r>
            <a:endParaRPr lang="en-US" dirty="0" smtClean="0"/>
          </a:p>
          <a:p>
            <a:r>
              <a:rPr lang="en-US" dirty="0" smtClean="0"/>
              <a:t>Low prices= high </a:t>
            </a:r>
            <a:r>
              <a:rPr lang="en-US" dirty="0" err="1" smtClean="0"/>
              <a:t>Qd</a:t>
            </a:r>
            <a:endParaRPr lang="en-US" dirty="0"/>
          </a:p>
        </p:txBody>
      </p:sp>
      <p:pic>
        <p:nvPicPr>
          <p:cNvPr id="2050" name="Picture 2" descr="http://edtech2.boisestate.edu/watsonk/edtech506/images/law_of_demand.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00400"/>
            <a:ext cx="4305300" cy="322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of Production</a:t>
            </a:r>
            <a:endParaRPr lang="en-US" dirty="0"/>
          </a:p>
        </p:txBody>
      </p:sp>
      <p:sp>
        <p:nvSpPr>
          <p:cNvPr id="3" name="Content Placeholder 2"/>
          <p:cNvSpPr>
            <a:spLocks noGrp="1"/>
          </p:cNvSpPr>
          <p:nvPr>
            <p:ph idx="1"/>
          </p:nvPr>
        </p:nvSpPr>
        <p:spPr>
          <a:xfrm>
            <a:off x="475713" y="2057400"/>
            <a:ext cx="8229600" cy="4325112"/>
          </a:xfrm>
        </p:spPr>
        <p:txBody>
          <a:bodyPr/>
          <a:lstStyle/>
          <a:p>
            <a:r>
              <a:rPr lang="en-US" dirty="0"/>
              <a:t>R</a:t>
            </a:r>
            <a:r>
              <a:rPr lang="en-US" dirty="0" smtClean="0"/>
              <a:t>esources </a:t>
            </a:r>
            <a:r>
              <a:rPr lang="en-US" dirty="0"/>
              <a:t>that go into producing goods &amp; </a:t>
            </a:r>
            <a:r>
              <a:rPr lang="en-US" dirty="0" smtClean="0"/>
              <a:t>services</a:t>
            </a:r>
          </a:p>
          <a:p>
            <a:pPr marL="0" indent="0">
              <a:buNone/>
            </a:pPr>
            <a:endParaRPr lang="en-US" dirty="0" smtClean="0"/>
          </a:p>
          <a:p>
            <a:r>
              <a:rPr lang="en-US" dirty="0" smtClean="0"/>
              <a:t>Land (natural resources)</a:t>
            </a:r>
          </a:p>
          <a:p>
            <a:pPr lvl="1"/>
            <a:r>
              <a:rPr lang="en-US" dirty="0" smtClean="0"/>
              <a:t>Air, soil, minerals, water, &amp; plants </a:t>
            </a:r>
          </a:p>
          <a:p>
            <a:pPr lvl="1"/>
            <a:endParaRPr lang="en-US" dirty="0"/>
          </a:p>
        </p:txBody>
      </p:sp>
      <p:pic>
        <p:nvPicPr>
          <p:cNvPr id="4098" name="Picture 2" descr="http://www.overseasthinktankforindonesia.com/wp-content/uploads/2007/05/exploiting-natural-resources.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513943"/>
            <a:ext cx="2166627"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066800"/>
          </a:xfrm>
        </p:spPr>
        <p:txBody>
          <a:bodyPr/>
          <a:lstStyle/>
          <a:p>
            <a:r>
              <a:rPr lang="en-US" dirty="0" smtClean="0"/>
              <a:t>Demand Schedule </a:t>
            </a:r>
            <a:endParaRPr lang="en-US" dirty="0"/>
          </a:p>
        </p:txBody>
      </p:sp>
      <p:sp>
        <p:nvSpPr>
          <p:cNvPr id="3" name="Content Placeholder 2"/>
          <p:cNvSpPr>
            <a:spLocks noGrp="1"/>
          </p:cNvSpPr>
          <p:nvPr>
            <p:ph idx="1"/>
          </p:nvPr>
        </p:nvSpPr>
        <p:spPr>
          <a:xfrm>
            <a:off x="457200" y="1600200"/>
            <a:ext cx="8229600" cy="4325112"/>
          </a:xfrm>
        </p:spPr>
        <p:txBody>
          <a:bodyPr/>
          <a:lstStyle/>
          <a:p>
            <a:r>
              <a:rPr lang="en-US" dirty="0" smtClean="0"/>
              <a:t>List showing quantity demanded (</a:t>
            </a:r>
            <a:r>
              <a:rPr lang="en-US" dirty="0" err="1" smtClean="0"/>
              <a:t>Qd</a:t>
            </a:r>
            <a:r>
              <a:rPr lang="en-US" dirty="0" smtClean="0"/>
              <a:t>) at </a:t>
            </a:r>
            <a:r>
              <a:rPr lang="en-US" b="1" dirty="0" smtClean="0"/>
              <a:t>all prices </a:t>
            </a:r>
            <a:r>
              <a:rPr lang="en-US" dirty="0" smtClean="0"/>
              <a:t>that might be seen in the market at a time given</a:t>
            </a:r>
            <a:endParaRPr lang="en-US" dirty="0"/>
          </a:p>
        </p:txBody>
      </p:sp>
      <p:pic>
        <p:nvPicPr>
          <p:cNvPr id="10242" name="Picture 2" descr="http://upload.wikimedia.org/wikipedia/en/d/d5/Market_Demand_Schedule_copy.png">
            <a:hlinkClick r:id="rId2"/>
          </p:cNvPr>
          <p:cNvPicPr>
            <a:picLocks noChangeAspect="1" noChangeArrowheads="1"/>
          </p:cNvPicPr>
          <p:nvPr/>
        </p:nvPicPr>
        <p:blipFill>
          <a:blip r:embed="rId3" cstate="print"/>
          <a:srcRect/>
          <a:stretch>
            <a:fillRect/>
          </a:stretch>
        </p:blipFill>
        <p:spPr bwMode="auto">
          <a:xfrm>
            <a:off x="3378053" y="3116942"/>
            <a:ext cx="2042004" cy="3538699"/>
          </a:xfrm>
          <a:prstGeom prst="rect">
            <a:avLst/>
          </a:prstGeom>
          <a:noFill/>
        </p:spPr>
      </p:pic>
    </p:spTree>
    <p:extLst>
      <p:ext uri="{BB962C8B-B14F-4D97-AF65-F5344CB8AC3E}">
        <p14:creationId xmlns:p14="http://schemas.microsoft.com/office/powerpoint/2010/main" val="31271966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33400"/>
            <a:ext cx="8229600" cy="1066800"/>
          </a:xfrm>
        </p:spPr>
        <p:txBody>
          <a:bodyPr/>
          <a:lstStyle/>
          <a:p>
            <a:r>
              <a:rPr lang="en-US" dirty="0" smtClean="0"/>
              <a:t>Demand Curve </a:t>
            </a:r>
            <a:endParaRPr lang="en-US" dirty="0"/>
          </a:p>
        </p:txBody>
      </p:sp>
      <p:sp>
        <p:nvSpPr>
          <p:cNvPr id="3" name="Content Placeholder 2"/>
          <p:cNvSpPr>
            <a:spLocks noGrp="1"/>
          </p:cNvSpPr>
          <p:nvPr>
            <p:ph idx="1"/>
          </p:nvPr>
        </p:nvSpPr>
        <p:spPr>
          <a:xfrm>
            <a:off x="419100" y="1447800"/>
            <a:ext cx="8229600" cy="4325112"/>
          </a:xfrm>
        </p:spPr>
        <p:txBody>
          <a:bodyPr/>
          <a:lstStyle/>
          <a:p>
            <a:r>
              <a:rPr lang="en-US" dirty="0" smtClean="0"/>
              <a:t>Graph showing quantity consumers will demand at each price </a:t>
            </a:r>
          </a:p>
          <a:p>
            <a:r>
              <a:rPr lang="en-US" dirty="0" smtClean="0">
                <a:hlinkClick r:id="rId2"/>
              </a:rPr>
              <a:t>Downward sloping</a:t>
            </a:r>
            <a:endParaRPr lang="en-US" dirty="0" smtClean="0"/>
          </a:p>
        </p:txBody>
      </p:sp>
      <p:pic>
        <p:nvPicPr>
          <p:cNvPr id="9218" name="Picture 2" descr="http://www.econedlink.org/lessons/images_lessons/550_bubleGraph1.gif">
            <a:hlinkClick r:id="rId3"/>
          </p:cNvPr>
          <p:cNvPicPr>
            <a:picLocks noChangeAspect="1" noChangeArrowheads="1"/>
          </p:cNvPicPr>
          <p:nvPr/>
        </p:nvPicPr>
        <p:blipFill>
          <a:blip r:embed="rId4" cstate="print"/>
          <a:srcRect/>
          <a:stretch>
            <a:fillRect/>
          </a:stretch>
        </p:blipFill>
        <p:spPr bwMode="auto">
          <a:xfrm>
            <a:off x="2514600" y="3764409"/>
            <a:ext cx="3886200" cy="2812775"/>
          </a:xfrm>
          <a:prstGeom prst="rect">
            <a:avLst/>
          </a:prstGeom>
          <a:noFill/>
        </p:spPr>
      </p:pic>
    </p:spTree>
    <p:extLst>
      <p:ext uri="{BB962C8B-B14F-4D97-AF65-F5344CB8AC3E}">
        <p14:creationId xmlns:p14="http://schemas.microsoft.com/office/powerpoint/2010/main" val="32293307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066800"/>
          </a:xfrm>
        </p:spPr>
        <p:txBody>
          <a:bodyPr/>
          <a:lstStyle/>
          <a:p>
            <a:r>
              <a:rPr lang="en-US" dirty="0" smtClean="0"/>
              <a:t>Change in Quantity-Demanded </a:t>
            </a:r>
            <a:endParaRPr lang="en-US" dirty="0"/>
          </a:p>
        </p:txBody>
      </p:sp>
      <p:sp>
        <p:nvSpPr>
          <p:cNvPr id="3" name="Content Placeholder 2"/>
          <p:cNvSpPr>
            <a:spLocks noGrp="1"/>
          </p:cNvSpPr>
          <p:nvPr>
            <p:ph idx="1"/>
          </p:nvPr>
        </p:nvSpPr>
        <p:spPr>
          <a:xfrm>
            <a:off x="457200" y="1371600"/>
            <a:ext cx="8229600" cy="4325112"/>
          </a:xfrm>
        </p:spPr>
        <p:txBody>
          <a:bodyPr/>
          <a:lstStyle/>
          <a:p>
            <a:r>
              <a:rPr lang="en-US" dirty="0"/>
              <a:t>W</a:t>
            </a:r>
            <a:r>
              <a:rPr lang="en-US" dirty="0" smtClean="0"/>
              <a:t>hole demand curves does not shift – just moves along curve</a:t>
            </a:r>
          </a:p>
          <a:p>
            <a:r>
              <a:rPr lang="en-US" dirty="0" smtClean="0"/>
              <a:t>PRICE changes always cause changes in </a:t>
            </a:r>
            <a:r>
              <a:rPr lang="en-US" dirty="0" err="1" smtClean="0"/>
              <a:t>Qd</a:t>
            </a:r>
            <a:endParaRPr lang="en-US" dirty="0"/>
          </a:p>
        </p:txBody>
      </p:sp>
      <p:pic>
        <p:nvPicPr>
          <p:cNvPr id="4" name="Picture 2" descr="http://t2.gstatic.com/images?q=tbn:ANd9GcQoiR6eWknblCasN3iSy2INh1ljZDQGZwXMHr9zotrHjnnCKlVibA"/>
          <p:cNvPicPr>
            <a:picLocks noChangeAspect="1" noChangeArrowheads="1"/>
          </p:cNvPicPr>
          <p:nvPr/>
        </p:nvPicPr>
        <p:blipFill>
          <a:blip r:embed="rId2" cstate="print"/>
          <a:srcRect/>
          <a:stretch>
            <a:fillRect/>
          </a:stretch>
        </p:blipFill>
        <p:spPr bwMode="auto">
          <a:xfrm>
            <a:off x="1828800" y="3505200"/>
            <a:ext cx="4629150" cy="3206115"/>
          </a:xfrm>
          <a:prstGeom prst="rect">
            <a:avLst/>
          </a:prstGeom>
          <a:noFill/>
        </p:spPr>
      </p:pic>
    </p:spTree>
    <p:extLst>
      <p:ext uri="{BB962C8B-B14F-4D97-AF65-F5344CB8AC3E}">
        <p14:creationId xmlns:p14="http://schemas.microsoft.com/office/powerpoint/2010/main" val="3547539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066800"/>
          </a:xfrm>
        </p:spPr>
        <p:txBody>
          <a:bodyPr/>
          <a:lstStyle/>
          <a:p>
            <a:r>
              <a:rPr lang="en-US" dirty="0" smtClean="0"/>
              <a:t>Change in Demand </a:t>
            </a:r>
            <a:endParaRPr lang="en-US" dirty="0"/>
          </a:p>
        </p:txBody>
      </p:sp>
      <p:sp>
        <p:nvSpPr>
          <p:cNvPr id="3" name="Content Placeholder 2"/>
          <p:cNvSpPr>
            <a:spLocks noGrp="1"/>
          </p:cNvSpPr>
          <p:nvPr>
            <p:ph idx="1"/>
          </p:nvPr>
        </p:nvSpPr>
        <p:spPr>
          <a:xfrm>
            <a:off x="457200" y="1524000"/>
            <a:ext cx="8229600" cy="4325112"/>
          </a:xfrm>
        </p:spPr>
        <p:txBody>
          <a:bodyPr/>
          <a:lstStyle/>
          <a:p>
            <a:r>
              <a:rPr lang="en-US" dirty="0"/>
              <a:t>S</a:t>
            </a:r>
            <a:r>
              <a:rPr lang="en-US" dirty="0" smtClean="0"/>
              <a:t>hift of entire demand curve left or right </a:t>
            </a:r>
          </a:p>
          <a:p>
            <a:r>
              <a:rPr lang="en-US" dirty="0" smtClean="0"/>
              <a:t>Response to change in 1 of the </a:t>
            </a:r>
            <a:r>
              <a:rPr lang="en-US" dirty="0"/>
              <a:t>5</a:t>
            </a:r>
            <a:r>
              <a:rPr lang="en-US" dirty="0" smtClean="0"/>
              <a:t> “non-price” determinants of demand </a:t>
            </a:r>
            <a:endParaRPr lang="en-US" dirty="0"/>
          </a:p>
        </p:txBody>
      </p:sp>
      <p:pic>
        <p:nvPicPr>
          <p:cNvPr id="3074" name="Picture 2" descr="http://webshells.com/college/grid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429000"/>
            <a:ext cx="3272971" cy="332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1866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4325112"/>
          </a:xfrm>
        </p:spPr>
        <p:txBody>
          <a:bodyPr/>
          <a:lstStyle/>
          <a:p>
            <a:r>
              <a:rPr lang="en-US" dirty="0" smtClean="0"/>
              <a:t>If demand increases, entire demand curve will shift right.  This means that at each and every price, more will be demanded (Q-d).</a:t>
            </a:r>
            <a:endParaRPr lang="en-US" dirty="0"/>
          </a:p>
        </p:txBody>
      </p:sp>
      <p:pic>
        <p:nvPicPr>
          <p:cNvPr id="4098" name="Picture 2" descr="http://www.pitt.edu/~jduffy/econ110/lec2/img011.gif">
            <a:hlinkClick r:id="rId2"/>
          </p:cNvPr>
          <p:cNvPicPr>
            <a:picLocks noChangeAspect="1" noChangeArrowheads="1"/>
          </p:cNvPicPr>
          <p:nvPr/>
        </p:nvPicPr>
        <p:blipFill rotWithShape="1">
          <a:blip r:embed="rId3" cstate="print"/>
          <a:srcRect l="7830" t="11722" r="7903" b="9659"/>
          <a:stretch/>
        </p:blipFill>
        <p:spPr bwMode="auto">
          <a:xfrm>
            <a:off x="1828800" y="2514600"/>
            <a:ext cx="4590198" cy="3993107"/>
          </a:xfrm>
          <a:prstGeom prst="rect">
            <a:avLst/>
          </a:prstGeom>
          <a:noFill/>
        </p:spPr>
      </p:pic>
    </p:spTree>
    <p:extLst>
      <p:ext uri="{BB962C8B-B14F-4D97-AF65-F5344CB8AC3E}">
        <p14:creationId xmlns:p14="http://schemas.microsoft.com/office/powerpoint/2010/main" val="39974621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smtClean="0"/>
              <a:t>Non-Price Determinants of Demand </a:t>
            </a:r>
            <a:endParaRPr lang="en-US" dirty="0"/>
          </a:p>
        </p:txBody>
      </p:sp>
      <p:sp>
        <p:nvSpPr>
          <p:cNvPr id="3" name="Content Placeholder 2"/>
          <p:cNvSpPr>
            <a:spLocks noGrp="1"/>
          </p:cNvSpPr>
          <p:nvPr>
            <p:ph idx="1"/>
          </p:nvPr>
        </p:nvSpPr>
        <p:spPr>
          <a:xfrm>
            <a:off x="381000" y="1571244"/>
            <a:ext cx="8229600" cy="4325112"/>
          </a:xfrm>
        </p:spPr>
        <p:txBody>
          <a:bodyPr/>
          <a:lstStyle/>
          <a:p>
            <a:pPr marL="514350" indent="-514350">
              <a:buFont typeface="+mj-lt"/>
              <a:buAutoNum type="arabicPeriod"/>
            </a:pPr>
            <a:r>
              <a:rPr lang="en-US" dirty="0" smtClean="0"/>
              <a:t>Consumer Income</a:t>
            </a:r>
          </a:p>
          <a:p>
            <a:pPr marL="788670" lvl="1" indent="-514350"/>
            <a:r>
              <a:rPr lang="en-US" sz="2000" dirty="0" smtClean="0"/>
              <a:t>If you make more, you spend more</a:t>
            </a:r>
          </a:p>
          <a:p>
            <a:pPr marL="514350" indent="-514350">
              <a:buFont typeface="+mj-lt"/>
              <a:buAutoNum type="arabicPeriod"/>
            </a:pPr>
            <a:r>
              <a:rPr lang="en-US" dirty="0" smtClean="0"/>
              <a:t>Consumer Tastes</a:t>
            </a:r>
          </a:p>
          <a:p>
            <a:pPr marL="788670" lvl="1" indent="-514350"/>
            <a:r>
              <a:rPr lang="en-US" sz="2000" dirty="0" smtClean="0"/>
              <a:t>Advertising, celebrity endorsements, trends can all cause shifts</a:t>
            </a:r>
          </a:p>
        </p:txBody>
      </p:sp>
      <p:pic>
        <p:nvPicPr>
          <p:cNvPr id="4098" name="Picture 2" descr="http://blogs.villagevoice.com/runninscared/silly%2Bbandz.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0"/>
            <a:ext cx="3029774"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liketotally80s.com/images/80s-fashion-trends2.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79"/>
          <a:stretch/>
        </p:blipFill>
        <p:spPr bwMode="auto">
          <a:xfrm>
            <a:off x="3029774" y="3963830"/>
            <a:ext cx="1878842" cy="253960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mages.fanpop.com/images/image_uploads/Leg-Warmers-In-The-80-s-the-80s-555590_224_25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4252" y="4476750"/>
            <a:ext cx="21336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alivemag.com/blog/wp-content/uploads/2011/10/Alive-Blog-1980s-parachute-pants.png">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260" r="24278"/>
          <a:stretch/>
        </p:blipFill>
        <p:spPr bwMode="auto">
          <a:xfrm>
            <a:off x="7184912" y="3606990"/>
            <a:ext cx="1959088" cy="325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5870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43" y="533400"/>
            <a:ext cx="8229600" cy="1066800"/>
          </a:xfrm>
        </p:spPr>
        <p:txBody>
          <a:bodyPr>
            <a:normAutofit/>
          </a:bodyPr>
          <a:lstStyle/>
          <a:p>
            <a:r>
              <a:rPr lang="en-US" dirty="0" smtClean="0"/>
              <a:t>Advertising</a:t>
            </a:r>
            <a:endParaRPr lang="en-US" dirty="0"/>
          </a:p>
        </p:txBody>
      </p:sp>
      <p:sp>
        <p:nvSpPr>
          <p:cNvPr id="3" name="Content Placeholder 2"/>
          <p:cNvSpPr>
            <a:spLocks noGrp="1"/>
          </p:cNvSpPr>
          <p:nvPr>
            <p:ph idx="1"/>
          </p:nvPr>
        </p:nvSpPr>
        <p:spPr>
          <a:xfrm>
            <a:off x="533400" y="1475173"/>
            <a:ext cx="8229600" cy="4325112"/>
          </a:xfrm>
        </p:spPr>
        <p:txBody>
          <a:bodyPr/>
          <a:lstStyle/>
          <a:p>
            <a:pPr marL="274320" lvl="1" indent="-274320">
              <a:spcBef>
                <a:spcPts val="580"/>
              </a:spcBef>
              <a:buClr>
                <a:schemeClr val="accent1"/>
              </a:buClr>
            </a:pPr>
            <a:r>
              <a:rPr lang="en-US" dirty="0" smtClean="0">
                <a:hlinkClick r:id="rId2"/>
              </a:rPr>
              <a:t>Celebrity Endorsements</a:t>
            </a:r>
            <a:endParaRPr lang="en-US" dirty="0" smtClean="0"/>
          </a:p>
          <a:p>
            <a:r>
              <a:rPr lang="en-US" dirty="0"/>
              <a:t>Movie </a:t>
            </a:r>
            <a:r>
              <a:rPr lang="en-US" dirty="0" smtClean="0"/>
              <a:t>Trailers – can be misleading</a:t>
            </a:r>
            <a:endParaRPr lang="en-US" dirty="0"/>
          </a:p>
          <a:p>
            <a:r>
              <a:rPr lang="en-US" dirty="0">
                <a:hlinkClick r:id="rId3"/>
              </a:rPr>
              <a:t>Fast Food </a:t>
            </a:r>
            <a:endParaRPr lang="en-US" dirty="0"/>
          </a:p>
          <a:p>
            <a:r>
              <a:rPr lang="en-US" dirty="0">
                <a:hlinkClick r:id="rId4"/>
              </a:rPr>
              <a:t>Can be negative </a:t>
            </a:r>
            <a:endParaRPr lang="en-US" dirty="0" smtClean="0"/>
          </a:p>
          <a:p>
            <a:endParaRPr lang="en-US" dirty="0"/>
          </a:p>
        </p:txBody>
      </p:sp>
      <p:pic>
        <p:nvPicPr>
          <p:cNvPr id="3074" name="Picture 2" descr="http://aht.seriouseats.com/images/20090901-bk-ad.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659338"/>
            <a:ext cx="3886200" cy="2588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fastfoodreviewed.com/wp-content/uploads/2009/10/comparison-double-cheese-eaten2.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3637729"/>
            <a:ext cx="4267200" cy="250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6080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700" y="685800"/>
            <a:ext cx="7772400" cy="4572000"/>
          </a:xfrm>
        </p:spPr>
        <p:txBody>
          <a:bodyPr/>
          <a:lstStyle/>
          <a:p>
            <a:pPr marL="0" indent="0">
              <a:buNone/>
            </a:pPr>
            <a:r>
              <a:rPr lang="en-US" dirty="0" smtClean="0"/>
              <a:t>3. Price </a:t>
            </a:r>
            <a:r>
              <a:rPr lang="en-US" dirty="0"/>
              <a:t>of Substitute </a:t>
            </a:r>
            <a:r>
              <a:rPr lang="en-US" dirty="0" smtClean="0"/>
              <a:t>Good</a:t>
            </a:r>
          </a:p>
          <a:p>
            <a:pPr marL="1062990" lvl="2" indent="-514350"/>
            <a:r>
              <a:rPr lang="en-US" sz="2000" dirty="0" smtClean="0"/>
              <a:t>Products </a:t>
            </a:r>
            <a:r>
              <a:rPr lang="en-US" sz="2000" dirty="0"/>
              <a:t>that can be used in place of other products</a:t>
            </a:r>
          </a:p>
          <a:p>
            <a:pPr marL="514350" indent="-514350">
              <a:buFont typeface="+mj-lt"/>
              <a:buAutoNum type="arabicPeriod"/>
            </a:pPr>
            <a:endParaRPr lang="en-US" dirty="0" smtClean="0"/>
          </a:p>
          <a:p>
            <a:pPr marL="514350" indent="-514350">
              <a:buFont typeface="+mj-lt"/>
              <a:buAutoNum type="arabicPeriod"/>
            </a:pPr>
            <a:endParaRPr lang="en-US" dirty="0"/>
          </a:p>
          <a:p>
            <a:pPr marL="514350" indent="-514350">
              <a:buFont typeface="+mj-lt"/>
              <a:buAutoNum type="arabicPeriod"/>
            </a:pPr>
            <a:endParaRPr lang="en-US" dirty="0" smtClean="0"/>
          </a:p>
          <a:p>
            <a:pPr marL="514350" indent="-514350">
              <a:buFont typeface="+mj-lt"/>
              <a:buAutoNum type="arabicPeriod"/>
            </a:pPr>
            <a:endParaRPr lang="en-US" dirty="0" smtClean="0"/>
          </a:p>
          <a:p>
            <a:pPr marL="0" indent="0">
              <a:buNone/>
            </a:pPr>
            <a:r>
              <a:rPr lang="en-US" dirty="0" smtClean="0"/>
              <a:t>4. Price </a:t>
            </a:r>
            <a:r>
              <a:rPr lang="en-US" dirty="0"/>
              <a:t>of Compliment Goods</a:t>
            </a:r>
          </a:p>
          <a:p>
            <a:pPr lvl="2"/>
            <a:r>
              <a:rPr lang="en-US" sz="2000" dirty="0"/>
              <a:t>Related good used together with another </a:t>
            </a:r>
            <a:r>
              <a:rPr lang="en-US" sz="2000" dirty="0" smtClean="0"/>
              <a:t>product</a:t>
            </a:r>
          </a:p>
          <a:p>
            <a:pPr>
              <a:buNone/>
            </a:pPr>
            <a:r>
              <a:rPr lang="en-US" dirty="0" smtClean="0"/>
              <a:t>5. Increase in Consumers </a:t>
            </a:r>
            <a:endParaRPr lang="en-US" dirty="0"/>
          </a:p>
          <a:p>
            <a:endParaRPr lang="en-US" dirty="0"/>
          </a:p>
        </p:txBody>
      </p:sp>
      <p:sp>
        <p:nvSpPr>
          <p:cNvPr id="4" name="AutoShape 2" descr="data:image/jpeg;base64,/9j/4AAQSkZJRgABAQAAAQABAAD/2wCEAAkGBhQSERUUExQWFRUVFxwYFRgXFx4fFxwcHB0XHBwdHBodHSYeGRwjGhwdHy8gJCcpLCwsGB4xNTAqNSYrLCkBCQoKDgwOGg8PGiokHyQqLCwvLS0tLS0sKSwsKi8vLyovLCwsLCwsLCwsKSwvLDAsLCwsLCwsLCwsKiwtLCwsLP/AABEIAKsBKAMBIgACEQEDEQH/xAAcAAABBQEBAQAAAAAAAAAAAAAFAAMEBgcCAQj/xABKEAACAQIEAwQGBAkMAQQDAAABAhEAAwQSITEFQVEGEyJhBxQycYGRQlKhsRUjVHKSk8HR0hYXJDNTYoKisuHw8eJDc6OzJURj/8QAGwEAAQUBAQAAAAAAAAAAAAAABAABAgMFBgf/xAA6EQABBAAEAwUGBgAFBQAAAAABAAIDEQQSITFBUXETYYGRoQUUIrHR8BUyUsHh8QYzNEJiIySCorL/2gAMAwEAAhEDEQA/AMdbEmuPWjTZFeFagjNU6MUaQxRpnJXmXWkmtykjFGuhiKjha9C0ykCVI9Zrz1io+WvMtJKypBxFcHEU1FeEU6Ykpw3zXhvGmyK8ikolxTnfGl3tNUop02YpzvaXe03FKKSbMV33led5XMUopJsxXXeUs9cZaWWkmsrrPXmevMtLIaSa3L3NXmalkNLuzT6JviSzV5mr3uzS7o9KWiVOXmalmrwillp1GylmpTSy0iKSbVKaU0opRSSSmlNLLSy0ktUppTSivKSZezXlexSpJLTh6L0/tT9ldr6L7XO83+WrXhuHKossygqe/F4aljk2yiZBjXTQbmg+H7PX29oMBqPaXNmyhgACwndfgZrGIm3z+i7WPAwG8xArn1I593yUFfRjY53W/SWpa+iqx1c/Efupy/wW5aYk+JVIlgwj2Q/WfZM1peGwcop6gfdQeIlmir4iqsThoIGtcKNrNP5q7EfT+Y/dXY9FuH6P+l/tWn+o+VL1GgjjJv1FBZ4f0hZkPRfhvqt+ka4b0b4VdwddpetOfB6HSfIVWMZYa4zA5oBlVcLIPmAJp24qV3+4q2MRv2aFS73YzBiRlYkGAJMk+XI0k7H4IsqhDJ31bTyJ5Giy37wUwgAB2C+/91eteumQyaa/QJ1gwPPkZosvl/UfNWBsX6f/AFUO32BwraqgIGhhiR99e/zeYf8Ash8z++jfDVdFRpYBjLIoAJO0ARVst4SROUrPI70JJiJWH8x80ndmzdoXz9xzgK2b9y2FgA6b7EA1HwvCkbQitc4r6Oji8RcuK4X2RBB+qOlMWvRC6kEXl+RrZixIdGCTrSnGcI0jMB5LNBwFfq1HxHCQp20O1a/g/Rse+yXLogKGOUGTJIgT7tT5ipPDeC4MKhuWJzEgZpbUMEJ1gRLLqBzPSnGINoh7sI5v/TbfQDj/AEsSPDo+jpS9RHQVq+E7H4dby3WLtahbiobayQ75VBOaILQNp929ELvZ/B3bndnDKkvlDKSrDxEajYGB99WnEBRcyFp0bY493dwWMepDoKXqY6Vrr+iq33zIt7QKGGYSYJYQYI6SOtdt6Ik/tx+j/wCVP27e9V9rhefosg9UHSvPVvKtcPomtflA+X/lXLeiuzzxA+Q/jpdu1LtcPw+SyX1fyrzua1c+jHD88QP8v8VcN6OMKN8SPmv8VP27e9LPDw+Syk2qbdK1Z/R9gx/+yP0k/fUC/wBisEBPrI/SSn7Zveq3BrtlmmFwwYuYBIjf7afXDL9RflWhdmfR0t8XWt3fCLhUGJmNjpptRlvRKP7X/J/vWvDjMOxgB36LnZcLIXkivNZP6qn1B8q9GEX6g+VaphfRgnelWuEhQCYEEySNNTppqal8N4RhUVScOviMLoWOjBZljqPEu3n0pP8AaUA/KLU4vZ0r9yFkf4M0nKsR0H3Vx6sPqr+iK0+92Ysm53sOLbDvcsJoCwGhB0UkxtMUQxODsu+U4e1BYD2fEJNkfRIG9w/KqG+0mg/E20fL7KBDRGda1vmsdaz/AHV/RFcnD+Q+QrWcV6P8Mb+RXKjKWKyJXUAb8jJ/RNL+bjC87x+a0R+I4fkfJZvuE3Mev0WSereQ+Qrw4byHyFa5/N5hP7Y/pJXn8gMF/bf50pfiUHI+X8p/w+XmPX6LIjhfL7KVa6ewmB/tv/kSlS/EoeR8v5T/AIdLzHr9EU4lda0QndyUvXLgLEBSrrlIyjxGRz++o4a4xRgbIyMHWW5hFTWXn2VEjqDWlW+G2wZCLJ3MST8TrQvGcSwdu4VcJmHtEW5Cz9YgaVyEeNNVlJW9F7QDtGRkmuvoqLiHdrbLlEsVV2A8BFsBVI55oGUnYirt2fxpdVUo2ggNAy6AaEhiQfeBRi5g7V1ACqspEiPsIIqJgOBizdLKRlKxqPEPLMIzD86SOVDTT9qNlRPjo54y0tojb5fspws0u5p+KUUBlKx8xUZ8NIiq9jeEm0WYKBb0+kSZJ32n7aN2OMI+IewAcyLJPLfYfPep0VKnNKJbLJAdRvr4LNL/AAy9mJzEAtIliD10B20rm5wu9PtAQSdGMiSNIrSWwqlsxUFoiSNYrheH2wAMggGR795mr+3dyVwxjOR81UuHcHd1VSJyABwWIJ/yzVmt4IKAADA85++p0UooZ5LiqJcU6QrK+21lhizDsoNtDp72H7KBMWAJNy5AE+10q1+kGzGJU9bQ+xm/fVXawHVlbZgQfca2cMbjauxwLGOwzXEC6RTh/CMX4XS1dmJVzcRTB13z7RRO7xPG4YWxdS1kJOQsqNDb/QiCRJnmRTnY7Brf4RirNy8yC3cuIbjSSqjKwPUwKGdoLwt4q1gkvqmExNq06uVzQ4nK6a6F2An30T2Mn5jVLM7dsjyyRo0P6TtpxvfXb6qbc7ZXgsd1h4jL/VmI3iM208tqG4vtbebXPat67pbRT+kZM+40Ux3ZVcMzvcu2b7IisLF1ILCT7ID6MxkAw2wqZ2a4dYbH4/CnD2gbRzo+UTDj2QI0A8utMwF35QrDNg4252ssb/Ln1CqmC4ZdxFnEYhHUizq+Yks5Chj4p8Oh0JnWh95Xaw15QotI6oxJ8UsFOgiIE660c7B8PtXuHY0GzF2yj52LGHOV2QlZjwwBRLs9xb/8DdvJatK+GlcpXMpKZJZhzYgkz1qzI8HQf0pHHZHEZR+YDYCgfP74KgesSdHn3VIwfDr14v3Ss/djM8EaDWN9zodB0q94nhOEPCrd+5ce6lu41xmw4AJe4xDKAdlDNHwoP6PsIGwmMvW791XAYXlyrAyq2SCykg5RqR1qwuIbdeiJd7RjdGS1oBDq1Gm/n/aA/gN2VWRwwMHmNDzqFiOE3lYjUkCdDOnUdaP8Lxq92gmCFUQfICp+hM8xsah2rmnVGk1+Zo8lS+G8Pa68EkKNWM/Z8f30S4vktWyAnIgQPvNGjYVWZgILRPw/7odxPDq6+ITGsSYqRkzOF7JBgddBA+z7XLduFdgGOaASN9P2UTOKuc3b9I0zgFBRYEaR8iacuISco05seYnYDzP/ADeuujbBHhxLI0bcgvOpBNLijDETvzK5XEXFYMHdWGxDEH/f3USs9r8VbAHeIwG2e2unxEVXsUVkoiM7jfLuPex2186e4fhLjKFuLBQ6kkEnfLtOsb+YoZz8O+IyPioDbv8AJEe7StnbCyXMTvWteaOP6QMTGnca6eG1Pw9qKG3u2OJugzeZQDlKoqoZ6SBPPrTNvhqi40NLHUr0j/n201w3Af0u5bPNRcX4wD9n7az2zQAktjG18d/ojnYGQBoMh1dXDb6qKQ8k8zqZJJPvM6mm1xBzFCDmiQJ0I6jp50cXss4ulzqJkbyBG0bb86jYI2zimJIFsL3Ycnw5yQYnppE9SKmzEyWctO0vbb+k8uDhAGa2fFX5rsc+60KxD5PbcLPLT9smvMBfN3MFg5TGblESD7/LyqycS7OLbL3ywjLJJAMAD6JnnXnZpEuJD5Ud/EAdJBAGnnzjlNOyV3ZGRpJPEVoLUXwMOIbE9oa3Wjeprn1VdUZiQrkkbxH7opUfxnDbGDUlnE65VkFjJmABqSTzNKqs07v8suIRQbhWipgwHkOS3i9cyqx6An5Cq/2Lw4bCsWGY3XcvPPlr8KsTrII6iKrnY18gu4dtGtOT8Dz+z7a41v5D4LNi/wBPJW4LT4a/uQnTxq3g7aWbhJZLcnL0BhdTGp/YaeHaq2Q5C3DkVWPg1ytMECdo5+dD+JXFu4uzmUFRcuWTpofAp1+JIrrE2AMZdQCBcwkAe6RA+FTyjx/lF9jE4AvBzEZjr/y19LUvEdr7S5QFdi1vvAFXWDBA+UknYRTzdpU7lLqqzm5IVAPESJLD4AGTQDhD+Ph7dUuWz8JqPgL/AHLWS2iW8Tett0GYCP20sg+/H6K04KLYA2L471mFebR5qSOPr60MQiOwuYfRAPFIYg7aQI3o5/KRWtWntoztdJCoCAZWS0k6aR91RcY6+v4fKV9l0IEaaZoMe+artlFHc96JtLiLtttSAJiNQZ/6pUHffX6KfYRThpykaenxUOHIcrVnu9q1yI1u21wsjXGWQCqro0+c6RXuI7UCYs2zdi2LrwwGVTtvu0cqC38HhVxqWyqmyUK+0coec28+f21J4GLa4y+iR3bWx3cbQvhIHUAz8qYtaBdfdqt2GgDcwads2vEE1R13A6eKm3e1YGXIveju+9dgQsIWy7ayRzHlVgFZtgEZbIvWzFyyGYgjwvaLsPsMz760axdzKrbSAfmJquRobsh8fh2Q1k5kH728v2Wf+lGyTcsxzVh8iP31TswtCTJkgdSSeQrQPSKn9Qfzx/oP7Kz3iw/Fk/VIb9Egn7KPwjrjDfvddL7Lefc2+PzKL9lu2+CsYa/buNeLYhn7xFt+zIKQD1ygH30LwQs99YQ3jbtrcDo+IPi7q0Qyr0UmYgRUIuLd1Tyfwn3/AET8fZ+VSsThVeMyho6gH76OcwsfVlWtwVF5vV33fkj3b7jYHEMNjcM1rEd2B4EcFoXNmB6TnEHeRTiekgJfe/Z4c4uXQBddnAY5YAHQD76ri8LTKVChQd8unx02NEewHC/6d6vfRMRbuozI10ZnUJyE7at8adxc4b2fK/JAT4KLDxW8EgCjR4en9qR2f7a4exbvr6liFOJY96q6qBBUBSY5H7aH9nu1L4NcRhmwpv2b7l1UuswRlh+ogDWrXw3A2L/EL2EPDlW3bzRfQMo0jciInyNQrfCX9RxijDA5L11rd9nXMVtPodBnzAIVGw/bCyB8QI6n+UMHQOOVwNktJsjpd3v0oqJ2a7QYf1bG4LEumHD3Dctj6KrcAaEnfKw0Fd8A49gLdrG2LeJVExAyIbkly2Qoz7eyTELvv5U3wfszhcXgTjbl8oLchy1pCLZBBI1UloBHPensX2OWcM2HcXVxOqF0VWELnz6AeHLvpI0qRcQdyPl8lINw5c5geQCeWlijvVbDv9VWcHYLheUijKEKABtsKK8F4JavX7+HW45u4cjOpAVW9zasozaTvUrhnYu1ctd/ZwiP3r623vsMgXwmDqC2YMfiKbNnNAFac/tKIabgV3b7b1yPlz0VdfEDNl5xUTEXJB8tKlcZ4acPjbid13Kt47aSCMpEGCukZgdOVC+JYxbasTz2HMnoBzNTLK0R0T2OjEg2q17h28K/mr/pFS+Hhc5DEDNGUnYmIj37EfGo2JvC3Yz8woj3wAK74ey37IJAMiGHKef7667s2TYdsBNHKCvNPeH4fFumbrqURXsytvMxcorNmaSAJgDcjTQUF4HxREa61wXHGcpbyLm0Gpkz57nrUn+TlrmGboGuMR8ianWsEqiFUAcgAAPlUI8A4sLJXkhWSY8ZxJEwNIN3ztABjmS/evLajOQES5oSIAJhZOh++mDfdrve3JDBco7tYjWQZzZpHWOdHb+Em5oNk+9v9qi2+HsgZrhETI8h/wA5VnTytgmysaNABrZJWphcMcTAHSOdTiTpQA7yoN3G3LqePE3XQnLlUBSTzBygH31z31vJkVJXVckCNImZ99e8HwZY3HjwswKe6AC3uMCPJQedPWOHdzbZrkCMxJ6ySZ+WUf4auOOEZc1jQDQ4bkqhns3tQx8jiQSbN6Bo+qGJhLLAFbU7yCTAjQ/bI25V5xDFyvjVGA+jqTPltB5Uf4DwM9x3jCNG33jMzGfnH+E0O4dgTduZ7dqFdfAWAJLEzmG5ACyeU+GpjEyOlc0GmjegPH91X7pEyBriLe7ayfDbw3UC3lTxJaRejE6/ONPnXtEeNYEJlsi2XYqSqiNANJMkczSposRiZBmbYHcApz4fCQOyEAmtbLt/BfQ9DcfwRbji4rtauARmSNR0IIg0Sr2vPxohGSOYbaUAudmLaos3L34ti+YMMxZiJY6b/spzHcPs4hkZmdSg0IbKWU8j5bztzo0yyCDqDvTTYVfqj/n/AH9tOXHmrxin7lxvX13QKz2dsKLZV7vhJKw+xjMSeQ0rocAwwS4pd2Fwy0vPiBPiGm8zrRXEvZtr+MKIu/iIA+E0Jvdq8CDrcUnyVj9oEVIB7trRLJMRLqzOemvG0rXZzDIUANwG2TlOcjxaMSY5kEa9PdTidn8PkdIcq8O2ZzodYYTqG3rhO12Cf/1F/wASn91FcNirN0eBkcR9Eg/ZUXB41NppH4lmsmcdb6/NDLnA8KbAs5TlQyNw0mZObqamYjs/ZZUXKVCDKpRirAbESDMGpxw6/VHyFOVXZQzsTJwcdyd+aG3uz1hggKaIMoAJAy75TB8QnWDRECva8qJVLpHO0cSVUfSIn4u0ejkfNT+6s7xV1fZJHi0gnrWkekVf6Mp6XB9qsKyvF2SDmC5xGV16jcEeYPLnWngWhzdea7P2N/pAeRKHuhYFGOqjKfhsflBonhbXf2lzFlYGDlaPEND7xz160HvE5syEso0KnePedZHQ0Q4Zisl2D7NyB7n5e7MNPeBWrICW3xC2ZBbASNtOo4FFcPYC/wBYXVf7S2dvz7TZhHmke7nVl7D8Of8ACXeZrb27NllNxSBJuZWUZZOuUTIJGoofbt1W+0HZpbZN5AQhP4wKxGU/WAB2Ox6b7TVLJgdNL4FY2IhMoMYdQdprsFrGB47cu3sXgr7G1cOd8M6kZjZJhSI5qeusVX/Rrwe9YucQw95W7uFUEmVzFWzZddiGDe4iday31Ii4HDuAFIBzkMPcd4NTMHZGW+Lt29JUtbIunKWC7ONzMAAzV9SOO424hDS+yJY2OAGhrYcuPQ8ufkrlbxmGscKxHDrmJW1iWZs+ePaJVtCpIKkCAZ+FE+LdoLSpw/1LEWL1zDMtnJm9sOq2v8I5zyoBwPh1vxAKrWrg72zmEnLmKbnUghVbX61B+2eCt2nslUVdHZiigNpk1kRqJJHnVceZ8giJOv0tCSRMa0yHmT3aivJabjuBYpMVfvYPDIl28io9+5e/FnaSlsCQZ5kctqq1+4nDLK2MYmJS611nV8JdaLisdMxmJk5YgHY86b7RcUF8r3HEosHJAe9dNzQDMCoXMWPv+VCe1HaJbjYO2S7rZGhYfjbhUbkdS2WBOgBJNXNp2jQa+SrY2RrC6tAORBOmn+6zrpSb4321OJxhNy09sogW0h1YrM782J+GnkaD48HV7hGaIA5KOg/aefuqQ185jceDcIgAbIv1QeZ5k8z5VFvyd9SfkKsDWs1G66TB4WRuGHbCqG3Lr3/e+q47TcRlhaGyDxfnR+zb5112X4uttmW4wVSJBJgAjfXzH3UN4+39Ju/nn76c4JwlnKXMoLO+TDq3slhq11uqIAdOZFENxDmPD+S8+MJllLRzPzVrPaRYzLZvtbGucW/DHUSQxHmBRjCXkuIHRgysJBG1Sh6P7Is53LPcO90se9nqpB8EcgNPfVCW7ewZvNaKZZK3FKsQLin20UEABlgmSAJ8hRkPtN2apAr5fZ1NuPXn9/31V0OJS0xLpcfMAF7tM22aZjbehIwfrGIuNct3e6AU2lughZ8Wbw7Ny3kVTrHHsTdUtdv3lA18DBAPgoEfEieVOYXieJgm3evg8lZu8/SBEL8TUe3hExko2nEc74RENuA4q68WviyA/eJbOwzgkN5ZRqSPLbWmMDY9Zi415bqg+FUWEBH1gdSR0Me40P7CcPGOu3vWrrC9aAkA5SV8mXULOmVYHMzOj3Zu1kx922pLAi6pPU2nUKx/vZWyk84qbZ45Jwco6puylEFZjXEeP1++ZS7wpypX1i+qEEZAwygHkJU15c4QMiKC6hAApRoMAARI9w+VH/Vqs3DezlsWyLgBdva6r0A6HnNHExsB03QuVztzssvfg5XMyuzOy5c1w5iAJMDTr1/2pUu3vF1w7Ph7Lh32Zl+iOn5/3UqokxMbDlF+GirI11W6UqUUq831CuXN26FUsxCgCSSYAA5k8qzftN6TWMphfCo3ukeI/mA7DzOvkKY9InaZr104WzmKIYuBASXcfRAG4Xp191ReFcCS2ves4a8oByQfxcj6u7GtHD4YEZnLocFgo42CWYWTsP3Ki8J4DicZNzMJjMTeZi5HUD7pNG+HdgLdyTcxJOumTKoiJ8yT8aP2eL5sz4dVIygM5mdNCQkSROk9Zpo8KuWW757a/wBX7TQbYiSAVmV9+taIAGwVz8XM4EZsvIaeX35IQ/YhFZQuKZlZ8sMi7fnxM7CRXvGux72QHwqvmVoZS+/OUYwT7qNYy810FioBQKbTLmPvJt8lE89fdU+5imt6BhcaQc11YVWbbKQI06U9A7qoYrEMLSHXzB4+WnHjraqfB+3920ct8FgDBDAhx8Tv8Z94q/cN4pbvpnttmHPqD0I5Gq9icBcuB7LYhbhugjJlAVDE5gdyelUbA4rE8OvjMCOkg5XAOoP/ADSs+bDA6tUn4WHGg9mA1/ds7zApbG7gb0ladqH8P4kuKsrctkQdwdYPMGplq0V6R7oPltWQcwdVLAfGWW12hHBAe3yThD5On3x+2szuJIIBgkaHoetap20ScHc8sp/zLWaKlaeCPwkd/wCy6z2I7/tiP+R+QVXxGFysGdnV4AJJ8DfGIPx1pxVDAg6g/KivFsGzRlOgGqkkAz1I/wCtaEYV+QWANjyPu8vhWzC/NouiwxABbz++iNcF7QrbIt32gfQuHaOjnkR9bnz87PxGfVrrWwHPdsV5g6H4Npy51nPEeX/PKpPAuJ4jCvmtW3ZJ8dsghWHl9VuhA99D4jDC8zT4LJxkGVxyHwUngfZNr3c3DPqz3lw5unKQpJEEAnmTkBiMxA97vavskcDdTuri3bNwkK6xlJX20YLIW4u+kSJ00NFsFj0uXO5F1bGFuXbwu27v4rwXktMtxcwCl7d1TEGQV00Y02cZYOExNlS12/fuBriKALFjEWyVa8t2IK3CM2VZkGNBNGNylmYrIbjsQMSDWl/lA4X8/TgU72KDO1wkki2ioo6ZizH3DQUL9JJhk/8AYu/abYoViMO9kq5MbAvbzKVPLWZyzpPn50z2j4q962ve6uiXLZb6wmyykjkYMH3TzqnCsJxQkvTX/wCVd7YjcI3yDYkeGvH6ru0JvWh9RC32BR95p/DDMrXT7TSq/wB1QSIHyk+fupnCwLrsTottQfLVifsFd4F/6OpO7kv+kxb9tHt+GEeKb/DkYyMscz6rk/8ADXGxB8xv7xyro+dcXd10JkjUDQajl+2hCuvnNRuPcvOMdnr7XrjCxchi7g5DGVSZbyHmaK9nLy3LGH7plW/hVZTbfYhhB21giGDCfcaruM4jcF5ytxxFxmEMdDJE77xpTV03cdeto7s7nQM5JKKNSfcOnUipPAI3Xl2HmMcpoXeleP1Vx4p2zxefuLVu13nP8YzhB1bwqF9xM+VD34KrKBdLXCWLvrCs5MklRyHIchRTB8Lt4dMlsQNyT7THqx5mm7xoMycAupiwwFmTW+HAfXqheI4XbYrK6J7K7ID1yjQnzofisRdV3C5AiqQqkRrAIMwFgkkQD9EyBpJTG4xbYljHIdSegG5NQcHcN7xkAK3sCJIHmep6cqm0mrKUjWlwaw0dzXLv7kKw94riARiAcyujuHFoMoIK5jMrPTfTar52TGCw8scXhjcYBfDcAVVmcq5iCZOpYxMDQRQ/D4apa4OeVER4kMN5UE72c4is/p+9+PVQu2vb3K3c4S4JHt3UIOv1UI+1h8KqOC7RYk5bYuM4z5wrMYLREkzOg13gb1A4w6F5uMc8kFEQALBIyzp+2o+GuIoJQuJ8LZogg8p66bdJrWGJ01C597g1xARjE8RSfDbQwdGIOu0kqTrJ11nfalQw2vxeckyWhddIG5++lQJfZtUva5lXxFr68U0P7RcT9Xwt27zRCV/O2X/MRTnBsT3mHtXPr20b5qDVf9J9yMCR9a4gPzn9lcewW4NPOkTBHnmaw81n/ZLFd3eLPmgqVLr7WdzuCdAxg/Or22JfvAFAtXAEOe8Ae8QTm8QEA/bVY7KJb7hyyo57wSrGPDoCROhIq03+IuuUYeHS20mQTKn6OY6AD9lbw0C6LGC5SANtO5dcRxrB29XW2O8UKt06AtOo2+InenbGDdWYhpuMEN7MIDqfqSSAZ0rvBYYC3dW6rWQZOcLNszz5kMJ38q74Yz90Ed2a0tst3xMOGB0kHbTYGp9VnudlFN4adfHj0HVdYcOpttavBUBIIv8AtXDm1EkyIOmk13xF3LQO8QgFhOTuVI0ILRJY79BO1QLWBuSrI7uoYCQqXDLAEvqPCJ+6uFxy4a6UZTfe45W4XePaII8J058tqa9KTdnbrbRPr47Dz6bIj64ALRuqj7jvpjwifZO5YHlpzoVxK1bxdtrdy415gJtwAjCNtY36+VHxxRTcM5VSx/WKQRkMaNmMAr7vfUGzihclRiQl1iPxwTwuoJOVWMA/A0j1UY3FvxZSCOumvQ1pvVcFTOwXGmw+JNm5IDNkYHk0wp+enuNatWV9u8MFxIuL9Ib9Suk6c60rhOL72xbufXQE+8jX7aysXGA61d7WYHsjxI/3Cj1H36KH2rScJe/Nn5EGswStY43azYe6vVCPsqq8W7Fpass9u4zMntKwGo6gDUddangoy4OrgrfZOLjijyPOpdp5BVHErr8KCYvhviXu0OUAscrdNY1aAsa/CrDiF0FNYcDMAwlWkMOoOh+yiQ4tNhdKHHLYVcwdvvLytBhVza9TIE/aflWo8B7E2Wwwv4hymYSIYKAvKSRud/jVHOBS3fuhJABUakmPCG3OseLarl254hla3bzBbVq0rb+HUb/ACB8aIztfb3DwWdi3ySFjY3Zc1knjQr+EzjuA4Ya28UrLzUoS3wA0b7PfQO9hFUwnsA6eELp+aCQPnS4bxhLgLIlx1Bykqo30Pslg2xHKonaPi1xbRFvD3gWkZ2WAvnAJaekgCgy63ZQKTRyGM0XF3Wv2AVe4PxDvla1d8ROYgn6Sk7e8fcRQPidpkUySVUMje8EAN8QBPwojwXAsbqFQQqakxygiNdyZ+ynoVwxIBDsxgjSJ0+wCtOL4Hkt4IkYX3uMwuPDfpXnR06IfZu96bltDPeMAzDZUCrOvU6gCimJI2GwEAeQptVCjQQByA/YKb9ZWA0ypO/Ie/p0q0yW0NRuAwDMDHkLrNb9w/tOFgASfjpsKYOGRGtlCCHdQQDoCSIK6/MU56oXuqBmBkFtIIQc1YEEydI135URt4BEa2qKB40E89XXnvzqsuA04qOKeZg8ACmg68bQG1wi9iLj9zbZhnaW2Qandjp8BJonwHhTYXH5LpXM9glMpMe0JEkDWBWmXLCoMqgKq6AAQAPcKB8V4Wlx7dxgc9oyjAwfMeYPSqnSbhcvhsC1hDxq4G+5RcSaHX+dEMRUC5QwW6UBwGENxVvOczsJHRQeSjkPtNNdkMUHtlPpITI8iSQf2Ue7P4cQ1rnbaQOqMSVP3r/hoHc7OC04ZJttbZgzA6neNDoZ0MdDRQp1jyWc2OS2uZWgOazV7A68+Oqt2EszRqxhRFccI7KYzurbslol1DQHKkTqAVZSAY3hjRe12dv5SbrWbKAEscxcwNzqFUacyT7qYQvvZRfj4asOWX9suHYR2N4giJBZWjvXGgVdCDl3ZxoIjU7VTAWoX3zkB9lRs1yNvIHyFXvtBxO1fXucNby2NA11wO+vAbAaDurPRQBPQDcLdwQAMJMwIEaxsNdIq0uyjLaFjwxlf2xFcuZ7/AKefUCtkXDmPhs2xCz9KNz7qVaX6PcBhrl0LiLRN6CbatlaxpvA5vl18QjQxEUqtazMLVL5BG4jKCeZHyHAclo3o+v5uHYf+6mT9Elf2U36RcNnwFw/UZH+TAH7CajejDE5sI4+peuD5w37atGPwYu2ntts6lT8RFctJ8Ex7is2OTs5mv5EFZp2a4olrDSVzHvTICydhB06T9lWhlt4lLRWQ5lyEuAARoS3kR+2qf2WZrGJaxcygklBnHhFwaAnyImPhV6GEsWu8dFQzCPBgXGbRhHKtxhzC+C3sfTJrF2dQed/2vMRYxBZVOqqQ6jOMhXoCBJI3102qHfwKHKl13DLr3l1dwTOUxoSAOdSsMt1XAIQFRksLOeIBnmNY66QKfTD5mW26Sx8Rl4YEbnzQ+XuqdX/KAD8nLTlXny69/guHuJndrBEKgLgKVLAgwyuI6V6ht3UtyzKCsG3ctnMxidJ1zTzqBea/abKt22FeWtqqhkdQRKhzqPhUzCgMj3bC3D3h8S3GACRIYqdTP2e6m4lM5tAG+h+tjr5Va9U3VDesXV7sKZtvb1HQs3/qKOcUji5t2vFkVsq6W4GafbBOiqdh7644VhLd+2bMXStoye9O86EKVOqiK4tIQ9xQUuMSneo06AezlB01Gh5UjdJqbmI4juAFc/Xj3BVXttayJZBCjxsBl1BBAMzV37GNOBsT9U/6jVL7b9o2eLBs92oh4YDONwFgaAc/Oav/AAPB91hrVs7qig++NftrOxhAoInHlwwcYfuXE+H2U/xETaufmN9xqt2JdC6qe+v2tUNwZYj2gu4Y6f7VaL6yrDqD91Zvw/tMFCA2g11FyI88ttRt8al7Oc3M4OPL90NgIXysdkFkEfe40sC0a4Jw64loZO7W8xDAP7RTTyOX3UA7RlHvO9uAAYcDTxayY5UT4V2jUsA6AXEPdrdaQNfLY0OPA2dsQCQpQ54VT42bbxNpG+go4FzmlpC2Ybjmc+XT97Py2rleqC4vNPfAEqQBcgSVK6Bo+qVgGNsoprjN7v7KrcuMbYKAsDMWw4Jg7QN+e1EcC/duykiQJZekefWnb/B7VySJQtuU0BnqplT8qDcTHujpCB8JGnA9UC4bh7uCxN1GS41kxF3IcumzEiQAZIPuFGrnFFYaMpHUEH7qJcLV7aZGud4FgI0Q2UD6WsE+YArq/bs6u9u3PNmVftJFDukzOshCMkIPxC1TeLcQkFEaXOhI1yg7k9DGw6xQwqBAGwGlOYhlW9fCwVDl5tiVCuSROUQsajXpXlxdjW3EwCOxxXQ4IsIzA6/LuTduzcfN3VtrmT2oIG/ISdTGsDyoVi1kC4mYAtFxRuSfDqPrA6RVr7O2HFtBZts9xHK3ABpcFwzJf2VIABliIykbGmu0/ALlpi7Lk9YfwrIJBGQScpKyYzaE6VW0us2NFnSYp0r3RSaGiQOIIFj+eaZ4Nw827a55zxGpmBMheg0j5VKtj8ba/wDet/8A2LT11qYwgm/ZH/8Aa3/qFQBJNlXuYI8O4D9J+SvGLbpVd4dxM3lcMAr27jI4G2moI8ipH21YMZTHZzsrbu271/vCjm463J1SLZOUxpBynUzrUXLD7VsQa5x0ukDvjf8A5FD7orTOBcOw5svZDrdZxmukc9SFjoBGnz51FudjbNq1caDdcK0TtMGIUc9t5quio/iLA4tcCDenesxzsjrctkB12nYg7q3kY+BAPKiuF7U4ZsTbGItd2MrMzR3jMViLYyrmyEmTtMRsTQ/FYV19pWHvBH31X8QtxbrXhEIAApOjLu2v0TO3uq+M6qWKZmbbb15fPyWo4/0ok6YfDs39+8ci/oCXPxy1VuKcYxWLlb98lDvatfi7ZHRgDmcfnMRQr+UFkdfs/fv5VXvWwzMxuO3iJ00IWRPPfL91WZnu7kOIMPFwzeI+Ss3eLlBXxZjCBeZE6DlpBknQAEkgCiI4fhlsM93GBr2U5LeHdSitHhBbKc+sSTC+Ua1Gv4jA5ELM2W2ICqr7EDwsIgggCQd6p/aXFvdvm6ENtGACzvAES0aAnofdTRtCfEyHnp/x+d9VqXYzhjHEi4fZsggkbG4yxA9ykk/nLSqjcO9JN6zb7q2UCqsLpoPMdWJkmZmZpVe22igh5MsjsxcFq3ovua4pTzdXA94IP+mr7Wa+jt8uNuKfp2R81Kz8pNaAcd5fbXNYv4ZXWsd7CSK5BVD0g9myf6Vb3Ed5G+mz/DY/DpUfs7xe1fVhcBF8LDanuyoI8YA2bl7zV+XUGVj3xrVI4z2Nu2bvf4LTeU00neAdGX+6f+r8LiMvwO2WzhMUyaIYeU0R+V1+hKsVzC27ZnN4lErbVBm211jXSffTN2y+RLit3FtFzJlUs3i1ggzp5DrVdwHa1DcUY22wceFrg0URqJQCV94qy2OJLc/qb6SVBY5s66bqAfvrW0OyolhlhIDweu48N+/cE67aqPY4gVPdtma5BCGzbUQCZzKp0U9ZqVi8RcBz2rKM6DKS7EOAYEsoENO/7ak3bhOiWlykT3hYxroYjUGa8tZw+t1cmQpMeKVPVjJOu809Hb79UMXNOtDz89tuiF3MB6xBQw8FXcORbBUiZQwc3/c03xDiYs2jcvlLqMvhuKArOfor1bUTPQTULjPbWxbnKzveQmFBACkiDLKMrHrM1WrVvF8VvAtoq6SBFu2OgHXy3P3Uue1gJta2Hwr3jPN8MY4nfwPlyHcdE52S4Y2Nxhu3NVRu8uHlP0V+Y+QrV6g8G4OmGtC3bGg1JO7HmT51OrEll7R1rL9o4z3qW26NGgHckaxC+2W43kx+81t9YdxcZb90dLj/AOo0Tgx8RWv/AId1dIO4fujXZqwt263eA3WCEohYgFv+uVWPjPEu7FjOGUEHPaB9nz9/lNZ5YxJBBBII5itB4WmFOHtXMR+Ma4CGZySQZMBdYUefM1qMY8vsFH+0Yuze2V1kbUOh76HPnaF4Xgy3r0pneyRqe7K5suys/TrFTuLALaQtbW1dJIKrER1MadKIpdS2896yLZAt5CJUz7Ov36VXMdgsmIAuZnVgzDK24GvPUDyquSF7vicNELG8zSCzoBY5nu4Dar8F5auFthPXoPedh8aIt2WuX0GY5QGVpOgMGYlo+YDUZXiNpHFm2oXQvbIUQIGrTzPmetCsJjLOIVyXvZg7DVyJggRmAiJIHXUUzsOIqO6qM8j9WtyjTvOvdopeB7F2EWWurqS2bc6kGJ8OnkRtXJ7NYO0B3VkXATOykCdfZyEgeU0Gz3btlraWrjJsudhHhOwMjMQfto2Mfcs92LVmFCxcRBqCQMpPLcETVmZzRoFW+OZp/wAyzrpYGnhrqusYWRhb7q2ltyEUWyoYztIUfLlUT+T4uvbs3Jy2ZbNcg3CTzGw1kido5V5dxzXFClN2ImACjfnbgyY+NSMNjbzzNp2UAoLgIlhvI2P/ACakO0DdU2V7G2KB68eep3XHEOyGGZQU8EyPbOp9/iX4RVdxfZcWb1h0ud4vfID4djqYkEg7eVWZcLbCi1cCkRmGcyx1MnQgSNR7vfVe4y1my9q4hRbFu/8AjjLEhsrnSZgAbidNIFOzXdTbiJQxzC8ka7ixXXdTbmIFu6GvKXsGAwWcyH60D216jcefK332WwgFmxmDT4UAA23b36CT18qqfrpS4twW0vIACvjjXk3skGOWvnVq4HxkYq0z5CkMyFSQdonUe+q+KCxgIyuIJb10QS/eZZFzEWrCEEBLQzMQDGhAnNsNyfLei3A7SC2xTvDmYkm7OZjA8Q8iI+VQLmCu5vxNq2mXwi7cOZiqxlK7naR7jvXlzEPasXry3xefJm+jkkDkF2Gm00w3Ty09lAjXh9aHzcT3IH2uW/fvOl0rYw1oZ87MMpXSXPOQdMvmOtZL2vxKi8yWSz2CqgHLDHQFpBkgz9kVL7SdvL+NItO5RAoziBlFwE5isCcu0DegF1ltrp41PNlgjzBBiimsrcap2yHssoNAffUpu1i0ywujCIJY5p69PnXlmyjbKSw9qWgefwolw8W8pZLGuUjxvoT4dVB5QG3+sNdKYuX7IJuHD3FXMdMxj2QACfJpPxjlVlclWSaBeB5cF3auiSMqyo8PiaJ3AGsGetcYTijMcgC5mkZTzG5EnQTG3WnBxPBshHcuGM+LvTMnaOWnmOVM4g4bugwQZisMoZtDK+ITygHT+/voKWQcVMzuIthHFPW+zxNsHuwJaCe8SPv06UqWHxdp7bfirduZAOckjU+yp+AknlSpz1UmNa5oOUegWxcLttY43kghXa6Bp1zEfCIq/NYu+LVz4vD7G07DTp160Is8awVkkLhrisDr+JMg+/epH8tMN/Z3/wBU376BnwTZXZrpZhEnBt9R/KMYcsR4lKxG5Bn5U9kqDh+JpcUMtm8QdjkP765xnFrVpQ1y1dAJj2Dv8DVY9nAcfvyVBY4nb7811xDgVm9/WWwT12PzGtVzFejO0TNu66HlpP26H7aJXO1mEBg27kzH9Ua9btNhcobubpBJAPc9N+dWtwjmaByMhnxUIphcBy0I8iUGfsLi8pQYwlGIJBz8ttZJHuBio49GDtHeYnMBtox+WZtKNntZhPye7+p/3rk9rcJ+TXf1I/fVhidzHqihj8YNtP8Axao+C9GmGQgsWeORMD4xr91WfD4VLahUCqo2AgD5UA/lfhfyW7+pX99efyyw35Jd/Up/FQ78Fn/M5CzPxM/+YXHy+qskjqPnXner9YfMVXP5aYf8ku/qk/irz+W9j8kvfq0/iqH4c39SH7B/6T6fVWI4lBu6/pD99Yx2hsn1m8RsbjEHkQSSD8RrWiHtza/JL36CfxVw3be1v6ldP+FP30RDhGxm83otP2diJME4uEZNjmFlq2tdx86L8L4q9kFRkdZmHEiRsQORrROH9qlutlTBXAYnUIOnnRQcRucsI3zWjBGOBWlN7ac8ZXwiu9wVQ7N2muZ7l24gD6kNBAC7GCdyRAHkSeUvXEOdXVUfOuV7huKCqnkELDL95ord7asrMPUrsqYOq/ZXmH7cu5UDBXfEyrqwHtGBOlJ8eZuW1mOxUxeX9mKPCxQHhX002Qm/hgCtqzixlacxubqRr9EAR8d/fTI4DZF0s2K8KjxraUoWOkdQ3vGtFj6Q3/I7n6xf3VyfSLc/I3/WD91Q7IVVpxicSBQb6ts9+yE8IxlzMbQy2rKRBcEtBnQR7R3JJPPWSalX2Nlibd3v1bcMjBtdCNBlKjflGtSz6Rbn5E/60fw1yfSNd/Im/Wj+Gm7FvMpnTzF19kK5WNfS/VCuLcLW8zku1lsgymyrsrMObDL7hyPnRg8RGe3lXwBZY92+aRGkZJ2HKmj6SLv5E360fw1yfSXd/Im/Wj+Gl2Deai6adwAczYcwo+HcWwctty1zMS7W3bKCToFyeeg+ZqRi7YxFnDWTZYolz8YDbfLl7q8smVG5I+Jrz+cy7+Qt+tH8NL+cy7+Qt+tH8NWiJoUJHyv3Zr1QK56PbaT3D4qyN8ttmKfospFQOMcExiYdbNm5iirOc2VGHtSSzlEk8h0q2j0l3fyJv1o/ho7Y47iXUN6pEgGDd6j82l2IJtLt5QKLB4kLOuEXMfawzYRrN4rHhuC258PNQY0nz86D3+zV9GlcNe2MhbTiTpA0HPXfzrWsZx/EW0LthRlXU/jf/Cg9/wBIjqJOG0K5h4ztBP1OgNOIBdqbMTKGkNYPMFY63YS+UJbC4nPMiLLZZJk8pqR/JjGRl9Tv7QPxTBflGvxrVx2+ushdMHmAVXM3I0YlV+j1FQz6Rr/5B/8AN/4VbkbxVQfMNhXis9wfY3EhMpw15QeS2Dp753pm32JxZkHDXiNvFbaPlWjfzj4j8gH64/wVz/OJieWBX9cf4KbI1SMkxrRUGx2FxK+A4W5kBnS1OvxrjF9gbwuFreCuNIG6aSOYEwJ6RWg/zhYv8ht/rW/hrhu32M/IrX6xv3UsjbT55arKs7vejq8wJ9TvBjzGgHwmKVaCe3mM/I7P6x68p8re9K3HdgWi4jhSuxbrTQ4IPKigr2moLJE8gFWmbFrKgA5CucXhQ4hoIGsETryO9SKVSVWY3aGPgrBEsqGWGpEa7gHoa5u4a22VbYEZidB4ZIM67E6a0RuII+NeoNqWisErhrZQv8CCkeBjyovSpqCl7zJzQc8DHlS/AQ8qMUqVBL3mTmg54GOgr08EHlRevIpUEveZOaEfgMdBS/AY6CjFKnoJe8yc0OwvCwpPmI005g71K9TWSddd/EY18pp+lSVbpHONkqHcsqhVobdVEMSNdBImI13pr8JqGKqjZs0aiAdcskztm02ogVFcHDrM5RMgzGsjY09pZgfzWg7cEFc/gIeVGSfurg09BEDEyc0IPAhXJ4GKMhaWWlQUvepOaCfgMeVcvwUCjcV4wpwApDEyc0DTgwI2j3ivfwIPKjkUstSoJe9P5oMvBaNpYIEKQBHTn1rw7fCn02qJPJUSzOfuo74QspV2DA/3RHxBkH/amjw6yBDJbMDmq7a8o0GsVPpu4v3EfOKa1UHnZDsXhrTWiqBRovsgDQGQPd5ULHBB5UTsJJJ19hzuebR9wFPpbH/DUxSLZK6MEA8UEPAxXh4Koo+LQ/4TXvqyzMeW5piWqfvbuKr/AOBBXJ4MPKrKcOvT7a4fDr0pAt5JDGOVcPBhSo6bI6UqcOaOCmMU5f/Z"/>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UExQWFRUVFxwYFRgXFx4fFxwcHB0XHBwdHBodHSYeGRwjGhwdHy8gJCcpLCwsGB4xNTAqNSYrLCkBCQoKDgwOGg8PGiokHyQqLCwvLS0tLS0sKSwsKi8vLyovLCwsLCwsLCwsKSwvLDAsLCwsLCwsLCwsKiwtLCwsLP/AABEIAKsBKAMBIgACEQEDEQH/xAAcAAABBQEBAQAAAAAAAAAAAAAFAAMEBgcCAQj/xABKEAACAQIEAwQGBAkMAQQDAAABAhEAAwQSITEFQVEGEyJhBxQycYGRQlKhsRUjVHKSk8HR0hYXJDNTYoKisuHw8eJDc6OzJURj/8QAGwEAAQUBAQAAAAAAAAAAAAAABAABAgMFBgf/xAA6EQABBAAEAwUGBgAFBQAAAAABAAIDEQQSITFBUXETYYGRoQUUIrHR8BUyUsHh8QYzNEJiIySCorL/2gAMAwEAAhEDEQA/AMdbEmuPWjTZFeFagjNU6MUaQxRpnJXmXWkmtykjFGuhiKjha9C0ykCVI9Zrz1io+WvMtJKypBxFcHEU1FeEU6Ykpw3zXhvGmyK8ikolxTnfGl3tNUop02YpzvaXe03FKKSbMV33led5XMUopJsxXXeUs9cZaWWkmsrrPXmevMtLIaSa3L3NXmalkNLuzT6JviSzV5mr3uzS7o9KWiVOXmalmrwillp1GylmpTSy0iKSbVKaU0opRSSSmlNLLSy0ktUppTSivKSZezXlexSpJLTh6L0/tT9ldr6L7XO83+WrXhuHKossygqe/F4aljk2yiZBjXTQbmg+H7PX29oMBqPaXNmyhgACwndfgZrGIm3z+i7WPAwG8xArn1I593yUFfRjY53W/SWpa+iqx1c/Efupy/wW5aYk+JVIlgwj2Q/WfZM1peGwcop6gfdQeIlmir4iqsThoIGtcKNrNP5q7EfT+Y/dXY9FuH6P+l/tWn+o+VL1GgjjJv1FBZ4f0hZkPRfhvqt+ka4b0b4VdwddpetOfB6HSfIVWMZYa4zA5oBlVcLIPmAJp24qV3+4q2MRv2aFS73YzBiRlYkGAJMk+XI0k7H4IsqhDJ31bTyJ5Giy37wUwgAB2C+/91eteumQyaa/QJ1gwPPkZosvl/UfNWBsX6f/AFUO32BwraqgIGhhiR99e/zeYf8Ash8z++jfDVdFRpYBjLIoAJO0ARVst4SROUrPI70JJiJWH8x80ndmzdoXz9xzgK2b9y2FgA6b7EA1HwvCkbQitc4r6Oji8RcuK4X2RBB+qOlMWvRC6kEXl+RrZixIdGCTrSnGcI0jMB5LNBwFfq1HxHCQp20O1a/g/Rse+yXLogKGOUGTJIgT7tT5ipPDeC4MKhuWJzEgZpbUMEJ1gRLLqBzPSnGINoh7sI5v/TbfQDj/AEsSPDo+jpS9RHQVq+E7H4dby3WLtahbiobayQ75VBOaILQNp929ELvZ/B3bndnDKkvlDKSrDxEajYGB99WnEBRcyFp0bY493dwWMepDoKXqY6Vrr+iq33zIt7QKGGYSYJYQYI6SOtdt6Ik/tx+j/wCVP27e9V9rhefosg9UHSvPVvKtcPomtflA+X/lXLeiuzzxA+Q/jpdu1LtcPw+SyX1fyrzua1c+jHD88QP8v8VcN6OMKN8SPmv8VP27e9LPDw+Syk2qbdK1Z/R9gx/+yP0k/fUC/wBisEBPrI/SSn7Zveq3BrtlmmFwwYuYBIjf7afXDL9RflWhdmfR0t8XWt3fCLhUGJmNjpptRlvRKP7X/J/vWvDjMOxgB36LnZcLIXkivNZP6qn1B8q9GEX6g+VaphfRgnelWuEhQCYEEySNNTppqal8N4RhUVScOviMLoWOjBZljqPEu3n0pP8AaUA/KLU4vZ0r9yFkf4M0nKsR0H3Vx6sPqr+iK0+92Ysm53sOLbDvcsJoCwGhB0UkxtMUQxODsu+U4e1BYD2fEJNkfRIG9w/KqG+0mg/E20fL7KBDRGda1vmsdaz/AHV/RFcnD+Q+QrWcV6P8Mb+RXKjKWKyJXUAb8jJ/RNL+bjC87x+a0R+I4fkfJZvuE3Mev0WSereQ+Qrw4byHyFa5/N5hP7Y/pJXn8gMF/bf50pfiUHI+X8p/w+XmPX6LIjhfL7KVa6ewmB/tv/kSlS/EoeR8v5T/AIdLzHr9EU4lda0QndyUvXLgLEBSrrlIyjxGRz++o4a4xRgbIyMHWW5hFTWXn2VEjqDWlW+G2wZCLJ3MST8TrQvGcSwdu4VcJmHtEW5Cz9YgaVyEeNNVlJW9F7QDtGRkmuvoqLiHdrbLlEsVV2A8BFsBVI55oGUnYirt2fxpdVUo2ggNAy6AaEhiQfeBRi5g7V1ACqspEiPsIIqJgOBizdLKRlKxqPEPLMIzD86SOVDTT9qNlRPjo54y0tojb5fspws0u5p+KUUBlKx8xUZ8NIiq9jeEm0WYKBb0+kSZJ32n7aN2OMI+IewAcyLJPLfYfPep0VKnNKJbLJAdRvr4LNL/AAy9mJzEAtIliD10B20rm5wu9PtAQSdGMiSNIrSWwqlsxUFoiSNYrheH2wAMggGR795mr+3dyVwxjOR81UuHcHd1VSJyABwWIJ/yzVmt4IKAADA85++p0UooZ5LiqJcU6QrK+21lhizDsoNtDp72H7KBMWAJNy5AE+10q1+kGzGJU9bQ+xm/fVXawHVlbZgQfca2cMbjauxwLGOwzXEC6RTh/CMX4XS1dmJVzcRTB13z7RRO7xPG4YWxdS1kJOQsqNDb/QiCRJnmRTnY7Brf4RirNy8yC3cuIbjSSqjKwPUwKGdoLwt4q1gkvqmExNq06uVzQ4nK6a6F2An30T2Mn5jVLM7dsjyyRo0P6TtpxvfXb6qbc7ZXgsd1h4jL/VmI3iM208tqG4vtbebXPat67pbRT+kZM+40Ux3ZVcMzvcu2b7IisLF1ILCT7ID6MxkAw2wqZ2a4dYbH4/CnD2gbRzo+UTDj2QI0A8utMwF35QrDNg4252ssb/Ln1CqmC4ZdxFnEYhHUizq+Yks5Chj4p8Oh0JnWh95Xaw15QotI6oxJ8UsFOgiIE660c7B8PtXuHY0GzF2yj52LGHOV2QlZjwwBRLs9xb/8DdvJatK+GlcpXMpKZJZhzYgkz1qzI8HQf0pHHZHEZR+YDYCgfP74KgesSdHn3VIwfDr14v3Ss/djM8EaDWN9zodB0q94nhOEPCrd+5ce6lu41xmw4AJe4xDKAdlDNHwoP6PsIGwmMvW791XAYXlyrAyq2SCykg5RqR1qwuIbdeiJd7RjdGS1oBDq1Gm/n/aA/gN2VWRwwMHmNDzqFiOE3lYjUkCdDOnUdaP8Lxq92gmCFUQfICp+hM8xsah2rmnVGk1+Zo8lS+G8Pa68EkKNWM/Z8f30S4vktWyAnIgQPvNGjYVWZgILRPw/7odxPDq6+ITGsSYqRkzOF7JBgddBA+z7XLduFdgGOaASN9P2UTOKuc3b9I0zgFBRYEaR8iacuISco05seYnYDzP/ADeuujbBHhxLI0bcgvOpBNLijDETvzK5XEXFYMHdWGxDEH/f3USs9r8VbAHeIwG2e2unxEVXsUVkoiM7jfLuPex2186e4fhLjKFuLBQ6kkEnfLtOsb+YoZz8O+IyPioDbv8AJEe7StnbCyXMTvWteaOP6QMTGnca6eG1Pw9qKG3u2OJugzeZQDlKoqoZ6SBPPrTNvhqi40NLHUr0j/n201w3Af0u5bPNRcX4wD9n7az2zQAktjG18d/ojnYGQBoMh1dXDb6qKQ8k8zqZJJPvM6mm1xBzFCDmiQJ0I6jp50cXss4ulzqJkbyBG0bb86jYI2zimJIFsL3Ycnw5yQYnppE9SKmzEyWctO0vbb+k8uDhAGa2fFX5rsc+60KxD5PbcLPLT9smvMBfN3MFg5TGblESD7/LyqycS7OLbL3ywjLJJAMAD6JnnXnZpEuJD5Ud/EAdJBAGnnzjlNOyV3ZGRpJPEVoLUXwMOIbE9oa3Wjeprn1VdUZiQrkkbxH7opUfxnDbGDUlnE65VkFjJmABqSTzNKqs07v8suIRQbhWipgwHkOS3i9cyqx6An5Cq/2Lw4bCsWGY3XcvPPlr8KsTrII6iKrnY18gu4dtGtOT8Dz+z7a41v5D4LNi/wBPJW4LT4a/uQnTxq3g7aWbhJZLcnL0BhdTGp/YaeHaq2Q5C3DkVWPg1ytMECdo5+dD+JXFu4uzmUFRcuWTpofAp1+JIrrE2AMZdQCBcwkAe6RA+FTyjx/lF9jE4AvBzEZjr/y19LUvEdr7S5QFdi1vvAFXWDBA+UknYRTzdpU7lLqqzm5IVAPESJLD4AGTQDhD+Ph7dUuWz8JqPgL/AHLWS2iW8Tett0GYCP20sg+/H6K04KLYA2L471mFebR5qSOPr60MQiOwuYfRAPFIYg7aQI3o5/KRWtWntoztdJCoCAZWS0k6aR91RcY6+v4fKV9l0IEaaZoMe+artlFHc96JtLiLtttSAJiNQZ/6pUHffX6KfYRThpykaenxUOHIcrVnu9q1yI1u21wsjXGWQCqro0+c6RXuI7UCYs2zdi2LrwwGVTtvu0cqC38HhVxqWyqmyUK+0coec28+f21J4GLa4y+iR3bWx3cbQvhIHUAz8qYtaBdfdqt2GgDcwads2vEE1R13A6eKm3e1YGXIveju+9dgQsIWy7ayRzHlVgFZtgEZbIvWzFyyGYgjwvaLsPsMz760axdzKrbSAfmJquRobsh8fh2Q1k5kH728v2Wf+lGyTcsxzVh8iP31TswtCTJkgdSSeQrQPSKn9Qfzx/oP7Kz3iw/Fk/VIb9Egn7KPwjrjDfvddL7Lefc2+PzKL9lu2+CsYa/buNeLYhn7xFt+zIKQD1ygH30LwQs99YQ3jbtrcDo+IPi7q0Qyr0UmYgRUIuLd1Tyfwn3/AET8fZ+VSsThVeMyho6gH76OcwsfVlWtwVF5vV33fkj3b7jYHEMNjcM1rEd2B4EcFoXNmB6TnEHeRTiekgJfe/Z4c4uXQBddnAY5YAHQD76ri8LTKVChQd8unx02NEewHC/6d6vfRMRbuozI10ZnUJyE7at8adxc4b2fK/JAT4KLDxW8EgCjR4en9qR2f7a4exbvr6liFOJY96q6qBBUBSY5H7aH9nu1L4NcRhmwpv2b7l1UuswRlh+ogDWrXw3A2L/EL2EPDlW3bzRfQMo0jciInyNQrfCX9RxijDA5L11rd9nXMVtPodBnzAIVGw/bCyB8QI6n+UMHQOOVwNktJsjpd3v0oqJ2a7QYf1bG4LEumHD3Dctj6KrcAaEnfKw0Fd8A49gLdrG2LeJVExAyIbkly2Qoz7eyTELvv5U3wfszhcXgTjbl8oLchy1pCLZBBI1UloBHPensX2OWcM2HcXVxOqF0VWELnz6AeHLvpI0qRcQdyPl8lINw5c5geQCeWlijvVbDv9VWcHYLheUijKEKABtsKK8F4JavX7+HW45u4cjOpAVW9zasozaTvUrhnYu1ctd/ZwiP3r623vsMgXwmDqC2YMfiKbNnNAFac/tKIabgV3b7b1yPlz0VdfEDNl5xUTEXJB8tKlcZ4acPjbid13Kt47aSCMpEGCukZgdOVC+JYxbasTz2HMnoBzNTLK0R0T2OjEg2q17h28K/mr/pFS+Hhc5DEDNGUnYmIj37EfGo2JvC3Yz8woj3wAK74ey37IJAMiGHKef7667s2TYdsBNHKCvNPeH4fFumbrqURXsytvMxcorNmaSAJgDcjTQUF4HxREa61wXHGcpbyLm0Gpkz57nrUn+TlrmGboGuMR8ianWsEqiFUAcgAAPlUI8A4sLJXkhWSY8ZxJEwNIN3ztABjmS/evLajOQES5oSIAJhZOh++mDfdrve3JDBco7tYjWQZzZpHWOdHb+Em5oNk+9v9qi2+HsgZrhETI8h/wA5VnTytgmysaNABrZJWphcMcTAHSOdTiTpQA7yoN3G3LqePE3XQnLlUBSTzBygH31z31vJkVJXVckCNImZ99e8HwZY3HjwswKe6AC3uMCPJQedPWOHdzbZrkCMxJ6ySZ+WUf4auOOEZc1jQDQ4bkqhns3tQx8jiQSbN6Bo+qGJhLLAFbU7yCTAjQ/bI25V5xDFyvjVGA+jqTPltB5Uf4DwM9x3jCNG33jMzGfnH+E0O4dgTduZ7dqFdfAWAJLEzmG5ACyeU+GpjEyOlc0GmjegPH91X7pEyBriLe7ayfDbw3UC3lTxJaRejE6/ONPnXtEeNYEJlsi2XYqSqiNANJMkczSposRiZBmbYHcApz4fCQOyEAmtbLt/BfQ9DcfwRbji4rtauARmSNR0IIg0Sr2vPxohGSOYbaUAudmLaos3L34ti+YMMxZiJY6b/spzHcPs4hkZmdSg0IbKWU8j5bztzo0yyCDqDvTTYVfqj/n/AH9tOXHmrxin7lxvX13QKz2dsKLZV7vhJKw+xjMSeQ0rocAwwS4pd2Fwy0vPiBPiGm8zrRXEvZtr+MKIu/iIA+E0Jvdq8CDrcUnyVj9oEVIB7trRLJMRLqzOemvG0rXZzDIUANwG2TlOcjxaMSY5kEa9PdTidn8PkdIcq8O2ZzodYYTqG3rhO12Cf/1F/wASn91FcNirN0eBkcR9Eg/ZUXB41NppH4lmsmcdb6/NDLnA8KbAs5TlQyNw0mZObqamYjs/ZZUXKVCDKpRirAbESDMGpxw6/VHyFOVXZQzsTJwcdyd+aG3uz1hggKaIMoAJAy75TB8QnWDRECva8qJVLpHO0cSVUfSIn4u0ejkfNT+6s7xV1fZJHi0gnrWkekVf6Mp6XB9qsKyvF2SDmC5xGV16jcEeYPLnWngWhzdea7P2N/pAeRKHuhYFGOqjKfhsflBonhbXf2lzFlYGDlaPEND7xz160HvE5syEso0KnePedZHQ0Q4Zisl2D7NyB7n5e7MNPeBWrICW3xC2ZBbASNtOo4FFcPYC/wBYXVf7S2dvz7TZhHmke7nVl7D8Of8ACXeZrb27NllNxSBJuZWUZZOuUTIJGoofbt1W+0HZpbZN5AQhP4wKxGU/WAB2Ox6b7TVLJgdNL4FY2IhMoMYdQdprsFrGB47cu3sXgr7G1cOd8M6kZjZJhSI5qeusVX/Rrwe9YucQw95W7uFUEmVzFWzZddiGDe4iday31Ii4HDuAFIBzkMPcd4NTMHZGW+Lt29JUtbIunKWC7ONzMAAzV9SOO424hDS+yJY2OAGhrYcuPQ8ufkrlbxmGscKxHDrmJW1iWZs+ePaJVtCpIKkCAZ+FE+LdoLSpw/1LEWL1zDMtnJm9sOq2v8I5zyoBwPh1vxAKrWrg72zmEnLmKbnUghVbX61B+2eCt2nslUVdHZiigNpk1kRqJJHnVceZ8giJOv0tCSRMa0yHmT3aivJabjuBYpMVfvYPDIl28io9+5e/FnaSlsCQZ5kctqq1+4nDLK2MYmJS611nV8JdaLisdMxmJk5YgHY86b7RcUF8r3HEosHJAe9dNzQDMCoXMWPv+VCe1HaJbjYO2S7rZGhYfjbhUbkdS2WBOgBJNXNp2jQa+SrY2RrC6tAORBOmn+6zrpSb4321OJxhNy09sogW0h1YrM782J+GnkaD48HV7hGaIA5KOg/aefuqQ185jceDcIgAbIv1QeZ5k8z5VFvyd9SfkKsDWs1G66TB4WRuGHbCqG3Lr3/e+q47TcRlhaGyDxfnR+zb5112X4uttmW4wVSJBJgAjfXzH3UN4+39Ju/nn76c4JwlnKXMoLO+TDq3slhq11uqIAdOZFENxDmPD+S8+MJllLRzPzVrPaRYzLZvtbGucW/DHUSQxHmBRjCXkuIHRgysJBG1Sh6P7Is53LPcO90se9nqpB8EcgNPfVCW7ewZvNaKZZK3FKsQLin20UEABlgmSAJ8hRkPtN2apAr5fZ1NuPXn9/31V0OJS0xLpcfMAF7tM22aZjbehIwfrGIuNct3e6AU2lughZ8Wbw7Ny3kVTrHHsTdUtdv3lA18DBAPgoEfEieVOYXieJgm3evg8lZu8/SBEL8TUe3hExko2nEc74RENuA4q68WviyA/eJbOwzgkN5ZRqSPLbWmMDY9Zi415bqg+FUWEBH1gdSR0Me40P7CcPGOu3vWrrC9aAkA5SV8mXULOmVYHMzOj3Zu1kx922pLAi6pPU2nUKx/vZWyk84qbZ45Jwco6puylEFZjXEeP1++ZS7wpypX1i+qEEZAwygHkJU15c4QMiKC6hAApRoMAARI9w+VH/Vqs3DezlsWyLgBdva6r0A6HnNHExsB03QuVztzssvfg5XMyuzOy5c1w5iAJMDTr1/2pUu3vF1w7Ph7Lh32Zl+iOn5/3UqokxMbDlF+GirI11W6UqUUq831CuXN26FUsxCgCSSYAA5k8qzftN6TWMphfCo3ukeI/mA7DzOvkKY9InaZr104WzmKIYuBASXcfRAG4Xp191ReFcCS2ves4a8oByQfxcj6u7GtHD4YEZnLocFgo42CWYWTsP3Ki8J4DicZNzMJjMTeZi5HUD7pNG+HdgLdyTcxJOumTKoiJ8yT8aP2eL5sz4dVIygM5mdNCQkSROk9Zpo8KuWW757a/wBX7TQbYiSAVmV9+taIAGwVz8XM4EZsvIaeX35IQ/YhFZQuKZlZ8sMi7fnxM7CRXvGux72QHwqvmVoZS+/OUYwT7qNYy810FioBQKbTLmPvJt8lE89fdU+5imt6BhcaQc11YVWbbKQI06U9A7qoYrEMLSHXzB4+WnHjraqfB+3920ct8FgDBDAhx8Tv8Z94q/cN4pbvpnttmHPqD0I5Gq9icBcuB7LYhbhugjJlAVDE5gdyelUbA4rE8OvjMCOkg5XAOoP/ADSs+bDA6tUn4WHGg9mA1/ds7zApbG7gb0ladqH8P4kuKsrctkQdwdYPMGplq0V6R7oPltWQcwdVLAfGWW12hHBAe3yThD5On3x+2szuJIIBgkaHoetap20ScHc8sp/zLWaKlaeCPwkd/wCy6z2I7/tiP+R+QVXxGFysGdnV4AJJ8DfGIPx1pxVDAg6g/KivFsGzRlOgGqkkAz1I/wCtaEYV+QWANjyPu8vhWzC/NouiwxABbz++iNcF7QrbIt32gfQuHaOjnkR9bnz87PxGfVrrWwHPdsV5g6H4Npy51nPEeX/PKpPAuJ4jCvmtW3ZJ8dsghWHl9VuhA99D4jDC8zT4LJxkGVxyHwUngfZNr3c3DPqz3lw5unKQpJEEAnmTkBiMxA97vavskcDdTuri3bNwkK6xlJX20YLIW4u+kSJ00NFsFj0uXO5F1bGFuXbwu27v4rwXktMtxcwCl7d1TEGQV00Y02cZYOExNlS12/fuBriKALFjEWyVa8t2IK3CM2VZkGNBNGNylmYrIbjsQMSDWl/lA4X8/TgU72KDO1wkki2ioo6ZizH3DQUL9JJhk/8AYu/abYoViMO9kq5MbAvbzKVPLWZyzpPn50z2j4q962ve6uiXLZb6wmyykjkYMH3TzqnCsJxQkvTX/wCVd7YjcI3yDYkeGvH6ru0JvWh9RC32BR95p/DDMrXT7TSq/wB1QSIHyk+fupnCwLrsTottQfLVifsFd4F/6OpO7kv+kxb9tHt+GEeKb/DkYyMscz6rk/8ADXGxB8xv7xyro+dcXd10JkjUDQajl+2hCuvnNRuPcvOMdnr7XrjCxchi7g5DGVSZbyHmaK9nLy3LGH7plW/hVZTbfYhhB21giGDCfcaruM4jcF5ytxxFxmEMdDJE77xpTV03cdeto7s7nQM5JKKNSfcOnUipPAI3Xl2HmMcpoXeleP1Vx4p2zxefuLVu13nP8YzhB1bwqF9xM+VD34KrKBdLXCWLvrCs5MklRyHIchRTB8Lt4dMlsQNyT7THqx5mm7xoMycAupiwwFmTW+HAfXqheI4XbYrK6J7K7ID1yjQnzofisRdV3C5AiqQqkRrAIMwFgkkQD9EyBpJTG4xbYljHIdSegG5NQcHcN7xkAK3sCJIHmep6cqm0mrKUjWlwaw0dzXLv7kKw94riARiAcyujuHFoMoIK5jMrPTfTar52TGCw8scXhjcYBfDcAVVmcq5iCZOpYxMDQRQ/D4apa4OeVER4kMN5UE72c4is/p+9+PVQu2vb3K3c4S4JHt3UIOv1UI+1h8KqOC7RYk5bYuM4z5wrMYLREkzOg13gb1A4w6F5uMc8kFEQALBIyzp+2o+GuIoJQuJ8LZogg8p66bdJrWGJ01C597g1xARjE8RSfDbQwdGIOu0kqTrJ11nfalQw2vxeckyWhddIG5++lQJfZtUva5lXxFr68U0P7RcT9Xwt27zRCV/O2X/MRTnBsT3mHtXPr20b5qDVf9J9yMCR9a4gPzn9lcewW4NPOkTBHnmaw81n/ZLFd3eLPmgqVLr7WdzuCdAxg/Or22JfvAFAtXAEOe8Ae8QTm8QEA/bVY7KJb7hyyo57wSrGPDoCROhIq03+IuuUYeHS20mQTKn6OY6AD9lbw0C6LGC5SANtO5dcRxrB29XW2O8UKt06AtOo2+InenbGDdWYhpuMEN7MIDqfqSSAZ0rvBYYC3dW6rWQZOcLNszz5kMJ38q74Yz90Ed2a0tst3xMOGB0kHbTYGp9VnudlFN4adfHj0HVdYcOpttavBUBIIv8AtXDm1EkyIOmk13xF3LQO8QgFhOTuVI0ILRJY79BO1QLWBuSrI7uoYCQqXDLAEvqPCJ+6uFxy4a6UZTfe45W4XePaII8J058tqa9KTdnbrbRPr47Dz6bIj64ALRuqj7jvpjwifZO5YHlpzoVxK1bxdtrdy415gJtwAjCNtY36+VHxxRTcM5VSx/WKQRkMaNmMAr7vfUGzihclRiQl1iPxwTwuoJOVWMA/A0j1UY3FvxZSCOumvQ1pvVcFTOwXGmw+JNm5IDNkYHk0wp+enuNatWV9u8MFxIuL9Ib9Suk6c60rhOL72xbufXQE+8jX7aysXGA61d7WYHsjxI/3Cj1H36KH2rScJe/Nn5EGswStY43azYe6vVCPsqq8W7Fpass9u4zMntKwGo6gDUddangoy4OrgrfZOLjijyPOpdp5BVHErr8KCYvhviXu0OUAscrdNY1aAsa/CrDiF0FNYcDMAwlWkMOoOh+yiQ4tNhdKHHLYVcwdvvLytBhVza9TIE/aflWo8B7E2Wwwv4hymYSIYKAvKSRud/jVHOBS3fuhJABUakmPCG3OseLarl254hla3bzBbVq0rb+HUb/ACB8aIztfb3DwWdi3ySFjY3Zc1knjQr+EzjuA4Ya28UrLzUoS3wA0b7PfQO9hFUwnsA6eELp+aCQPnS4bxhLgLIlx1Bykqo30Pslg2xHKonaPi1xbRFvD3gWkZ2WAvnAJaekgCgy63ZQKTRyGM0XF3Wv2AVe4PxDvla1d8ROYgn6Sk7e8fcRQPidpkUySVUMje8EAN8QBPwojwXAsbqFQQqakxygiNdyZ+ynoVwxIBDsxgjSJ0+wCtOL4Hkt4IkYX3uMwuPDfpXnR06IfZu96bltDPeMAzDZUCrOvU6gCimJI2GwEAeQptVCjQQByA/YKb9ZWA0ypO/Ie/p0q0yW0NRuAwDMDHkLrNb9w/tOFgASfjpsKYOGRGtlCCHdQQDoCSIK6/MU56oXuqBmBkFtIIQc1YEEydI135URt4BEa2qKB40E89XXnvzqsuA04qOKeZg8ACmg68bQG1wi9iLj9zbZhnaW2Qandjp8BJonwHhTYXH5LpXM9glMpMe0JEkDWBWmXLCoMqgKq6AAQAPcKB8V4Wlx7dxgc9oyjAwfMeYPSqnSbhcvhsC1hDxq4G+5RcSaHX+dEMRUC5QwW6UBwGENxVvOczsJHRQeSjkPtNNdkMUHtlPpITI8iSQf2Ue7P4cQ1rnbaQOqMSVP3r/hoHc7OC04ZJttbZgzA6neNDoZ0MdDRQp1jyWc2OS2uZWgOazV7A68+Oqt2EszRqxhRFccI7KYzurbslol1DQHKkTqAVZSAY3hjRe12dv5SbrWbKAEscxcwNzqFUacyT7qYQvvZRfj4asOWX9suHYR2N4giJBZWjvXGgVdCDl3ZxoIjU7VTAWoX3zkB9lRs1yNvIHyFXvtBxO1fXucNby2NA11wO+vAbAaDurPRQBPQDcLdwQAMJMwIEaxsNdIq0uyjLaFjwxlf2xFcuZ7/AKefUCtkXDmPhs2xCz9KNz7qVaX6PcBhrl0LiLRN6CbatlaxpvA5vl18QjQxEUqtazMLVL5BG4jKCeZHyHAclo3o+v5uHYf+6mT9Elf2U36RcNnwFw/UZH+TAH7CajejDE5sI4+peuD5w37atGPwYu2ntts6lT8RFctJ8Ex7is2OTs5mv5EFZp2a4olrDSVzHvTICydhB06T9lWhlt4lLRWQ5lyEuAARoS3kR+2qf2WZrGJaxcygklBnHhFwaAnyImPhV6GEsWu8dFQzCPBgXGbRhHKtxhzC+C3sfTJrF2dQed/2vMRYxBZVOqqQ6jOMhXoCBJI3102qHfwKHKl13DLr3l1dwTOUxoSAOdSsMt1XAIQFRksLOeIBnmNY66QKfTD5mW26Sx8Rl4YEbnzQ+XuqdX/KAD8nLTlXny69/guHuJndrBEKgLgKVLAgwyuI6V6ht3UtyzKCsG3ctnMxidJ1zTzqBea/abKt22FeWtqqhkdQRKhzqPhUzCgMj3bC3D3h8S3GACRIYqdTP2e6m4lM5tAG+h+tjr5Va9U3VDesXV7sKZtvb1HQs3/qKOcUji5t2vFkVsq6W4GafbBOiqdh7644VhLd+2bMXStoye9O86EKVOqiK4tIQ9xQUuMSneo06AezlB01Gh5UjdJqbmI4juAFc/Xj3BVXttayJZBCjxsBl1BBAMzV37GNOBsT9U/6jVL7b9o2eLBs92oh4YDONwFgaAc/Oav/AAPB91hrVs7qig++NftrOxhAoInHlwwcYfuXE+H2U/xETaufmN9xqt2JdC6qe+v2tUNwZYj2gu4Y6f7VaL6yrDqD91Zvw/tMFCA2g11FyI88ttRt8al7Oc3M4OPL90NgIXysdkFkEfe40sC0a4Jw64loZO7W8xDAP7RTTyOX3UA7RlHvO9uAAYcDTxayY5UT4V2jUsA6AXEPdrdaQNfLY0OPA2dsQCQpQ54VT42bbxNpG+go4FzmlpC2Ybjmc+XT97Py2rleqC4vNPfAEqQBcgSVK6Bo+qVgGNsoprjN7v7KrcuMbYKAsDMWw4Jg7QN+e1EcC/duykiQJZekefWnb/B7VySJQtuU0BnqplT8qDcTHujpCB8JGnA9UC4bh7uCxN1GS41kxF3IcumzEiQAZIPuFGrnFFYaMpHUEH7qJcLV7aZGud4FgI0Q2UD6WsE+YArq/bs6u9u3PNmVftJFDukzOshCMkIPxC1TeLcQkFEaXOhI1yg7k9DGw6xQwqBAGwGlOYhlW9fCwVDl5tiVCuSROUQsajXpXlxdjW3EwCOxxXQ4IsIzA6/LuTduzcfN3VtrmT2oIG/ISdTGsDyoVi1kC4mYAtFxRuSfDqPrA6RVr7O2HFtBZts9xHK3ABpcFwzJf2VIABliIykbGmu0/ALlpi7Lk9YfwrIJBGQScpKyYzaE6VW0us2NFnSYp0r3RSaGiQOIIFj+eaZ4Nw827a55zxGpmBMheg0j5VKtj8ba/wDet/8A2LT11qYwgm/ZH/8Aa3/qFQBJNlXuYI8O4D9J+SvGLbpVd4dxM3lcMAr27jI4G2moI8ipH21YMZTHZzsrbu271/vCjm463J1SLZOUxpBynUzrUXLD7VsQa5x0ukDvjf8A5FD7orTOBcOw5svZDrdZxmukc9SFjoBGnz51FudjbNq1caDdcK0TtMGIUc9t5quio/iLA4tcCDenesxzsjrctkB12nYg7q3kY+BAPKiuF7U4ZsTbGItd2MrMzR3jMViLYyrmyEmTtMRsTQ/FYV19pWHvBH31X8QtxbrXhEIAApOjLu2v0TO3uq+M6qWKZmbbb15fPyWo4/0ok6YfDs39+8ci/oCXPxy1VuKcYxWLlb98lDvatfi7ZHRgDmcfnMRQr+UFkdfs/fv5VXvWwzMxuO3iJ00IWRPPfL91WZnu7kOIMPFwzeI+Ss3eLlBXxZjCBeZE6DlpBknQAEkgCiI4fhlsM93GBr2U5LeHdSitHhBbKc+sSTC+Ua1Gv4jA5ELM2W2ICqr7EDwsIgggCQd6p/aXFvdvm6ENtGACzvAES0aAnofdTRtCfEyHnp/x+d9VqXYzhjHEi4fZsggkbG4yxA9ykk/nLSqjcO9JN6zb7q2UCqsLpoPMdWJkmZmZpVe22igh5MsjsxcFq3ovua4pTzdXA94IP+mr7Wa+jt8uNuKfp2R81Kz8pNaAcd5fbXNYv4ZXWsd7CSK5BVD0g9myf6Vb3Ed5G+mz/DY/DpUfs7xe1fVhcBF8LDanuyoI8YA2bl7zV+XUGVj3xrVI4z2Nu2bvf4LTeU00neAdGX+6f+r8LiMvwO2WzhMUyaIYeU0R+V1+hKsVzC27ZnN4lErbVBm211jXSffTN2y+RLit3FtFzJlUs3i1ggzp5DrVdwHa1DcUY22wceFrg0URqJQCV94qy2OJLc/qb6SVBY5s66bqAfvrW0OyolhlhIDweu48N+/cE67aqPY4gVPdtma5BCGzbUQCZzKp0U9ZqVi8RcBz2rKM6DKS7EOAYEsoENO/7ak3bhOiWlykT3hYxroYjUGa8tZw+t1cmQpMeKVPVjJOu809Hb79UMXNOtDz89tuiF3MB6xBQw8FXcORbBUiZQwc3/c03xDiYs2jcvlLqMvhuKArOfor1bUTPQTULjPbWxbnKzveQmFBACkiDLKMrHrM1WrVvF8VvAtoq6SBFu2OgHXy3P3Uue1gJta2Hwr3jPN8MY4nfwPlyHcdE52S4Y2Nxhu3NVRu8uHlP0V+Y+QrV6g8G4OmGtC3bGg1JO7HmT51OrEll7R1rL9o4z3qW26NGgHckaxC+2W43kx+81t9YdxcZb90dLj/AOo0Tgx8RWv/AId1dIO4fujXZqwt263eA3WCEohYgFv+uVWPjPEu7FjOGUEHPaB9nz9/lNZ5YxJBBBII5itB4WmFOHtXMR+Ma4CGZySQZMBdYUefM1qMY8vsFH+0Yuze2V1kbUOh76HPnaF4Xgy3r0pneyRqe7K5suys/TrFTuLALaQtbW1dJIKrER1MadKIpdS2896yLZAt5CJUz7Ov36VXMdgsmIAuZnVgzDK24GvPUDyquSF7vicNELG8zSCzoBY5nu4Dar8F5auFthPXoPedh8aIt2WuX0GY5QGVpOgMGYlo+YDUZXiNpHFm2oXQvbIUQIGrTzPmetCsJjLOIVyXvZg7DVyJggRmAiJIHXUUzsOIqO6qM8j9WtyjTvOvdopeB7F2EWWurqS2bc6kGJ8OnkRtXJ7NYO0B3VkXATOykCdfZyEgeU0Gz3btlraWrjJsudhHhOwMjMQfto2Mfcs92LVmFCxcRBqCQMpPLcETVmZzRoFW+OZp/wAyzrpYGnhrqusYWRhb7q2ltyEUWyoYztIUfLlUT+T4uvbs3Jy2ZbNcg3CTzGw1kido5V5dxzXFClN2ImACjfnbgyY+NSMNjbzzNp2UAoLgIlhvI2P/ACakO0DdU2V7G2KB68eep3XHEOyGGZQU8EyPbOp9/iX4RVdxfZcWb1h0ud4vfID4djqYkEg7eVWZcLbCi1cCkRmGcyx1MnQgSNR7vfVe4y1my9q4hRbFu/8AjjLEhsrnSZgAbidNIFOzXdTbiJQxzC8ka7ixXXdTbmIFu6GvKXsGAwWcyH60D216jcefK332WwgFmxmDT4UAA23b36CT18qqfrpS4twW0vIACvjjXk3skGOWvnVq4HxkYq0z5CkMyFSQdonUe+q+KCxgIyuIJb10QS/eZZFzEWrCEEBLQzMQDGhAnNsNyfLei3A7SC2xTvDmYkm7OZjA8Q8iI+VQLmCu5vxNq2mXwi7cOZiqxlK7naR7jvXlzEPasXry3xefJm+jkkDkF2Gm00w3Ty09lAjXh9aHzcT3IH2uW/fvOl0rYw1oZ87MMpXSXPOQdMvmOtZL2vxKi8yWSz2CqgHLDHQFpBkgz9kVL7SdvL+NItO5RAoziBlFwE5isCcu0DegF1ltrp41PNlgjzBBiimsrcap2yHssoNAffUpu1i0ywujCIJY5p69PnXlmyjbKSw9qWgefwolw8W8pZLGuUjxvoT4dVB5QG3+sNdKYuX7IJuHD3FXMdMxj2QACfJpPxjlVlclWSaBeB5cF3auiSMqyo8PiaJ3AGsGetcYTijMcgC5mkZTzG5EnQTG3WnBxPBshHcuGM+LvTMnaOWnmOVM4g4bugwQZisMoZtDK+ITygHT+/voKWQcVMzuIthHFPW+zxNsHuwJaCe8SPv06UqWHxdp7bfirduZAOckjU+yp+AknlSpz1UmNa5oOUegWxcLttY43kghXa6Bp1zEfCIq/NYu+LVz4vD7G07DTp160Is8awVkkLhrisDr+JMg+/epH8tMN/Z3/wBU376BnwTZXZrpZhEnBt9R/KMYcsR4lKxG5Bn5U9kqDh+JpcUMtm8QdjkP765xnFrVpQ1y1dAJj2Dv8DVY9nAcfvyVBY4nb7811xDgVm9/WWwT12PzGtVzFejO0TNu66HlpP26H7aJXO1mEBg27kzH9Ua9btNhcobubpBJAPc9N+dWtwjmaByMhnxUIphcBy0I8iUGfsLi8pQYwlGIJBz8ttZJHuBio49GDtHeYnMBtox+WZtKNntZhPye7+p/3rk9rcJ+TXf1I/fVhidzHqihj8YNtP8Axao+C9GmGQgsWeORMD4xr91WfD4VLahUCqo2AgD5UA/lfhfyW7+pX99efyyw35Jd/Up/FQ78Fn/M5CzPxM/+YXHy+qskjqPnXner9YfMVXP5aYf8ku/qk/irz+W9j8kvfq0/iqH4c39SH7B/6T6fVWI4lBu6/pD99Yx2hsn1m8RsbjEHkQSSD8RrWiHtza/JL36CfxVw3be1v6ldP+FP30RDhGxm83otP2diJME4uEZNjmFlq2tdx86L8L4q9kFRkdZmHEiRsQORrROH9qlutlTBXAYnUIOnnRQcRucsI3zWjBGOBWlN7ac8ZXwiu9wVQ7N2muZ7l24gD6kNBAC7GCdyRAHkSeUvXEOdXVUfOuV7huKCqnkELDL95ord7asrMPUrsqYOq/ZXmH7cu5UDBXfEyrqwHtGBOlJ8eZuW1mOxUxeX9mKPCxQHhX002Qm/hgCtqzixlacxubqRr9EAR8d/fTI4DZF0s2K8KjxraUoWOkdQ3vGtFj6Q3/I7n6xf3VyfSLc/I3/WD91Q7IVVpxicSBQb6ts9+yE8IxlzMbQy2rKRBcEtBnQR7R3JJPPWSalX2Nlibd3v1bcMjBtdCNBlKjflGtSz6Rbn5E/60fw1yfSNd/Im/Wj+Gm7FvMpnTzF19kK5WNfS/VCuLcLW8zku1lsgymyrsrMObDL7hyPnRg8RGe3lXwBZY92+aRGkZJ2HKmj6SLv5E360fw1yfSXd/Im/Wj+Gl2Deai6adwAczYcwo+HcWwctty1zMS7W3bKCToFyeeg+ZqRi7YxFnDWTZYolz8YDbfLl7q8smVG5I+Jrz+cy7+Qt+tH8NL+cy7+Qt+tH8NWiJoUJHyv3Zr1QK56PbaT3D4qyN8ttmKfospFQOMcExiYdbNm5iirOc2VGHtSSzlEk8h0q2j0l3fyJv1o/ho7Y47iXUN6pEgGDd6j82l2IJtLt5QKLB4kLOuEXMfawzYRrN4rHhuC258PNQY0nz86D3+zV9GlcNe2MhbTiTpA0HPXfzrWsZx/EW0LthRlXU/jf/Cg9/wBIjqJOG0K5h4ztBP1OgNOIBdqbMTKGkNYPMFY63YS+UJbC4nPMiLLZZJk8pqR/JjGRl9Tv7QPxTBflGvxrVx2+ushdMHmAVXM3I0YlV+j1FQz6Rr/5B/8AN/4VbkbxVQfMNhXis9wfY3EhMpw15QeS2Dp753pm32JxZkHDXiNvFbaPlWjfzj4j8gH64/wVz/OJieWBX9cf4KbI1SMkxrRUGx2FxK+A4W5kBnS1OvxrjF9gbwuFreCuNIG6aSOYEwJ6RWg/zhYv8ht/rW/hrhu32M/IrX6xv3UsjbT55arKs7vejq8wJ9TvBjzGgHwmKVaCe3mM/I7P6x68p8re9K3HdgWi4jhSuxbrTQ4IPKigr2moLJE8gFWmbFrKgA5CucXhQ4hoIGsETryO9SKVSVWY3aGPgrBEsqGWGpEa7gHoa5u4a22VbYEZidB4ZIM67E6a0RuII+NeoNqWisErhrZQv8CCkeBjyovSpqCl7zJzQc8DHlS/AQ8qMUqVBL3mTmg54GOgr08EHlRevIpUEveZOaEfgMdBS/AY6CjFKnoJe8yc0OwvCwpPmI005g71K9TWSddd/EY18pp+lSVbpHONkqHcsqhVobdVEMSNdBImI13pr8JqGKqjZs0aiAdcskztm02ogVFcHDrM5RMgzGsjY09pZgfzWg7cEFc/gIeVGSfurg09BEDEyc0IPAhXJ4GKMhaWWlQUvepOaCfgMeVcvwUCjcV4wpwApDEyc0DTgwI2j3ivfwIPKjkUstSoJe9P5oMvBaNpYIEKQBHTn1rw7fCn02qJPJUSzOfuo74QspV2DA/3RHxBkH/amjw6yBDJbMDmq7a8o0GsVPpu4v3EfOKa1UHnZDsXhrTWiqBRovsgDQGQPd5ULHBB5UTsJJJ19hzuebR9wFPpbH/DUxSLZK6MEA8UEPAxXh4Koo+LQ/4TXvqyzMeW5piWqfvbuKr/AOBBXJ4MPKrKcOvT7a4fDr0pAt5JDGOVcPBhSo6bI6UqcOaOCmMU5f/Z"/>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RUUExQWFRUVFxwYFRgXFx4fFxwcHB0XHBwdHBodHSYeGRwjGhwdHy8gJCcpLCwsGB4xNTAqNSYrLCkBCQoKDgwOGg8PGiokHyQqLCwvLS0tLS0sKSwsKi8vLyovLCwsLCwsLCwsKSwvLDAsLCwsLCwsLCwsKiwtLCwsLP/AABEIAKsBKAMBIgACEQEDEQH/xAAcAAABBQEBAQAAAAAAAAAAAAAFAAMEBgcCAQj/xABKEAACAQIEAwQGBAkMAQQDAAABAhEAAwQSITEFQVEGEyJhBxQycYGRQlKhsRUjVHKSk8HR0hYXJDNTYoKisuHw8eJDc6OzJURj/8QAGwEAAQUBAQAAAAAAAAAAAAAABAABAgMFBgf/xAA6EQABBAAEAwUGBgAFBQAAAAABAAIDEQQSITFBUXETYYGRoQUUIrHR8BUyUsHh8QYzNEJiIySCorL/2gAMAwEAAhEDEQA/AMdbEmuPWjTZFeFagjNU6MUaQxRpnJXmXWkmtykjFGuhiKjha9C0ykCVI9Zrz1io+WvMtJKypBxFcHEU1FeEU6Ykpw3zXhvGmyK8ikolxTnfGl3tNUop02YpzvaXe03FKKSbMV33led5XMUopJsxXXeUs9cZaWWkmsrrPXmevMtLIaSa3L3NXmalkNLuzT6JviSzV5mr3uzS7o9KWiVOXmalmrwillp1GylmpTSy0iKSbVKaU0opRSSSmlNLLSy0ktUppTSivKSZezXlexSpJLTh6L0/tT9ldr6L7XO83+WrXhuHKossygqe/F4aljk2yiZBjXTQbmg+H7PX29oMBqPaXNmyhgACwndfgZrGIm3z+i7WPAwG8xArn1I593yUFfRjY53W/SWpa+iqx1c/Efupy/wW5aYk+JVIlgwj2Q/WfZM1peGwcop6gfdQeIlmir4iqsThoIGtcKNrNP5q7EfT+Y/dXY9FuH6P+l/tWn+o+VL1GgjjJv1FBZ4f0hZkPRfhvqt+ka4b0b4VdwddpetOfB6HSfIVWMZYa4zA5oBlVcLIPmAJp24qV3+4q2MRv2aFS73YzBiRlYkGAJMk+XI0k7H4IsqhDJ31bTyJ5Giy37wUwgAB2C+/91eteumQyaa/QJ1gwPPkZosvl/UfNWBsX6f/AFUO32BwraqgIGhhiR99e/zeYf8Ash8z++jfDVdFRpYBjLIoAJO0ARVst4SROUrPI70JJiJWH8x80ndmzdoXz9xzgK2b9y2FgA6b7EA1HwvCkbQitc4r6Oji8RcuK4X2RBB+qOlMWvRC6kEXl+RrZixIdGCTrSnGcI0jMB5LNBwFfq1HxHCQp20O1a/g/Rse+yXLogKGOUGTJIgT7tT5ipPDeC4MKhuWJzEgZpbUMEJ1gRLLqBzPSnGINoh7sI5v/TbfQDj/AEsSPDo+jpS9RHQVq+E7H4dby3WLtahbiobayQ75VBOaILQNp929ELvZ/B3bndnDKkvlDKSrDxEajYGB99WnEBRcyFp0bY493dwWMepDoKXqY6Vrr+iq33zIt7QKGGYSYJYQYI6SOtdt6Ik/tx+j/wCVP27e9V9rhefosg9UHSvPVvKtcPomtflA+X/lXLeiuzzxA+Q/jpdu1LtcPw+SyX1fyrzua1c+jHD88QP8v8VcN6OMKN8SPmv8VP27e9LPDw+Syk2qbdK1Z/R9gx/+yP0k/fUC/wBisEBPrI/SSn7Zveq3BrtlmmFwwYuYBIjf7afXDL9RflWhdmfR0t8XWt3fCLhUGJmNjpptRlvRKP7X/J/vWvDjMOxgB36LnZcLIXkivNZP6qn1B8q9GEX6g+VaphfRgnelWuEhQCYEEySNNTppqal8N4RhUVScOviMLoWOjBZljqPEu3n0pP8AaUA/KLU4vZ0r9yFkf4M0nKsR0H3Vx6sPqr+iK0+92Ysm53sOLbDvcsJoCwGhB0UkxtMUQxODsu+U4e1BYD2fEJNkfRIG9w/KqG+0mg/E20fL7KBDRGda1vmsdaz/AHV/RFcnD+Q+QrWcV6P8Mb+RXKjKWKyJXUAb8jJ/RNL+bjC87x+a0R+I4fkfJZvuE3Mev0WSereQ+Qrw4byHyFa5/N5hP7Y/pJXn8gMF/bf50pfiUHI+X8p/w+XmPX6LIjhfL7KVa6ewmB/tv/kSlS/EoeR8v5T/AIdLzHr9EU4lda0QndyUvXLgLEBSrrlIyjxGRz++o4a4xRgbIyMHWW5hFTWXn2VEjqDWlW+G2wZCLJ3MST8TrQvGcSwdu4VcJmHtEW5Cz9YgaVyEeNNVlJW9F7QDtGRkmuvoqLiHdrbLlEsVV2A8BFsBVI55oGUnYirt2fxpdVUo2ggNAy6AaEhiQfeBRi5g7V1ACqspEiPsIIqJgOBizdLKRlKxqPEPLMIzD86SOVDTT9qNlRPjo54y0tojb5fspws0u5p+KUUBlKx8xUZ8NIiq9jeEm0WYKBb0+kSZJ32n7aN2OMI+IewAcyLJPLfYfPep0VKnNKJbLJAdRvr4LNL/AAy9mJzEAtIliD10B20rm5wu9PtAQSdGMiSNIrSWwqlsxUFoiSNYrheH2wAMggGR795mr+3dyVwxjOR81UuHcHd1VSJyABwWIJ/yzVmt4IKAADA85++p0UooZ5LiqJcU6QrK+21lhizDsoNtDp72H7KBMWAJNy5AE+10q1+kGzGJU9bQ+xm/fVXawHVlbZgQfca2cMbjauxwLGOwzXEC6RTh/CMX4XS1dmJVzcRTB13z7RRO7xPG4YWxdS1kJOQsqNDb/QiCRJnmRTnY7Brf4RirNy8yC3cuIbjSSqjKwPUwKGdoLwt4q1gkvqmExNq06uVzQ4nK6a6F2An30T2Mn5jVLM7dsjyyRo0P6TtpxvfXb6qbc7ZXgsd1h4jL/VmI3iM208tqG4vtbebXPat67pbRT+kZM+40Ux3ZVcMzvcu2b7IisLF1ILCT7ID6MxkAw2wqZ2a4dYbH4/CnD2gbRzo+UTDj2QI0A8utMwF35QrDNg4252ssb/Ln1CqmC4ZdxFnEYhHUizq+Yks5Chj4p8Oh0JnWh95Xaw15QotI6oxJ8UsFOgiIE660c7B8PtXuHY0GzF2yj52LGHOV2QlZjwwBRLs9xb/8DdvJatK+GlcpXMpKZJZhzYgkz1qzI8HQf0pHHZHEZR+YDYCgfP74KgesSdHn3VIwfDr14v3Ss/djM8EaDWN9zodB0q94nhOEPCrd+5ce6lu41xmw4AJe4xDKAdlDNHwoP6PsIGwmMvW791XAYXlyrAyq2SCykg5RqR1qwuIbdeiJd7RjdGS1oBDq1Gm/n/aA/gN2VWRwwMHmNDzqFiOE3lYjUkCdDOnUdaP8Lxq92gmCFUQfICp+hM8xsah2rmnVGk1+Zo8lS+G8Pa68EkKNWM/Z8f30S4vktWyAnIgQPvNGjYVWZgILRPw/7odxPDq6+ITGsSYqRkzOF7JBgddBA+z7XLduFdgGOaASN9P2UTOKuc3b9I0zgFBRYEaR8iacuISco05seYnYDzP/ADeuujbBHhxLI0bcgvOpBNLijDETvzK5XEXFYMHdWGxDEH/f3USs9r8VbAHeIwG2e2unxEVXsUVkoiM7jfLuPex2186e4fhLjKFuLBQ6kkEnfLtOsb+YoZz8O+IyPioDbv8AJEe7StnbCyXMTvWteaOP6QMTGnca6eG1Pw9qKG3u2OJugzeZQDlKoqoZ6SBPPrTNvhqi40NLHUr0j/n201w3Af0u5bPNRcX4wD9n7az2zQAktjG18d/ojnYGQBoMh1dXDb6qKQ8k8zqZJJPvM6mm1xBzFCDmiQJ0I6jp50cXss4ulzqJkbyBG0bb86jYI2zimJIFsL3Ycnw5yQYnppE9SKmzEyWctO0vbb+k8uDhAGa2fFX5rsc+60KxD5PbcLPLT9smvMBfN3MFg5TGblESD7/LyqycS7OLbL3ywjLJJAMAD6JnnXnZpEuJD5Ud/EAdJBAGnnzjlNOyV3ZGRpJPEVoLUXwMOIbE9oa3Wjeprn1VdUZiQrkkbxH7opUfxnDbGDUlnE65VkFjJmABqSTzNKqs07v8suIRQbhWipgwHkOS3i9cyqx6An5Cq/2Lw4bCsWGY3XcvPPlr8KsTrII6iKrnY18gu4dtGtOT8Dz+z7a41v5D4LNi/wBPJW4LT4a/uQnTxq3g7aWbhJZLcnL0BhdTGp/YaeHaq2Q5C3DkVWPg1ytMECdo5+dD+JXFu4uzmUFRcuWTpofAp1+JIrrE2AMZdQCBcwkAe6RA+FTyjx/lF9jE4AvBzEZjr/y19LUvEdr7S5QFdi1vvAFXWDBA+UknYRTzdpU7lLqqzm5IVAPESJLD4AGTQDhD+Ph7dUuWz8JqPgL/AHLWS2iW8Tett0GYCP20sg+/H6K04KLYA2L471mFebR5qSOPr60MQiOwuYfRAPFIYg7aQI3o5/KRWtWntoztdJCoCAZWS0k6aR91RcY6+v4fKV9l0IEaaZoMe+artlFHc96JtLiLtttSAJiNQZ/6pUHffX6KfYRThpykaenxUOHIcrVnu9q1yI1u21wsjXGWQCqro0+c6RXuI7UCYs2zdi2LrwwGVTtvu0cqC38HhVxqWyqmyUK+0coec28+f21J4GLa4y+iR3bWx3cbQvhIHUAz8qYtaBdfdqt2GgDcwads2vEE1R13A6eKm3e1YGXIveju+9dgQsIWy7ayRzHlVgFZtgEZbIvWzFyyGYgjwvaLsPsMz760axdzKrbSAfmJquRobsh8fh2Q1k5kH728v2Wf+lGyTcsxzVh8iP31TswtCTJkgdSSeQrQPSKn9Qfzx/oP7Kz3iw/Fk/VIb9Egn7KPwjrjDfvddL7Lefc2+PzKL9lu2+CsYa/buNeLYhn7xFt+zIKQD1ygH30LwQs99YQ3jbtrcDo+IPi7q0Qyr0UmYgRUIuLd1Tyfwn3/AET8fZ+VSsThVeMyho6gH76OcwsfVlWtwVF5vV33fkj3b7jYHEMNjcM1rEd2B4EcFoXNmB6TnEHeRTiekgJfe/Z4c4uXQBddnAY5YAHQD76ri8LTKVChQd8unx02NEewHC/6d6vfRMRbuozI10ZnUJyE7at8adxc4b2fK/JAT4KLDxW8EgCjR4en9qR2f7a4exbvr6liFOJY96q6qBBUBSY5H7aH9nu1L4NcRhmwpv2b7l1UuswRlh+ogDWrXw3A2L/EL2EPDlW3bzRfQMo0jciInyNQrfCX9RxijDA5L11rd9nXMVtPodBnzAIVGw/bCyB8QI6n+UMHQOOVwNktJsjpd3v0oqJ2a7QYf1bG4LEumHD3Dctj6KrcAaEnfKw0Fd8A49gLdrG2LeJVExAyIbkly2Qoz7eyTELvv5U3wfszhcXgTjbl8oLchy1pCLZBBI1UloBHPensX2OWcM2HcXVxOqF0VWELnz6AeHLvpI0qRcQdyPl8lINw5c5geQCeWlijvVbDv9VWcHYLheUijKEKABtsKK8F4JavX7+HW45u4cjOpAVW9zasozaTvUrhnYu1ctd/ZwiP3r623vsMgXwmDqC2YMfiKbNnNAFac/tKIabgV3b7b1yPlz0VdfEDNl5xUTEXJB8tKlcZ4acPjbid13Kt47aSCMpEGCukZgdOVC+JYxbasTz2HMnoBzNTLK0R0T2OjEg2q17h28K/mr/pFS+Hhc5DEDNGUnYmIj37EfGo2JvC3Yz8woj3wAK74ey37IJAMiGHKef7667s2TYdsBNHKCvNPeH4fFumbrqURXsytvMxcorNmaSAJgDcjTQUF4HxREa61wXHGcpbyLm0Gpkz57nrUn+TlrmGboGuMR8ianWsEqiFUAcgAAPlUI8A4sLJXkhWSY8ZxJEwNIN3ztABjmS/evLajOQES5oSIAJhZOh++mDfdrve3JDBco7tYjWQZzZpHWOdHb+Em5oNk+9v9qi2+HsgZrhETI8h/wA5VnTytgmysaNABrZJWphcMcTAHSOdTiTpQA7yoN3G3LqePE3XQnLlUBSTzBygH31z31vJkVJXVckCNImZ99e8HwZY3HjwswKe6AC3uMCPJQedPWOHdzbZrkCMxJ6ySZ+WUf4auOOEZc1jQDQ4bkqhns3tQx8jiQSbN6Bo+qGJhLLAFbU7yCTAjQ/bI25V5xDFyvjVGA+jqTPltB5Uf4DwM9x3jCNG33jMzGfnH+E0O4dgTduZ7dqFdfAWAJLEzmG5ACyeU+GpjEyOlc0GmjegPH91X7pEyBriLe7ayfDbw3UC3lTxJaRejE6/ONPnXtEeNYEJlsi2XYqSqiNANJMkczSposRiZBmbYHcApz4fCQOyEAmtbLt/BfQ9DcfwRbji4rtauARmSNR0IIg0Sr2vPxohGSOYbaUAudmLaos3L34ti+YMMxZiJY6b/spzHcPs4hkZmdSg0IbKWU8j5bztzo0yyCDqDvTTYVfqj/n/AH9tOXHmrxin7lxvX13QKz2dsKLZV7vhJKw+xjMSeQ0rocAwwS4pd2Fwy0vPiBPiGm8zrRXEvZtr+MKIu/iIA+E0Jvdq8CDrcUnyVj9oEVIB7trRLJMRLqzOemvG0rXZzDIUANwG2TlOcjxaMSY5kEa9PdTidn8PkdIcq8O2ZzodYYTqG3rhO12Cf/1F/wASn91FcNirN0eBkcR9Eg/ZUXB41NppH4lmsmcdb6/NDLnA8KbAs5TlQyNw0mZObqamYjs/ZZUXKVCDKpRirAbESDMGpxw6/VHyFOVXZQzsTJwcdyd+aG3uz1hggKaIMoAJAy75TB8QnWDRECva8qJVLpHO0cSVUfSIn4u0ejkfNT+6s7xV1fZJHi0gnrWkekVf6Mp6XB9qsKyvF2SDmC5xGV16jcEeYPLnWngWhzdea7P2N/pAeRKHuhYFGOqjKfhsflBonhbXf2lzFlYGDlaPEND7xz160HvE5syEso0KnePedZHQ0Q4Zisl2D7NyB7n5e7MNPeBWrICW3xC2ZBbASNtOo4FFcPYC/wBYXVf7S2dvz7TZhHmke7nVl7D8Of8ACXeZrb27NllNxSBJuZWUZZOuUTIJGoofbt1W+0HZpbZN5AQhP4wKxGU/WAB2Ox6b7TVLJgdNL4FY2IhMoMYdQdprsFrGB47cu3sXgr7G1cOd8M6kZjZJhSI5qeusVX/Rrwe9YucQw95W7uFUEmVzFWzZddiGDe4iday31Ii4HDuAFIBzkMPcd4NTMHZGW+Lt29JUtbIunKWC7ONzMAAzV9SOO424hDS+yJY2OAGhrYcuPQ8ufkrlbxmGscKxHDrmJW1iWZs+ePaJVtCpIKkCAZ+FE+LdoLSpw/1LEWL1zDMtnJm9sOq2v8I5zyoBwPh1vxAKrWrg72zmEnLmKbnUghVbX61B+2eCt2nslUVdHZiigNpk1kRqJJHnVceZ8giJOv0tCSRMa0yHmT3aivJabjuBYpMVfvYPDIl28io9+5e/FnaSlsCQZ5kctqq1+4nDLK2MYmJS611nV8JdaLisdMxmJk5YgHY86b7RcUF8r3HEosHJAe9dNzQDMCoXMWPv+VCe1HaJbjYO2S7rZGhYfjbhUbkdS2WBOgBJNXNp2jQa+SrY2RrC6tAORBOmn+6zrpSb4321OJxhNy09sogW0h1YrM782J+GnkaD48HV7hGaIA5KOg/aefuqQ185jceDcIgAbIv1QeZ5k8z5VFvyd9SfkKsDWs1G66TB4WRuGHbCqG3Lr3/e+q47TcRlhaGyDxfnR+zb5112X4uttmW4wVSJBJgAjfXzH3UN4+39Ju/nn76c4JwlnKXMoLO+TDq3slhq11uqIAdOZFENxDmPD+S8+MJllLRzPzVrPaRYzLZvtbGucW/DHUSQxHmBRjCXkuIHRgysJBG1Sh6P7Is53LPcO90se9nqpB8EcgNPfVCW7ewZvNaKZZK3FKsQLin20UEABlgmSAJ8hRkPtN2apAr5fZ1NuPXn9/31V0OJS0xLpcfMAF7tM22aZjbehIwfrGIuNct3e6AU2lughZ8Wbw7Ny3kVTrHHsTdUtdv3lA18DBAPgoEfEieVOYXieJgm3evg8lZu8/SBEL8TUe3hExko2nEc74RENuA4q68WviyA/eJbOwzgkN5ZRqSPLbWmMDY9Zi415bqg+FUWEBH1gdSR0Me40P7CcPGOu3vWrrC9aAkA5SV8mXULOmVYHMzOj3Zu1kx922pLAi6pPU2nUKx/vZWyk84qbZ45Jwco6puylEFZjXEeP1++ZS7wpypX1i+qEEZAwygHkJU15c4QMiKC6hAApRoMAARI9w+VH/Vqs3DezlsWyLgBdva6r0A6HnNHExsB03QuVztzssvfg5XMyuzOy5c1w5iAJMDTr1/2pUu3vF1w7Ph7Lh32Zl+iOn5/3UqokxMbDlF+GirI11W6UqUUq831CuXN26FUsxCgCSSYAA5k8qzftN6TWMphfCo3ukeI/mA7DzOvkKY9InaZr104WzmKIYuBASXcfRAG4Xp191ReFcCS2ves4a8oByQfxcj6u7GtHD4YEZnLocFgo42CWYWTsP3Ki8J4DicZNzMJjMTeZi5HUD7pNG+HdgLdyTcxJOumTKoiJ8yT8aP2eL5sz4dVIygM5mdNCQkSROk9Zpo8KuWW757a/wBX7TQbYiSAVmV9+taIAGwVz8XM4EZsvIaeX35IQ/YhFZQuKZlZ8sMi7fnxM7CRXvGux72QHwqvmVoZS+/OUYwT7qNYy810FioBQKbTLmPvJt8lE89fdU+5imt6BhcaQc11YVWbbKQI06U9A7qoYrEMLSHXzB4+WnHjraqfB+3920ct8FgDBDAhx8Tv8Z94q/cN4pbvpnttmHPqD0I5Gq9icBcuB7LYhbhugjJlAVDE5gdyelUbA4rE8OvjMCOkg5XAOoP/ADSs+bDA6tUn4WHGg9mA1/ds7zApbG7gb0ladqH8P4kuKsrctkQdwdYPMGplq0V6R7oPltWQcwdVLAfGWW12hHBAe3yThD5On3x+2szuJIIBgkaHoetap20ScHc8sp/zLWaKlaeCPwkd/wCy6z2I7/tiP+R+QVXxGFysGdnV4AJJ8DfGIPx1pxVDAg6g/KivFsGzRlOgGqkkAz1I/wCtaEYV+QWANjyPu8vhWzC/NouiwxABbz++iNcF7QrbIt32gfQuHaOjnkR9bnz87PxGfVrrWwHPdsV5g6H4Npy51nPEeX/PKpPAuJ4jCvmtW3ZJ8dsghWHl9VuhA99D4jDC8zT4LJxkGVxyHwUngfZNr3c3DPqz3lw5unKQpJEEAnmTkBiMxA97vavskcDdTuri3bNwkK6xlJX20YLIW4u+kSJ00NFsFj0uXO5F1bGFuXbwu27v4rwXktMtxcwCl7d1TEGQV00Y02cZYOExNlS12/fuBriKALFjEWyVa8t2IK3CM2VZkGNBNGNylmYrIbjsQMSDWl/lA4X8/TgU72KDO1wkki2ioo6ZizH3DQUL9JJhk/8AYu/abYoViMO9kq5MbAvbzKVPLWZyzpPn50z2j4q962ve6uiXLZb6wmyykjkYMH3TzqnCsJxQkvTX/wCVd7YjcI3yDYkeGvH6ru0JvWh9RC32BR95p/DDMrXT7TSq/wB1QSIHyk+fupnCwLrsTottQfLVifsFd4F/6OpO7kv+kxb9tHt+GEeKb/DkYyMscz6rk/8ADXGxB8xv7xyro+dcXd10JkjUDQajl+2hCuvnNRuPcvOMdnr7XrjCxchi7g5DGVSZbyHmaK9nLy3LGH7plW/hVZTbfYhhB21giGDCfcaruM4jcF5ytxxFxmEMdDJE77xpTV03cdeto7s7nQM5JKKNSfcOnUipPAI3Xl2HmMcpoXeleP1Vx4p2zxefuLVu13nP8YzhB1bwqF9xM+VD34KrKBdLXCWLvrCs5MklRyHIchRTB8Lt4dMlsQNyT7THqx5mm7xoMycAupiwwFmTW+HAfXqheI4XbYrK6J7K7ID1yjQnzofisRdV3C5AiqQqkRrAIMwFgkkQD9EyBpJTG4xbYljHIdSegG5NQcHcN7xkAK3sCJIHmep6cqm0mrKUjWlwaw0dzXLv7kKw94riARiAcyujuHFoMoIK5jMrPTfTar52TGCw8scXhjcYBfDcAVVmcq5iCZOpYxMDQRQ/D4apa4OeVER4kMN5UE72c4is/p+9+PVQu2vb3K3c4S4JHt3UIOv1UI+1h8KqOC7RYk5bYuM4z5wrMYLREkzOg13gb1A4w6F5uMc8kFEQALBIyzp+2o+GuIoJQuJ8LZogg8p66bdJrWGJ01C597g1xARjE8RSfDbQwdGIOu0kqTrJ11nfalQw2vxeckyWhddIG5++lQJfZtUva5lXxFr68U0P7RcT9Xwt27zRCV/O2X/MRTnBsT3mHtXPr20b5qDVf9J9yMCR9a4gPzn9lcewW4NPOkTBHnmaw81n/ZLFd3eLPmgqVLr7WdzuCdAxg/Or22JfvAFAtXAEOe8Ae8QTm8QEA/bVY7KJb7hyyo57wSrGPDoCROhIq03+IuuUYeHS20mQTKn6OY6AD9lbw0C6LGC5SANtO5dcRxrB29XW2O8UKt06AtOo2+InenbGDdWYhpuMEN7MIDqfqSSAZ0rvBYYC3dW6rWQZOcLNszz5kMJ38q74Yz90Ed2a0tst3xMOGB0kHbTYGp9VnudlFN4adfHj0HVdYcOpttavBUBIIv8AtXDm1EkyIOmk13xF3LQO8QgFhOTuVI0ILRJY79BO1QLWBuSrI7uoYCQqXDLAEvqPCJ+6uFxy4a6UZTfe45W4XePaII8J058tqa9KTdnbrbRPr47Dz6bIj64ALRuqj7jvpjwifZO5YHlpzoVxK1bxdtrdy415gJtwAjCNtY36+VHxxRTcM5VSx/WKQRkMaNmMAr7vfUGzihclRiQl1iPxwTwuoJOVWMA/A0j1UY3FvxZSCOumvQ1pvVcFTOwXGmw+JNm5IDNkYHk0wp+enuNatWV9u8MFxIuL9Ib9Suk6c60rhOL72xbufXQE+8jX7aysXGA61d7WYHsjxI/3Cj1H36KH2rScJe/Nn5EGswStY43azYe6vVCPsqq8W7Fpass9u4zMntKwGo6gDUddangoy4OrgrfZOLjijyPOpdp5BVHErr8KCYvhviXu0OUAscrdNY1aAsa/CrDiF0FNYcDMAwlWkMOoOh+yiQ4tNhdKHHLYVcwdvvLytBhVza9TIE/aflWo8B7E2Wwwv4hymYSIYKAvKSRud/jVHOBS3fuhJABUakmPCG3OseLarl254hla3bzBbVq0rb+HUb/ACB8aIztfb3DwWdi3ySFjY3Zc1knjQr+EzjuA4Ya28UrLzUoS3wA0b7PfQO9hFUwnsA6eELp+aCQPnS4bxhLgLIlx1Bykqo30Pslg2xHKonaPi1xbRFvD3gWkZ2WAvnAJaekgCgy63ZQKTRyGM0XF3Wv2AVe4PxDvla1d8ROYgn6Sk7e8fcRQPidpkUySVUMje8EAN8QBPwojwXAsbqFQQqakxygiNdyZ+ynoVwxIBDsxgjSJ0+wCtOL4Hkt4IkYX3uMwuPDfpXnR06IfZu96bltDPeMAzDZUCrOvU6gCimJI2GwEAeQptVCjQQByA/YKb9ZWA0ypO/Ie/p0q0yW0NRuAwDMDHkLrNb9w/tOFgASfjpsKYOGRGtlCCHdQQDoCSIK6/MU56oXuqBmBkFtIIQc1YEEydI135URt4BEa2qKB40E89XXnvzqsuA04qOKeZg8ACmg68bQG1wi9iLj9zbZhnaW2Qandjp8BJonwHhTYXH5LpXM9glMpMe0JEkDWBWmXLCoMqgKq6AAQAPcKB8V4Wlx7dxgc9oyjAwfMeYPSqnSbhcvhsC1hDxq4G+5RcSaHX+dEMRUC5QwW6UBwGENxVvOczsJHRQeSjkPtNNdkMUHtlPpITI8iSQf2Ue7P4cQ1rnbaQOqMSVP3r/hoHc7OC04ZJttbZgzA6neNDoZ0MdDRQp1jyWc2OS2uZWgOazV7A68+Oqt2EszRqxhRFccI7KYzurbslol1DQHKkTqAVZSAY3hjRe12dv5SbrWbKAEscxcwNzqFUacyT7qYQvvZRfj4asOWX9suHYR2N4giJBZWjvXGgVdCDl3ZxoIjU7VTAWoX3zkB9lRs1yNvIHyFXvtBxO1fXucNby2NA11wO+vAbAaDurPRQBPQDcLdwQAMJMwIEaxsNdIq0uyjLaFjwxlf2xFcuZ7/AKefUCtkXDmPhs2xCz9KNz7qVaX6PcBhrl0LiLRN6CbatlaxpvA5vl18QjQxEUqtazMLVL5BG4jKCeZHyHAclo3o+v5uHYf+6mT9Elf2U36RcNnwFw/UZH+TAH7CajejDE5sI4+peuD5w37atGPwYu2ntts6lT8RFctJ8Ex7is2OTs5mv5EFZp2a4olrDSVzHvTICydhB06T9lWhlt4lLRWQ5lyEuAARoS3kR+2qf2WZrGJaxcygklBnHhFwaAnyImPhV6GEsWu8dFQzCPBgXGbRhHKtxhzC+C3sfTJrF2dQed/2vMRYxBZVOqqQ6jOMhXoCBJI3102qHfwKHKl13DLr3l1dwTOUxoSAOdSsMt1XAIQFRksLOeIBnmNY66QKfTD5mW26Sx8Rl4YEbnzQ+XuqdX/KAD8nLTlXny69/guHuJndrBEKgLgKVLAgwyuI6V6ht3UtyzKCsG3ctnMxidJ1zTzqBea/abKt22FeWtqqhkdQRKhzqPhUzCgMj3bC3D3h8S3GACRIYqdTP2e6m4lM5tAG+h+tjr5Va9U3VDesXV7sKZtvb1HQs3/qKOcUji5t2vFkVsq6W4GafbBOiqdh7644VhLd+2bMXStoye9O86EKVOqiK4tIQ9xQUuMSneo06AezlB01Gh5UjdJqbmI4juAFc/Xj3BVXttayJZBCjxsBl1BBAMzV37GNOBsT9U/6jVL7b9o2eLBs92oh4YDONwFgaAc/Oav/AAPB91hrVs7qig++NftrOxhAoInHlwwcYfuXE+H2U/xETaufmN9xqt2JdC6qe+v2tUNwZYj2gu4Y6f7VaL6yrDqD91Zvw/tMFCA2g11FyI88ttRt8al7Oc3M4OPL90NgIXysdkFkEfe40sC0a4Jw64loZO7W8xDAP7RTTyOX3UA7RlHvO9uAAYcDTxayY5UT4V2jUsA6AXEPdrdaQNfLY0OPA2dsQCQpQ54VT42bbxNpG+go4FzmlpC2Ybjmc+XT97Py2rleqC4vNPfAEqQBcgSVK6Bo+qVgGNsoprjN7v7KrcuMbYKAsDMWw4Jg7QN+e1EcC/duykiQJZekefWnb/B7VySJQtuU0BnqplT8qDcTHujpCB8JGnA9UC4bh7uCxN1GS41kxF3IcumzEiQAZIPuFGrnFFYaMpHUEH7qJcLV7aZGud4FgI0Q2UD6WsE+YArq/bs6u9u3PNmVftJFDukzOshCMkIPxC1TeLcQkFEaXOhI1yg7k9DGw6xQwqBAGwGlOYhlW9fCwVDl5tiVCuSROUQsajXpXlxdjW3EwCOxxXQ4IsIzA6/LuTduzcfN3VtrmT2oIG/ISdTGsDyoVi1kC4mYAtFxRuSfDqPrA6RVr7O2HFtBZts9xHK3ABpcFwzJf2VIABliIykbGmu0/ALlpi7Lk9YfwrIJBGQScpKyYzaE6VW0us2NFnSYp0r3RSaGiQOIIFj+eaZ4Nw827a55zxGpmBMheg0j5VKtj8ba/wDet/8A2LT11qYwgm/ZH/8Aa3/qFQBJNlXuYI8O4D9J+SvGLbpVd4dxM3lcMAr27jI4G2moI8ipH21YMZTHZzsrbu271/vCjm463J1SLZOUxpBynUzrUXLD7VsQa5x0ukDvjf8A5FD7orTOBcOw5svZDrdZxmukc9SFjoBGnz51FudjbNq1caDdcK0TtMGIUc9t5quio/iLA4tcCDenesxzsjrctkB12nYg7q3kY+BAPKiuF7U4ZsTbGItd2MrMzR3jMViLYyrmyEmTtMRsTQ/FYV19pWHvBH31X8QtxbrXhEIAApOjLu2v0TO3uq+M6qWKZmbbb15fPyWo4/0ok6YfDs39+8ci/oCXPxy1VuKcYxWLlb98lDvatfi7ZHRgDmcfnMRQr+UFkdfs/fv5VXvWwzMxuO3iJ00IWRPPfL91WZnu7kOIMPFwzeI+Ss3eLlBXxZjCBeZE6DlpBknQAEkgCiI4fhlsM93GBr2U5LeHdSitHhBbKc+sSTC+Ua1Gv4jA5ELM2W2ICqr7EDwsIgggCQd6p/aXFvdvm6ENtGACzvAES0aAnofdTRtCfEyHnp/x+d9VqXYzhjHEi4fZsggkbG4yxA9ykk/nLSqjcO9JN6zb7q2UCqsLpoPMdWJkmZmZpVe22igh5MsjsxcFq3ovua4pTzdXA94IP+mr7Wa+jt8uNuKfp2R81Kz8pNaAcd5fbXNYv4ZXWsd7CSK5BVD0g9myf6Vb3Ed5G+mz/DY/DpUfs7xe1fVhcBF8LDanuyoI8YA2bl7zV+XUGVj3xrVI4z2Nu2bvf4LTeU00neAdGX+6f+r8LiMvwO2WzhMUyaIYeU0R+V1+hKsVzC27ZnN4lErbVBm211jXSffTN2y+RLit3FtFzJlUs3i1ggzp5DrVdwHa1DcUY22wceFrg0URqJQCV94qy2OJLc/qb6SVBY5s66bqAfvrW0OyolhlhIDweu48N+/cE67aqPY4gVPdtma5BCGzbUQCZzKp0U9ZqVi8RcBz2rKM6DKS7EOAYEsoENO/7ak3bhOiWlykT3hYxroYjUGa8tZw+t1cmQpMeKVPVjJOu809Hb79UMXNOtDz89tuiF3MB6xBQw8FXcORbBUiZQwc3/c03xDiYs2jcvlLqMvhuKArOfor1bUTPQTULjPbWxbnKzveQmFBACkiDLKMrHrM1WrVvF8VvAtoq6SBFu2OgHXy3P3Uue1gJta2Hwr3jPN8MY4nfwPlyHcdE52S4Y2Nxhu3NVRu8uHlP0V+Y+QrV6g8G4OmGtC3bGg1JO7HmT51OrEll7R1rL9o4z3qW26NGgHckaxC+2W43kx+81t9YdxcZb90dLj/AOo0Tgx8RWv/AId1dIO4fujXZqwt263eA3WCEohYgFv+uVWPjPEu7FjOGUEHPaB9nz9/lNZ5YxJBBBII5itB4WmFOHtXMR+Ma4CGZySQZMBdYUefM1qMY8vsFH+0Yuze2V1kbUOh76HPnaF4Xgy3r0pneyRqe7K5suys/TrFTuLALaQtbW1dJIKrER1MadKIpdS2896yLZAt5CJUz7Ov36VXMdgsmIAuZnVgzDK24GvPUDyquSF7vicNELG8zSCzoBY5nu4Dar8F5auFthPXoPedh8aIt2WuX0GY5QGVpOgMGYlo+YDUZXiNpHFm2oXQvbIUQIGrTzPmetCsJjLOIVyXvZg7DVyJggRmAiJIHXUUzsOIqO6qM8j9WtyjTvOvdopeB7F2EWWurqS2bc6kGJ8OnkRtXJ7NYO0B3VkXATOykCdfZyEgeU0Gz3btlraWrjJsudhHhOwMjMQfto2Mfcs92LVmFCxcRBqCQMpPLcETVmZzRoFW+OZp/wAyzrpYGnhrqusYWRhb7q2ltyEUWyoYztIUfLlUT+T4uvbs3Jy2ZbNcg3CTzGw1kido5V5dxzXFClN2ImACjfnbgyY+NSMNjbzzNp2UAoLgIlhvI2P/ACakO0DdU2V7G2KB68eep3XHEOyGGZQU8EyPbOp9/iX4RVdxfZcWb1h0ud4vfID4djqYkEg7eVWZcLbCi1cCkRmGcyx1MnQgSNR7vfVe4y1my9q4hRbFu/8AjjLEhsrnSZgAbidNIFOzXdTbiJQxzC8ka7ixXXdTbmIFu6GvKXsGAwWcyH60D216jcefK332WwgFmxmDT4UAA23b36CT18qqfrpS4twW0vIACvjjXk3skGOWvnVq4HxkYq0z5CkMyFSQdonUe+q+KCxgIyuIJb10QS/eZZFzEWrCEEBLQzMQDGhAnNsNyfLei3A7SC2xTvDmYkm7OZjA8Q8iI+VQLmCu5vxNq2mXwi7cOZiqxlK7naR7jvXlzEPasXry3xefJm+jkkDkF2Gm00w3Ty09lAjXh9aHzcT3IH2uW/fvOl0rYw1oZ87MMpXSXPOQdMvmOtZL2vxKi8yWSz2CqgHLDHQFpBkgz9kVL7SdvL+NItO5RAoziBlFwE5isCcu0DegF1ltrp41PNlgjzBBiimsrcap2yHssoNAffUpu1i0ywujCIJY5p69PnXlmyjbKSw9qWgefwolw8W8pZLGuUjxvoT4dVB5QG3+sNdKYuX7IJuHD3FXMdMxj2QACfJpPxjlVlclWSaBeB5cF3auiSMqyo8PiaJ3AGsGetcYTijMcgC5mkZTzG5EnQTG3WnBxPBshHcuGM+LvTMnaOWnmOVM4g4bugwQZisMoZtDK+ITygHT+/voKWQcVMzuIthHFPW+zxNsHuwJaCe8SPv06UqWHxdp7bfirduZAOckjU+yp+AknlSpz1UmNa5oOUegWxcLttY43kghXa6Bp1zEfCIq/NYu+LVz4vD7G07DTp160Is8awVkkLhrisDr+JMg+/epH8tMN/Z3/wBU376BnwTZXZrpZhEnBt9R/KMYcsR4lKxG5Bn5U9kqDh+JpcUMtm8QdjkP765xnFrVpQ1y1dAJj2Dv8DVY9nAcfvyVBY4nb7811xDgVm9/WWwT12PzGtVzFejO0TNu66HlpP26H7aJXO1mEBg27kzH9Ua9btNhcobubpBJAPc9N+dWtwjmaByMhnxUIphcBy0I8iUGfsLi8pQYwlGIJBz8ttZJHuBio49GDtHeYnMBtox+WZtKNntZhPye7+p/3rk9rcJ+TXf1I/fVhidzHqihj8YNtP8Axao+C9GmGQgsWeORMD4xr91WfD4VLahUCqo2AgD5UA/lfhfyW7+pX99efyyw35Jd/Up/FQ78Fn/M5CzPxM/+YXHy+qskjqPnXner9YfMVXP5aYf8ku/qk/irz+W9j8kvfq0/iqH4c39SH7B/6T6fVWI4lBu6/pD99Yx2hsn1m8RsbjEHkQSSD8RrWiHtza/JL36CfxVw3be1v6ldP+FP30RDhGxm83otP2diJME4uEZNjmFlq2tdx86L8L4q9kFRkdZmHEiRsQORrROH9qlutlTBXAYnUIOnnRQcRucsI3zWjBGOBWlN7ac8ZXwiu9wVQ7N2muZ7l24gD6kNBAC7GCdyRAHkSeUvXEOdXVUfOuV7huKCqnkELDL95ord7asrMPUrsqYOq/ZXmH7cu5UDBXfEyrqwHtGBOlJ8eZuW1mOxUxeX9mKPCxQHhX002Qm/hgCtqzixlacxubqRr9EAR8d/fTI4DZF0s2K8KjxraUoWOkdQ3vGtFj6Q3/I7n6xf3VyfSLc/I3/WD91Q7IVVpxicSBQb6ts9+yE8IxlzMbQy2rKRBcEtBnQR7R3JJPPWSalX2Nlibd3v1bcMjBtdCNBlKjflGtSz6Rbn5E/60fw1yfSNd/Im/Wj+Gm7FvMpnTzF19kK5WNfS/VCuLcLW8zku1lsgymyrsrMObDL7hyPnRg8RGe3lXwBZY92+aRGkZJ2HKmj6SLv5E360fw1yfSXd/Im/Wj+Gl2Deai6adwAczYcwo+HcWwctty1zMS7W3bKCToFyeeg+ZqRi7YxFnDWTZYolz8YDbfLl7q8smVG5I+Jrz+cy7+Qt+tH8NL+cy7+Qt+tH8NWiJoUJHyv3Zr1QK56PbaT3D4qyN8ttmKfospFQOMcExiYdbNm5iirOc2VGHtSSzlEk8h0q2j0l3fyJv1o/ho7Y47iXUN6pEgGDd6j82l2IJtLt5QKLB4kLOuEXMfawzYRrN4rHhuC258PNQY0nz86D3+zV9GlcNe2MhbTiTpA0HPXfzrWsZx/EW0LthRlXU/jf/Cg9/wBIjqJOG0K5h4ztBP1OgNOIBdqbMTKGkNYPMFY63YS+UJbC4nPMiLLZZJk8pqR/JjGRl9Tv7QPxTBflGvxrVx2+ushdMHmAVXM3I0YlV+j1FQz6Rr/5B/8AN/4VbkbxVQfMNhXis9wfY3EhMpw15QeS2Dp753pm32JxZkHDXiNvFbaPlWjfzj4j8gH64/wVz/OJieWBX9cf4KbI1SMkxrRUGx2FxK+A4W5kBnS1OvxrjF9gbwuFreCuNIG6aSOYEwJ6RWg/zhYv8ht/rW/hrhu32M/IrX6xv3UsjbT55arKs7vejq8wJ9TvBjzGgHwmKVaCe3mM/I7P6x68p8re9K3HdgWi4jhSuxbrTQ4IPKigr2moLJE8gFWmbFrKgA5CucXhQ4hoIGsETryO9SKVSVWY3aGPgrBEsqGWGpEa7gHoa5u4a22VbYEZidB4ZIM67E6a0RuII+NeoNqWisErhrZQv8CCkeBjyovSpqCl7zJzQc8DHlS/AQ8qMUqVBL3mTmg54GOgr08EHlRevIpUEveZOaEfgMdBS/AY6CjFKnoJe8yc0OwvCwpPmI005g71K9TWSddd/EY18pp+lSVbpHONkqHcsqhVobdVEMSNdBImI13pr8JqGKqjZs0aiAdcskztm02ogVFcHDrM5RMgzGsjY09pZgfzWg7cEFc/gIeVGSfurg09BEDEyc0IPAhXJ4GKMhaWWlQUvepOaCfgMeVcvwUCjcV4wpwApDEyc0DTgwI2j3ivfwIPKjkUstSoJe9P5oMvBaNpYIEKQBHTn1rw7fCn02qJPJUSzOfuo74QspV2DA/3RHxBkH/amjw6yBDJbMDmq7a8o0GsVPpu4v3EfOKa1UHnZDsXhrTWiqBRovsgDQGQPd5ULHBB5UTsJJJ19hzuebR9wFPpbH/DUxSLZK6MEA8UEPAxXh4Koo+LQ/4TXvqyzMeW5piWqfvbuKr/AOBBXJ4MPKrKcOvT7a4fDr0pAt5JDGOVcPBhSo6bI6UqcOaOCmMU5f/Z"/>
          <p:cNvSpPr>
            <a:spLocks noChangeAspect="1" noChangeArrowheads="1"/>
          </p:cNvSpPr>
          <p:nvPr/>
        </p:nvSpPr>
        <p:spPr bwMode="auto">
          <a:xfrm>
            <a:off x="368300" y="147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cenemissingmagazine.com/TS/cereal.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600200"/>
            <a:ext cx="269557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1.bp.blogspot.com/-eo7JW8GzXlY/TmpSs_bdKII/AAAAAAAAAXE/0vmptcr9aUA/s1600/hotdog.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4876800"/>
            <a:ext cx="15589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458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00" y="381000"/>
            <a:ext cx="8229600" cy="1066800"/>
          </a:xfrm>
        </p:spPr>
        <p:txBody>
          <a:bodyPr/>
          <a:lstStyle/>
          <a:p>
            <a:r>
              <a:rPr lang="en-US" dirty="0" smtClean="0"/>
              <a:t>Elasticity of Demand</a:t>
            </a:r>
            <a:endParaRPr lang="en-US" dirty="0"/>
          </a:p>
        </p:txBody>
      </p:sp>
      <p:sp>
        <p:nvSpPr>
          <p:cNvPr id="3" name="Content Placeholder 2"/>
          <p:cNvSpPr>
            <a:spLocks noGrp="1"/>
          </p:cNvSpPr>
          <p:nvPr>
            <p:ph idx="1"/>
          </p:nvPr>
        </p:nvSpPr>
        <p:spPr>
          <a:xfrm>
            <a:off x="415414" y="1219200"/>
            <a:ext cx="8229600" cy="4325112"/>
          </a:xfrm>
        </p:spPr>
        <p:txBody>
          <a:bodyPr/>
          <a:lstStyle/>
          <a:p>
            <a:r>
              <a:rPr lang="en-US" dirty="0" smtClean="0"/>
              <a:t>Measure consumers’ sensitivity to change in price</a:t>
            </a:r>
          </a:p>
          <a:p>
            <a:r>
              <a:rPr lang="en-US" dirty="0" smtClean="0"/>
              <a:t>Elastic- small change in price causes large change in </a:t>
            </a:r>
            <a:r>
              <a:rPr lang="en-US" dirty="0" err="1" smtClean="0"/>
              <a:t>Qd</a:t>
            </a:r>
            <a:endParaRPr lang="en-US" dirty="0" smtClean="0"/>
          </a:p>
          <a:p>
            <a:r>
              <a:rPr lang="en-US" dirty="0" smtClean="0"/>
              <a:t>Inelastic- change in price causes only small change in </a:t>
            </a:r>
            <a:r>
              <a:rPr lang="en-US" dirty="0" err="1" smtClean="0"/>
              <a:t>Qd</a:t>
            </a:r>
            <a:endParaRPr lang="en-US" dirty="0"/>
          </a:p>
        </p:txBody>
      </p:sp>
      <p:pic>
        <p:nvPicPr>
          <p:cNvPr id="6146" name="Picture 2" descr="http://images.wisegeek.com/cigarettes-nicotine-withdrawal.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456597"/>
            <a:ext cx="2352675" cy="18716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autoguide.com/auto-news/wp-content/uploads/2012/03/Gas-Price-Billboard2.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849" r="13565"/>
          <a:stretch/>
        </p:blipFill>
        <p:spPr bwMode="auto">
          <a:xfrm>
            <a:off x="2971800" y="4206565"/>
            <a:ext cx="2602763" cy="23717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heightstechnology.edublogs.org/files/2008/12/electricity.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4173027"/>
            <a:ext cx="2407500" cy="21552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762000"/>
          </a:xfrm>
        </p:spPr>
        <p:txBody>
          <a:bodyPr/>
          <a:lstStyle/>
          <a:p>
            <a:r>
              <a:rPr lang="en-US" dirty="0" smtClean="0"/>
              <a:t>Determinants of Elasticity</a:t>
            </a:r>
            <a:endParaRPr lang="en-US" dirty="0"/>
          </a:p>
        </p:txBody>
      </p:sp>
      <p:sp>
        <p:nvSpPr>
          <p:cNvPr id="3" name="Content Placeholder 2"/>
          <p:cNvSpPr>
            <a:spLocks noGrp="1"/>
          </p:cNvSpPr>
          <p:nvPr>
            <p:ph idx="1"/>
          </p:nvPr>
        </p:nvSpPr>
        <p:spPr>
          <a:xfrm>
            <a:off x="914400" y="762000"/>
            <a:ext cx="7772400" cy="4572000"/>
          </a:xfrm>
        </p:spPr>
        <p:txBody>
          <a:bodyPr/>
          <a:lstStyle/>
          <a:p>
            <a:pPr marL="514350" indent="-514350">
              <a:buFont typeface="+mj-lt"/>
              <a:buAutoNum type="arabicPeriod"/>
            </a:pPr>
            <a:r>
              <a:rPr lang="en-US" dirty="0" smtClean="0"/>
              <a:t>Urgency of Need</a:t>
            </a:r>
          </a:p>
          <a:p>
            <a:pPr marL="514350" indent="-514350">
              <a:buFont typeface="+mj-lt"/>
              <a:buAutoNum type="arabicPeriod"/>
            </a:pPr>
            <a:r>
              <a:rPr lang="en-US" dirty="0" smtClean="0"/>
              <a:t>Availability of Substitutes </a:t>
            </a:r>
          </a:p>
          <a:p>
            <a:pPr marL="514350" indent="-514350">
              <a:buFont typeface="+mj-lt"/>
              <a:buAutoNum type="arabicPeriod"/>
            </a:pPr>
            <a:r>
              <a:rPr lang="en-US" dirty="0" smtClean="0">
                <a:hlinkClick r:id="rId2"/>
              </a:rPr>
              <a:t>Amount of Income required </a:t>
            </a:r>
            <a:endParaRPr lang="en-US" dirty="0" smtClean="0"/>
          </a:p>
          <a:p>
            <a:pPr marL="1337310" lvl="3" indent="-514350"/>
            <a:r>
              <a:rPr lang="en-US" dirty="0" smtClean="0"/>
              <a:t>Products with high price are more elastic</a:t>
            </a:r>
          </a:p>
          <a:p>
            <a:pPr marL="1337310" lvl="3" indent="-514350"/>
            <a:r>
              <a:rPr lang="en-US" dirty="0" smtClean="0"/>
              <a:t>Products with lower price are more inelastic</a:t>
            </a:r>
          </a:p>
        </p:txBody>
      </p:sp>
      <p:pic>
        <p:nvPicPr>
          <p:cNvPr id="2050" name="Picture 2" descr="http://1.bp.blogspot.com/--0cZmzIP8mM/UG7anufi3LI/AAAAAAAABZc/r8xCSN8qWKI/s1600/Elastic+Demand.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676215"/>
            <a:ext cx="4352925" cy="31476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2.gstatic.com/images?q=tbn:ANd9GcRII78dc3Rjz0QzlhHIvRQqU5Oi1rV6iqbDUYYPdeSyv343q9_nb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25" y="3676215"/>
            <a:ext cx="4674926" cy="2953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of Production</a:t>
            </a:r>
            <a:endParaRPr lang="en-US" dirty="0"/>
          </a:p>
        </p:txBody>
      </p:sp>
      <p:sp>
        <p:nvSpPr>
          <p:cNvPr id="3" name="Content Placeholder 2"/>
          <p:cNvSpPr>
            <a:spLocks noGrp="1"/>
          </p:cNvSpPr>
          <p:nvPr>
            <p:ph idx="1"/>
          </p:nvPr>
        </p:nvSpPr>
        <p:spPr>
          <a:xfrm>
            <a:off x="382814" y="1981200"/>
            <a:ext cx="7772400" cy="2438400"/>
          </a:xfrm>
        </p:spPr>
        <p:txBody>
          <a:bodyPr/>
          <a:lstStyle/>
          <a:p>
            <a:r>
              <a:rPr lang="en-US" dirty="0" smtClean="0"/>
              <a:t>Labor (human resources)</a:t>
            </a:r>
          </a:p>
          <a:p>
            <a:pPr lvl="1"/>
            <a:r>
              <a:rPr lang="en-US" dirty="0"/>
              <a:t>A</a:t>
            </a:r>
            <a:r>
              <a:rPr lang="en-US" dirty="0" smtClean="0"/>
              <a:t>ll physical &amp; mental activities that go into producing a good or service</a:t>
            </a:r>
            <a:endParaRPr lang="en-US" dirty="0"/>
          </a:p>
        </p:txBody>
      </p:sp>
      <p:sp>
        <p:nvSpPr>
          <p:cNvPr id="4" name="AutoShape 2" descr="data:image/jpeg;base64,/9j/4AAQSkZJRgABAQAAAQABAAD/2wCEAAkGBhQSERUUExQWFRQWGRoZFxgYGBgcIBgYGhgYGB4cGhwYHSYgHBokGhccHy8gIycpLCwsGCAxNTAqNSYrLCkBCQoKDgwOGg8PGikkHBwpLCkqKSksKSksKSkpKSwpLCwpKSkpKSksKSwpKSwsKSkpKSksLCwsLCwpLCkpLCkpLP/AABEIANYA6wMBIgACEQEDEQH/xAAcAAACAgMBAQAAAAAAAAAAAAAFBgQHAAIDAQj/xABGEAACAQEGAgcECAUDAwMFAQABAhEDAAQFEiExQVEGEyJhcYGRMlKhsQcUI0JywdHwFWKCkuGissIzQ/FTk9IXJCVEoxb/xAAZAQADAQEBAAAAAAAAAAAAAAABAgMEAAX/xAAkEQACAgICAQUBAQEAAAAAAAAAAQIRAyESMUETIjJRYXEEgf/aAAwDAQACEQMRAD8Ab79iy0qiqwJlWOkaZSo/O3i4+nI+q8I7+8WFdKjFeiea1B8UNo1FNRxkfEaR6W8VQVWey5Oxkr42iASCAdOHInn3W1oY4jxCt5wOR4nvsMqXMvRcchI8tR8vjaLh6H1/NI+YsFFUdydjX1p9w+q/rYavSelro0gkEQNwSCN+6xRTIB87J96uh6+oB77H1M/nYQSfYZNroZExlTHZbX8Pfvr3G3t4xdUCllaG29n9bC6NyJgRwE+f/k2nYldMzDgqLv4n9B8bc4xsNto7PjSD7rHu7P629GLr7r67aD9bBmvVFSc1YE+6omDrOqg6kQI4RbDiSmclOoeAMR8zY8AWF6mOIu4b4frbiektP3W/0/8AysNWizb0/Uj/ADbstz02A8pt3GJ2yZT6R0j73oP1t0/jtMcG/ttFS7xw9I/O22U8RYUg2ySMcp8n/t/zbP43T/m9LRupB4fL9Lbrd9NviLdSOskDE1PBvT/NsOIKNwR6fraPk8PC2uQ8h62HFBslfxJP5vS3jYqnJv7TaKytwA+Fo9Skx3PxHysyigWyZ/HaXEkeKkW2GMUve+FgdS5ncr/ptAvd3jWI7oj0tRQTFcmNf8Up+8La/wAWp8/hZKFT98fW3elfYHERzmx9MHMcBiCc/hbDiKd/obL12rI25I8Ld6tNlGZGzDkd7JwQeQY+vL3/ANptze+r/N/abDKN/MajTwFu6KNxxt3Gg2SWvywT2tB7ptutQEA87Rqo7J8D8rTFp6DwHyspxwxq5GqQQIZFdh36rp8Lc7hdQySNYgj8rF6tYLUQe8CPiLRrlS6uqycDqvgf86WHLVB8k9KAgiNDv572E3G5QddwSPjNjpGluNOlDN362VNhN1Taw+tdFVmqOQq6kk6ADS22MYwtBebnYecSe61R9Nul1W8k0wxFJDrGmZp/LhauLG5MnPIojZif0kTUNK5pMb1GGn9I5d59LeXLC61czeKjMDrHCeUTFhHQzo+SAzaDfhJPjPxNmrEsYS7gKILkaKD6EnvtWVRfGPZONv3SJt0wqmggIBHh+dpRZF4690WWKV/rVfaIA3gTA+Fi1zuBInhaTVdsonfQR+sg8CfIn9iyz0g6ZPdq/VdSI0IZp1HcAPGzbTqhFgkDxIFkH6R+rarSZYJiCQdNNuFjiScqaOyNqOhqoYvmoCsQEWCde7xNhFxv1S9vIZkpjYKd/GO6wfpFfmXDaKqCAWgtrvqQNd9OOnDexLoK79T2VBnvtThUWxOVyomYtXq3aHDZ6c6zrHnx3sSuN/FanmU6wfI2gdLUqm51ZCxl2j4jXfWwLoPeT1NTtADKT5AHbjYKNxsLdSo69G71UrOymq5iTxt3veO1bpWyVDnU7bDx89bCehV4y1XJMQDMjv8ACTbfF0qXy9DJIproGaFEcY87U4rlvoRS9o9G9LkzyAsZidNBZUuvSFr1W6tGKoTAg9+/nY/Vw4m7mluCmWZ4d3CbVlhlWpdbxDDUHiOE/pZccU0x5yaoecV6O1IzUa7hxwZjB8ORt7daVU08t4ILcDIJA4SRadQv6VhCZnPFUWSPxEwq8xJnut3GFNuadQeSH/a1l5eGGldoWiCDoJFubho8LMLXLWJUTsGlT/qi2jYKeP79LOpIXiwLdHbv1saw4trOx2/8Wyjg8HWDPAg2nBggA25CySdjRQJvqAMTpy2j5W1oXgrrM91tMVff2e7WwynV17vX87NWhW6GYXuVIPEHXysZAsm0Lxoe/azoBaE1Q6dkTGHK16XLK8/3L+lpl51Vao3Xfw2P62HdJTlq0mjs5SCfdMgie42JYNBSDHIj991lfSDYQUyAedtCvaHeCPkbaXMZZT3dvwna0hlnT9jQ2FHWVF0nxvraj1JOXrAiQf5oB8lB8ybAWwlHJpsxXMBlbgCHeSRxn11Fp1zuoqdbd6nZYsYPJlYkN5EfOxV+idatSysQj0wWWoSMvZGoJ90jnt5W3pqOjNTkH8BomjdznglVJlROaBwnw2NlnA0N4fO51Yz52NdBb/RrU6dI3ima5DfZiSdjpOxMamNLQKnR6pdGZQR1buQhEyJGYg6aaek2ktNp9j9pUH6N9prK00NVwY0PZB8ePl620xPHxSYLXdlLRCUxsO8kzYpgmHLSpZiBtqT+VgvTvCM2WsrgMogIeP4dNDaaacqKO0rGO64ahAbKTIB17++yb9JNNA9FV37XGY5eetp2HdJAyAVJUqBpHKB62GX27vf7wuRStJBAJEDvJHMxtZoRcZW/AJO40jrjVx6zC1hZysGB07wdBsLTegoYUIEDtbad3nFmS63dUpimNVAjXXQ72F3bBTReaJ7J+6x27p5WHNNNB4U0yD09v5S6mmWOapCgL46nThaH0aw40rnVdl9pCdeQBmBNjTdGusqdbXbMR7KjZRyHcLdsYw9qlB6dMhSyleMAHysVNJKKOcW25Cl9H5PWOY1YGdDpqPj4Wn9Pa+SkhBAckAAcu8bW3wbBLxdlYUwpzaSX27wLc26H1Kz57zVLRso2s7a58r0JT40FOhl6d7v24gGB4cfS0HpxdadNOvymRmJ0nZeHKTGvf6kVZ7uMqUppxplif6hzsudIReL0rqaTjsEqsHcaxtuYssVc78DS+NFdVL276s5HELJhfAbDx3sf6M9OLxdXAD56c6oxJUjjE+ye8WWKVUb8dfK3WhHp4/uLbpRT7MSk07Po643xLxRWovaRxIkfAjmCI8rc62GKR2ZQ8Mpj4bfCyb9FGLTQqUiZCEOvcraH0IB/qs+JUna3mTXCTSPRg+Ssr684xe6VRlqUOupA6OikHL35eI2Mje3tLpdd2PtVKZ2IcSAfEGz89EHcA2H33o7Qq+2invIBPqdfjZlOPlCuEvsW7xds2xDc+JH6WHVruY/wPSzsuDIEKHUD2TsV0jQyddLCLzdZJVgMymDuJ4gx3gg2KmBxFy7nt6jiBubWFlssLho1I5Hfnt8rNMd1kyOwwRtfbutRyjjRqf8Ay3HeN7D+j2am70m9ob98cR++dpGJXjLXXWOx6dve3S+kBlqDRhoe8WT8ClYRZNQfI+FgeOYgOt6ssVpquepBgtJhUB4AnUmxKliIJ/fOy/0ywx2PXJ7JTq3ETG+VvDtMD5WMe9glpAmr0U+tkXqioSZAWdGWNGM7EwNLE6FCrTu14WohBWjUhj+Btj48bBejnS/6vRFOrAYEiDvpGseHCzG2LdfdaxA7LUakeAQ/ubVlyTpiJrwVJ9F4y4ndjw7Y/wD5tra4LrdxeCmfZWdz4zHxn4WrHoPg5VqVWIysuuuxlT87Wjh+ytSIJHtLpPfHjy52p/odyEwqonXpVeFo3V3GmXLHhI0i1e4pe6l5dWzEAxAnTl52YOl2ILfqlO6UKqFFLVbwysDlSnwifaJ0jhaet2SkuZUAComQaaFgTJ5wB62Re1b7G+TBmG4SygErPe2gj4WI5iukqB3H9LTLlgmcB27RPEn5W7i5qNhqOA0sjl9lUiKlaB7YtJ63lHj+xbpEbgDxtr1o96PAWS7GOdWvUjTbuH62GV748wCx79P0sUesO+LR2vCgaesWZfwDBTXioToW9T+XC0aua3Nv7j8rH0vK8bKT9KKpPWA9gFoTKhGUE6sZzTEDvPCzxt+CbpHl4vV4X3iO7Wba3fpJVRhqe/fb11tvSxJzVpHMCzZ2rKTICD2UykwDqNYGoPDSzUMDWtSWrSZO0JAKZZnSCVOhnTiLO6XaF7Kt6S9GRVZrxddySalKNQeLU+BBOpXccJspipGm3AiPmN54eVrnp3dGkjdTDRBysNtePMEW4Yt0Ou191dSlX/1UEE8O2Nm8Tr32tHNWpE5Yr2hL6B39qVU1BGVR2uRU6EfoedrWF6gnIScphlPtIf5gPmNLV5/9PrzdmyDJWpV2FMMOzA1Yl1I0AUGTJHwsQNGsru010oUVp9TlIV6iwyGqzlWYKSmimR21nebJkSk7QcbcdMd1xobHfvt2TEhz+Nlq7YsawGRXvA0/7ZRwe8gdWSOYyzbeuyKwUv1LnZKvYJ8C3ZPkbQ4F+Y0070DYZiqRWU++seaEn1hyfK0KkXTcacDv6Rbre71nokndIcf07jzUsPOy8aDdneo5yHwsVLWCs/ZO37IsciyMdHLFMN62oCGyuijKeBBYyrDkYHgbRFDlshUAga5vZVZ9qRuOQ467RYreaGdmXOydle0sAjtNzBsmX27jr4W8CqGXRmrKDmG4JytG86d+1nirJXQ2pdlXVqobcnRI8oEj1NulB+tEnSnwHvd57u6yBeKgUASjFm3Dlif6iAPSzbglPrqfaJyLpl948zG/htYuNbOTsrfpzRuqYyiuKhVjSLoMoWWAAgkzB0nwPOz9fLwiUrwuYT1dQQJP3CI02tV/0qwmLEiAFWgY5QAbXZjAH1WtECaNQ6afcNr5FqLIwluSFXBcOCXBXAJjq9tz20217zaKmF1Vrj20XMu4g6tHAka87GcGM4XP8kz+GD+VpdzvDVq5JICg+zxEEEAfn4WjdWUWyqvo7oB8Wr0z99byvqdP18rPtenUyvScZalFA0jUVKYzaz7wOaJ3m0ethtO74ncq4gNUp1VqQInsFgTHHcenK3vSnF2+uIiVGVHud5JAJEsqOVbTiIMHhasn6klX0TinBMY8PxOaCShViBKkER5cPC2V6xPHyH+fzsq9HL3Nyuz1KsDJuxYljnYQBqzNAG3dY0l5eHimFINNE6zVi9XaVGigAhiNT4WhKNMupqjhe76QNPOd/QaWA3vHih1OhMamPL98rHekFXqlLHM9OlAqVQAApJAOcDeNCSswDrZdxPDdcw7QOoI1HcRG/jakEvIknfR6uPkj2hz0PO3dcQJXj4xYZTuR8xvYpcrvIGhPj/izOkKrZCvWIsBkEl2OVAAZZjtAjTX5TZqvmA3Z6LvRHsIysiQZIJBzAyZkGTuYkaxbjgFxVK7hUptUg5sxIaIGiEyCgJAYaazM6Ambp0fKVWqBxBYuvZ7SFjmYZp1UkmVOmukGyylR1CFcBrWCvCvM+yScpdjGoIhEO4MZhMnUNGHdIaVO60KayQVKsdiD946cZJI7iLKXTi8dViNZlg56Y03BGXKwI46jXxt7ccSpvhIeVWrTrFY2kiDA8aZ+BtRxtWBSp0dsMrtQvHVORDNkJB31IUjnqVM/zkWZ6DwY7++1X9JsanKVPbQqZiNRPyGX0s6VL0Q3tGIEd899unDSYYS8DPil5CUhUjX/AKYDaiHIn8Mgb8dAdLRrxdKjyVdSRqgRyZWAW1bnKsBsJt5Uu5qXbJ280qwNMgOI9wnTNrEHcSONhl/xAXSpTWgOuqstQlYKZmbIoZxsphRIG+UbTaSXgdsmdIfpBpXQAFXZuEKQJjgTv5WW6mLVMQE1lRKa5nEpmMAaAkahSxUaRM693K94WzVBXv8AVR6k9ikGDRHBUST3bWmVWehSqVUGSvU7C08oIp09wrCCTVY65FBMDWNbUUYx67JuTffQB6U9IK1xFBKNYh3XrWXKsKjKuVGQDLwMQBoRZkw3pI1S6Ka6ItWsjABJG4OVip97fTu52rWldevvlJajFjUqoHZjM5mAOvhx9LWjW6O0KdbOqHONiajNHgGMDT0tTIopJPsWDk5N+Awo7J8vmLHQbLd2qacRt8xZkXa2KRqid3YB2J2yCfCXsuX36m8qqBjMkjMo0HPieQFmUD7Rvwr82su9JcTo0SKa0BUrNypyEn7zlR/pGp7hrYxEYBxjAc11ZqVPKydoTULMYOwXnrad0K6Rjq4cgE/A8rb451dS5GtdqQDU2UtlTUge0AYBIE68osopfqdRlf2ZIzR946GSPeO58bWS5RoS6YP+lO79ZiTkbGnTgj8E/K1sX+/j6k+v/wCsSf8A2ptVXSkq17Majq6YBPIJNmGjjytd6izJ6gg/+0QPlZ5puMfwSNJsKUMQ6vAmc6Hq1A8WZVHztAXH2F4gaAPqP6oj0sn9I+lytcLtc6ZnKVesRwy+yneZMnyFpeF4cRfxUnNkc9kgkdradebTHdY+nUW3+gU96CvSbFi16pCQOrYjUgaQwtDxDFOvr0npTNOnUpszLo3Wgg5RuQFJ1Ma+Fh97xAjFAUp9a63ghUj2zLKBroJJAtMvHRqvRvFCneiB14qv1VI+zlRmAZhvLAaDlvZlFJL+AcrdDT0TulOgysuUdVT7bPLZcxGRJ3X77HLzFp6LeKw+s0zRaai1BTBaGNIPTBDnSTpuI7I1sr4TjATDqytIPWNAgnsimgGvr6GxroHjifUKKa50WDI3l3MjyB5WhNSVspGnoYrxWprhdVm9gXepnzblyhzBp+8XJB77Ur0a6S1KKdVUl6PDmh5r3T93xtY3TK5tWoPkkz2npBiBUgaMQNyNNOMDcqLVZeYQgAxra+FJxf6TyWpWO1LEBoVbMDqInbw4GxvCr7lInY7bc/1sg4Hc69Q/Yo7ge1lUkD8gfTe1hYL0TrZVNSBmOmoPAndZ10smSKWh4NsMUMHoZjUILANmJUncnQlfeHs519oATNp+MVs6/ZvlaDvI18DHysNr3Q07zdqAc5TNR+GchlASB93XMecCzRJG1s71sqkUt0jwSvTitVbNnYqNDxWdzvtw0tJ6B9HVe7t9afLSqstRBsTlBTMGOwOaI3MWMfSPiIard6ZJAZ2mOAlEJ8YZrFsOwenUctTXqsgZVNM9mBAynWQNARoJ5m2jm+GyXBchc6Z9A7utLrLv2fBiQTHHXXTnYP0Qxg3gmjVM1EGZG07SLAg8yBGvEeFme83x7wHuzT1qmc/aYMDoDG4jl8bJV2uNOhibrRqZ0pKQWJGrFQsTtoSfSzw3Fpiz1JNFi4beYmTAG5OwHM264w15rmit1ZwjB1rVQuiocpGTOBLHKQCvMa2C4beyCoWlVrGQWFJM2gYE6mFExG/GxG6dMaN2vDpUp17ulWCqVaeUK8wxUglchBDbwINo007RRtdMNXLAKd3TLQolfeY5c7n+ZswY+EgfKwXF+jF6rkimqUk1GZ3lip4AIsU1PFV34k2bxfiy5kUMp1DBgQfDKD87Cr7jzJusfvx/K01KV2huKaFvDPov6qtTrNXlqbKygJoSvOTqPK0q8wAADm1YyY4sSNthrsLGbpioqmGZ9fdIHyE/Gy/i5FG8LRbTMs0mP/cA0I02ddNOIg91mTlJ+4FKK0SbuJjxX/cLNlMaCyncl7S8pX/cLN6rpaWRFIG5IzsC0SqiZg/f277K2E3cU6jKpqMTTzsWZmJZjuT32JYpdqpvQqUxIWmBvG5YmNDrFhOB3rrHd9vsRx4qw5WKF8k7CBWS6ElM2ZiwCmWZXYDgDGmp3MTYbfehV1yBipoM0ODJORtWh1J14jSPI78MTxaqjXWnTLZWpNmVNdQ/GNRobda96UaXhmAZ1hdWdiKc9hTqYY6nYcxaiT7QuvIpdJLtF+dVOf7OnrHHJpAHhaZd+jQp0mrOGBNFxDSFz9W0cIkDTLIPpFjl3u6rfKrsrLBohg+XNBp6DMp7JnUxwMTvJHGkop9ZrCqT1l2NJaOmVfsxBA4HQcNJNqc3pE+PkodVBj98LPhRutWrXc9tqbdWnZ7ByiSeJy6/nZSoXIgjTXT5fla5sN6M0rxRu+cSRTpOWBgqAoAAPNsp32APGLXyySonjiVleCy4gtZVYqL11gXUHKKuYDuOnztZ3SbBnvt/uzUWVRRpsajHtZetEBYGhcqTpw3PfPx+olzoEUgKehJI3PE67k99onRjH6aXKm3beo+Z3CU3JLsSdTljQQJ7hbPLI3teCigkyPjmCXLDri56vrDGWmHJJeqZyjSOOpgQALA+heEMlALJzkTBMqdzBHAkk6jzBtOxGm16rCpXDnL7CLSqEU5107OrcyeVplbEVu6KyoxzZolGHsoX0kDiAPO3W+NDpK7YF6S3yrTpjVh24YTBIhiVMajXQ68N4sq9H8A/iF8CrKU/bqwPZXjHInYf4sc6e4uKnsg6kbiJYCJ14wY8hZp+ijBOquXWkdquxb+hSVUfM/1WdPjjvyI1ynQwXy7Jd6GWioRVEBV04fPvsN6OYrnfKTrmBI78rajxDAf0zxsVx1vso52TejlYJenYmADJ4QBofIAzaEVab8ln9Db0ioANRq7FGyzyDxr5MotrdsXWpnIfK0HMG2SPvAHXLl1+ca2DYtjwvRZVpu91py1ZvZVwsmJkSsrtx3O4tHa5miKIZEpodXyMW6xWI0JPsqDMgaEN36njrYoVwjDEJN5qDcfZ5vuUtTJ4Bm9o8pAtXXSLG6lGqKtJyjK8CDupElTzGxg7Gz1jPSdDThAQGLAT97KYOg1CAnxOWANbVfjbZ591ToTqWZtzPEncnmTGkWrhjvYmRqtDP0Yur4lUqnO1OmQvXOhgtvCLymCSO6z5hHQ+6XZYp0V5y3aJPMlp1sM+i649Xh1MxBqszt5nKPgos1RaOWb5NLorjgqt9mynltytGxTDKd4pGlVXMp9Qeangw5j/AAZItmbhaSfko0mUx/Ebxgt9akSalIw0E6VEJIkT7LjmOI5bWvRq0r3RV1IZHEqRH7kHcWTPppw0NdqVcb03yH8NQf8AyUeth30O9ISesurngalP5MPkfW2qa5w9RdmaL4zcH0MF5upoVCh23U8xYZ9JtAvcErLOehUVgdiA3ZPxynys4dIKANMNGqn4HSLLvSygP4VeSdymn96x52nCVtMpJaaIfQ7FeuSkXPaMHuaGgkd4O477P4a1U/Ra4ekFI1p1gV7s0f59bWpNhmVToOJtxsi4iz9YQvuqSZI97lrpv+xYKmDdXGRUQbDsgwBqSSZMAanmYUcTY1fan20L7bKBPICT6TJPhFo4vilmUGQu5/kXX4vvztJMZoFfwyoSSXdKcEtBhiFAADMuu28cSfdsrdCm+t316x1XNkpjlTB0HdO57zZ0v1R692rLTISEPa1GxzNtxIDetgPRRbv9XD0WNM5fZztuBxgcSLaIv2sk17kaY3i46u+XkAFOtpBY4qpFMesT52Va+NF1adip9CD8Nbc7xiBbDGpjUu1KIG8ER5k+tnXoF9HvVKla+D7SOzTJ0XjL8z/Lw491dQVsnuT0C+jHQGtUo9cwymJpo0gvOv8ASN4nieG5L4LjVWg3UT2gqE+yCBGUKZBIIKtI89Zmz+ay+8vqLBce6OU719pTKiuo0cEagfdeNxyJ1HhaLny7H410J/TLFqjXf7RhHAaHSBOyCy/imNNRudzCRL0QTEb6/E216aXuqitTqLDAxHLb576byLD8Uu6VLtdYqUlIoqCC6Agy0giZnS14R0rJylt0M/Qm/Gr/ANSOfsjeO+zH0qo0uqGQAEZ9RlEDqn/cWRejuJXO7r9rVQkcAjNzkEhYtK6Q/SHdKiZKWb721ILurL47kWSWNudpFFNKG3sG9MxnqUqafe0EcS2UD42u64XRaVJKaiFpqqDwUAWpno0n1rELqWR1FMioZGrZRI7I21HHxtc5vQ4hh/S35Cy5tVE7Gttg/HnGWOJG1kW5oOvLOPsl613JMA5UzBe8A09e8xZr6WYiooOyMCcpAAjjpt8bD8duC5rjTJKXcghisAlhkZQe4tqT+tkxjz2aYPXzrVuyqS70KSEbBIohWmdM0tEcweVimIUHFFGZNg1MJuQrCAxM6sCoJgcbFcKuApoogSoKyPvCZk8538bdr5WVVLOQqgSS2gFlbthURIx/CqXWMwIy9l20VQS2Y6sACVykSNzPfavscxJXqMFIgaCPyA28rHelXSw3lnS6JUdeJVDACiBEc95POI42Rmw+uXRWpOGqNlQEEZmmIH622Yo0tmfJL6L36H6XS7gcKSCP6QZ8bHpstdEUKUadNvbRQjfiUZT8RvZlFsE/kzbD4m9uVWtlI8CfIEfrbtYLil7+3FOd6Tad5Yens2EVYGwN9JDB8Mr8crUj551FhmAdEad2She6ZcMpHWBmkFGGVogabzx2tM6a1P8A8dehO/Vjz6wfpZiwmkGuoTmhX1XT4EWspOMKJcU52ybf6RNNgN4/zZQ+kFxTwqoOL5F9WB+S2brrUz00O+ZAfUD/ADavfpovuW7UaQPtVJjuRf1ay4lc0hsjqDYI+iOsZqLwzUz8Ta2wtqh+iJftKnjT+ZtcAFn/ANHzYmD4IhX2j9sSPbZQqjlGZviY9LRcKwgU6brUYZnHbI4AbAdwPqbTrw0Vy3JBHjraNUrKpkmQANOZHPnrraH4Uo0vkC7VgggZGVfFwV9dfhaoOht9f/pp2iwChQCTPl42ttak0kWCxqFiFG5ORt+QBZZOwty6D9C6Vwp6dusR26n/ABTkvzteE1GLT7JSi5S0cugnQQXOmrVoetoY3CHkOZ7/AE52NY7RDNdwQSOsO0e43OxZWtzrXcPEz2TII4GCPztOUnJ2x0qVASolGkqMyQuZhMJ/P39xtG6KVQbxWA0WJGo2LkgwNtCLG7zhVN1yuCyyTBJiTOvxPrbrdrgiGVEGMu52HDU261RxExzAEvK6gBx7LEA+R5qfhOlqa6XYK93qFXULuRE9ocwYg2viwzH8Bp3ukadQd6txQ81/cWeGXi9iThaPna6YPVvNQU6KF3PADQDmTwHebOF36GU7ooZyKlaJJjspO2UHjxzEeAtZeC4FSuqGlTphSB2jvn/mzcfDSJGll/pXdsuugnxAnxgC1nncnS6EWJJWBfo1GbEapJMU6RjxZgJ9J9bWPiOJBAFEs7eyq6lvC1Y9AlK1r1qAxRcsmMxV5I17jPlY/hWNOK/aHaMAz7v/AJ1tPLFuV/Q+N1EKno1WqpU6wIrPGXtElQDxhY9DxtEvWEXhaKrVU1Oq4qQ2ZIgleTgQ0HfJpvZtut8DjfXlaRNorIyvEW+jHSpKiBGJLCQWg5dNQCeBI1i0vpFhRvd1qUmIpo4GpGsAhpOoC7d8TrbW7dH0S9tUTsq65nQDstUDSG8ZM+tu9I9cxdtaak9WnBiky7c9RCjYRPGxtXaF3VMh4dhCdQKV3c0aQGXKgUkGNczGQWnWfCyXjOANQvmdrxVq1EQtTLhdM4ZdCsDRyDazKl1k5lORuY2P4gdD8++y/imGs9aqzkE9QgUCYEtUkwe9RZ4TdglFUbqhp3jubtDxO/xJNj6nawcrmpUn4rv5j9bF12tKRaJ0Bsn4heZxNgPuUl+RY/P42bZsjZ1+uXxzxIpgeABb4LHiRZsfkTJ4NunI/wDtOrO9WtRXxglz8iLM2H1MiRxCoY8dLLHSAdbXulLWAGr1O4RCz6H1sbSsQG/lpU/Xfj42dr2pCrtk3Bm+yj3WYeWYkfBhZH6UYH/Er86FytO7U4BAn7QjMwPoAbHrrjHUXe8PuyvCD3ncAKPUek2jUF+qXSuXM1BTZ6jc6jyT/ut0Li7R06kqYkfRg5WvHvMvwDH8xa5ltSf0fOVvNEHQu507gN/ja6lXSx/0alYuD4kTEv8AqNvsNrLN/vbgyNQN54jX/Fmq9gioTw0GnhYNf6OYMI3GkTaUHsoyP0axEmneKjhSyuqSoiFyBo15k+tmHCMRDgWUbquW7XkRBNQH0pg62J9EfZB58/Dfws049sWL8Db9bXMVkSIkcpE/LW261haA9zRnLZ94kSu4GXx2+VthkDhc4zsCQNJIG5AtKxiZ9YXmLa1L4igksAAJMnYczaLWApqEWCxByKYHjPd/4so43Tq3u7PSrJ1LIGqsoBGdKSt2dCcyl2XazxVvYrY1/wD+mupR3Feky01LOVdTAHgZ7vG1b4rfXxBi71qqUnJ6mmGyhBspZR7R4nU7wLS7vQBuioiBKyMlQk5QFCL1hERtooiNSZiBaZcsLolFv1+qomcA0wrKFgjTsoINQ8QPQai1opQtom7fYOwLGSylOxSrUi1OUIDZlhdZkMJGojtCTANtcV6bM9KTdVqMrsmeWyFsucEKBrCdogkbGwTpNcKF1o1KgZmq1aganUYZS4Y52hfuhQYPee7SR0Lp1SyvUcU1Km8LImWLCkeMiUJ9dtbV4x+Qlv4k3Cb9dNGrBqjOYzhyuv4KekchB230JJ4Yddq2tMnhqkKyz7yxlJBjWNe63XpLWFGjeDkpzURhRCquYoozljCqVCwTEnhZQ6MY+xv1NRA64lHniZLA8p1A7/O0/knJD2oumH7kjirUpi95Cjsq9ZT3Ctl3DATpMW61OkF4pV1oNUUtrJ6toCgAhhD6hgfgbdL5RqC8XmmKZcNVp1d8oNPLmgtsDnLc/ZHCy3jWJ9biTlWBVMlEEGQQokxG4LE625R5MLlRZF2FZiKpdSAp7CoVzA8yWJkbjvtDwK+hruindD1Z7s4Kg+Zy2IYM8qCdyNrLnSXDmu9V7wsdRUGWqNfs2Jlan4Q4E8s1ox2+JR62OV3q5kU8wPWLBmvM3og7FAI7md4PjmT/AFW6dHcVFVI2PtRyk9oeTT5EWCYxe+rq0HmA9IpP86PmHoTYRj7qC3qwrgLZqRQ7rIPiDFjFgeG3j/7poMLVRai/1ASPWxudDZZdjxPae8fuLVrc77NSsza5qtQkngiuST5kL5IeYtZBeNe4/ragK+MZvskMBjLnuJBy+p18ItfBHlZHNKqHvo5We9Va1fbrBkU8k0VQOWknTnY1WvU1aqjbrEQAcYA57gZQOG9o/RCmEpiRGRMx8/zgWj9fkNKYLNNVm10NQ6DyUAWZ7kBaRwwmga17bNIpUznbX74G/kNPW0Lp3iUXbLMG8MzkfyKTlHdJg+djVzZVo1AID1nK9wDak+S62Q+lFRr5floodCy0aY91V0J/5eVngrlvwJN1H+jD9HHRkhReqm5IFEclnVvPWO61mC0AUVREVRCrkUeAgD4WnBrZcs+crLwioqjqFl38h/pBsjdNOmaXN1poBVqZgXEwEXciR98j0Fnuj7dTxH+xbKV3+jy5vTFSoHcsMzFnJ13JOnPWwxcU7kCd1UTS6VqVejWaiZp1CjCe+kJB5EGQRzFiGGEJRYkhVAOpMfvST5WEYHRpKtdaCZaXWDKJkns6nuneORFomOV2dlSiQ1SmQMrSFJJkzG+mQTsM/farVukLdLYOu4YtNS+1BLGAKjQZOgGuphlMAbEc5t2pX5Os6uqbz14MIrPJ03GZSRB02+Olud/ovUoMxYDqwgJZVzBhVyBUygRGRlJ90INYsZw8GnmDnNUGSkRpq9O79aHDAAgKgCwNCVk2o6omiDd6tLrLwlNwimnTeWZmXNJ2ZjmVe6dG3tphl8qCo9WpWIVEZercGSFJIK8wSBO3C3vSXC1Skr0oL3h0ZkJzMslqhIIjKnMGdYsyYPh1ZqYRhFNvbLKNZ3ygniNOG/Gyyaq/sKTsXrlhdWpWeqpcipBJCllWBkZZnbLA0mASINhTUrvd3W7tnr3kNC0oKJSnXVqkQYM5o2m1hdIsTu9yolnaHIK04hnLcMit2QBvsFFlvo/itDrBUr02o16oH29Vc5cgAEK5GSnyygCLdGTq2BrdAi/9DKtR0qhEZVqCpULnLTyAglQz6kQI03szV7iGqUGSClcsVLmUSmQHamUETzEEQVnus0pdFnMZqHgznNp3cAPAWqS/Z7peKtBXK0M5aN8gLZZT3TDrmPImwjJ5NfQzjw39j5UKPmTKrHKVOSmYC6gcZYHcCQp77VS2C3m51KN5qUWy0nDGeGV41y/h3serY0aBIpt2DoV79PWdte48DbLhXrX8kZlp0dnqOYAHJQfaPcPO1YJwv6ElUv6adJukBvTGoxHV0AfZBAJeAqSe00wSdtFbS0LCqZBp1OPXANP8wcegK7WbsY6C0K92SjdKyK1Ni5JM9YxXLLEbHTTSBZcw66laLUyPtFliJ1zU2D8/dc+lipRcaiBp3ssbA623eNZ/fl6WNVKYZSrAFSCCDsQRBHxsj4Di0hddRof1H742cbpXDLvJtjnFpmqLtCNfrlUwysKiS12J7LH/ALc6ZKn8pGgblE6gE9sYvVOtQqAGQG6ymeQfRlPLUkdxIO2tnarTDKQwDKQQQdQQeBHEWQMZ6H1bsWqXSalHWaW7IDvkn2l5qddONqwkpPfZOUXHroI3a7tSul3qlhUNE6ssw1Mk89QQNwdvKzdTeQGB0IEWqTC+kFHWnUd6dNtC6kyh2ioh3H8244zuLTwvKKNMI2dQqhWkGQBvpYZY8ew45X0Rekl76u6V292m8eamPibUj0OwzrbyoO0ifDc2tH6S8RyXMoNWrMFA/lXtsfDQetk3osRQlomRodt5tbDqDf2Sy7mvwcsLvGejeCp1YkAbdkafrYPWq5yzaRmVV03K7cdfG03Cpp0XJYmQTE7nXU/HxsDvV+CIqwNeECe4DlxnwFhFbdBb6JeIX8UaRqHdVOXXTXTMPFh/avfaD9FmDGpVe+VBospSnixHaI8Bp/VYPj14eu9G7IdXYDwJPyAj42trDLgl3opRQQqAAd/MnvJk+djklwh+sWC5yvwjvXbQfiX52lqdLQ62w/EvzFpINsdaNXklXf2n/EP9q2V8VxPLc6dNTrUXU8ln89rM1OrDOeTf8Vsr/wANBQKWBge1DeUCOA/O3Qq9gaBWAXrKtYEbFfWLRL9fR1lV11KZYP8AO6Uqaej5W/pNu97w9qLuQyZCBqSBJhtNT4WFXSsrPUpuSAerLQQZNMl/+IHnbWl5RB6VBq71GqURRqUxmp1OrqVI9tjUNL2uJLSZ77cLwKih7ykGjlqFGzDMXW7NTU5QNIRdRzE8bd6NSoKK9WSzOiVQjMSubM9R9NtSNRbpdKQa6VJIyJRNJW956tMsWPfBCgcC8cLDro4E3nFgtCg8SqGmzLG6giZjiRNn7Guk1KjTMEOxQMqyNVfsqe8E8uANqnwyi1e5hVEkSI7hr8rDlWqt9ehmYk0wigngtMVEA7pUAHv77O8Sk/4L6jX/AEtZuiNC9UlqtL1somoWObb7vBRyER87b1sKU0gjxl7KVRtIOlOqvusD8mGsW26DX0VKWjTA29ItL6TIQoYeB89ptmcpKXGy/FNWB8AxZrrUa7VmkK0BjwnUEfyneOBNkrp5fF+sTqZ0bwYZSPkbTekV+OjEgmSh5kAmD++VpPRXokb44vF41oj2VM/aFeP4JHn4b6ElD3si7ftRF6I9C6l7CVa8pS00GjVCOPcvf36c7PrYXRo0wiKFUbAaDnw/M2LHQADTwja0G+XkjaCOIM/Ai2eWSU3+FowUULV9pIRmXSJgyAT3JUXUHjlnXkdrLr1+qqpVBLo866SSJlTGkw0d+kcgdxN1eSkK43UjRwOD8xPHddINlksWc0gYzw6Zvu1FkQfWD+Im2iC0Sl2SnBoVJUzSOqn4x++dmHDMZnQHUfv87LlxvgNOCOxxHFBuRzMb6ajwtLq4U6Q1MyNzrsDrrHiLdJJ9gix1oYodOAPzBn5Wni+qdAZNkCleKijWIH3gRGm+s7afCwqt06ZSEu0PUJjORKqe73iOe3KbS9Fvop6qXZmP3FL1id5B7AQqmZdDKqJJ4HtEmbEME6LX+7GbneKbpxp1Ayj01HmIsF6JXgvXcs3bqMSzNrOb85tZuAscrKwEg7gz8bWyScFRPHFS2xYxDALzeXD3xkUhSEWmZVZIkzxmBbnWwUrAEALsDOp5GBvxmz7VUEQRYRiNw03jxHdaMcrZV40tije3gEsD3gnh48RpuLKuK4lLCd/y7uQM2Z8SVgcmp5HeCRp8v3pZLvqkvOU6zpz1P5m2rHRmn9EvBlinWvTHtIyimTwYEOY/tHlNrnpVAyqRxAPqJtT2JXcJQp0RuFLPA4vqTvqeFrI6IY4t5uynTNTim4HNQACO4rB9bRzq1yKYXToMVxt+JfnaQDaPXb2fxL87SA1sng0Eiju/4v8AittjTB3APiLQq19FNajRmIacoIk6INJ/eluK46CYFOpqYEgARpqSTpx9LJTYzaA/SDo6M2YDQzMEiPGDFk7Fbv1RgTMGCDOhEEGT3m1jVcXzSppVIBiexGnES0/CwTE7nKhhKzMKYzDWNYPPXSbasc2tMlOKa0LF0xRop5XymmCpke0GkHwifjafRpVPq9a7q+amj03ZlGiqwGbU6yAQe6O63gwqDuCe4Taddgyey2XwAHPu7zasn9EkvsB9ER1f1ijME5dRBKhipOh3gzI4gGzlilO606qN1KVK6BVX2RlgdkEweHAcDO1kzEkp0byGUZXyhmySAdTEgiAdDtG9pmB0zUcu7EvrII1zVsp6ydiernfUFRHd0lfuOi60ZhGIm63moikCe2oEwFaTAnWAZAnkLOt3xanXpMrxtrP787VucM+sVKldHC5appltSEUQAWA1ysRo3CLScl4ot1TIQ9SFTipJMAgjQ+RsJwUt+Qxk1omYVgP12uVaeopsC54kjTIDzmZ7gbWXTQKAFAAA0A0AA4AcrQsFw5bvRWmpBjVm95jBLef5WlvU0tmyzcnXhF4R4r9ONWqRJ4cdrD6xGpBg/ptx/fhaXVriP0/UWFX685dJIB56d/5R526KCxUx+8ZKsgxmG3fvr3aiy99dmuh5sPjI/L52J9LHBZIBJkgxPw+HrZQDMXSQfbGp7iJJ8Lb4LRim9jZc46waEzrG0qTrHeDp3WOvXS70y5dlWBIOo5wOM6cLJdO9nsqwYLvmA1B1JjTfUCOM2g4pe61Uy4bKNFWNB3mOMce+w4Ww86Nce6QPeHYABUJ9kR2uReN4sb6K4R7DfeqJeGXuFOkVX1ZifIWV1uLHUKT3gHXXXba1uYJgtRK1zqKg6laJBbTQss6jezZJKMaQuOLk7YlVbn1V4lNnhgPxAH0g/uLOGF4/kOV9CCNJ5c7aYv0dKEVADCdjQbqNUMn+UhCead9u9CmrKvWpmK6iJmO+N7QlNSRaKaYz3O/q6yDHdaPfqs6AE9//AIH6W1uVFR7I05cBb2/vIIk+HCbZ/Jd3QoY2nGNzqdfQ+Vk67UQ9410RBJ8Bz87NHSG+aFY9nhyjjrZbwqkcjkAyT6gGPPWTpbbDoxy2zliV8lnadSdBvsflp8LFfo0xPJe2pcKqH+5O0J74kWF4jcGJJ114R4cuVo2E3jqb3QePZdZHPgfWSLUkk4NCp1JMu2rsv4l+YtIDWjVhMfiHzt2zW8s3E8WwJbLZY8UOe5BytioOQ9BbLZbuKOWzDSHIegt71SxsPQWy2WFHGv1VT91f7R+ltxQXkPQWy2WNAMW7LwVfQfpbQ3NCQciyNjlGk7/IWy2WC2w0e/Vl91fQW1F2X3R6D9LZbLGgmC6r7q+gt4bsvur/AGj9Le2ywQGcmu1MiDTQ/wBK/pbx7jSI1pIY/kX9LeWyzCI3Fypj/tp/av6W2N3QfcX+0Wy2WJx59XT3F9BbU0V2yj0Fstlk8neDVrqsRlWPAWxrqvuj0tlss3kLPBdl5C2fVFP3RbLZbnpnMj1cFoGZpIZ3kW0p4HQUQtFAvIKBxtlssbYq2YcHo/8ApL6Wj1cAu7b0aZPAxqN+PrbLZbrZ1IkC7jlt3n9bdDby2WmE/9k="/>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UExQWFRQWGRoZFxgYGBgcIBgYGhgYGB4cGhwYHSYgHBokGhccHy8gIycpLCwsGCAxNTAqNSYrLCkBCQoKDgwOGg8PGikkHBwpLCkqKSksKSksKSkpKSwpLCwpKSkpKSksKSwpKSwsKSkpKSksLCwsLCwpLCkpLCkpLP/AABEIANYA6wMBIgACEQEDEQH/xAAcAAACAgMBAQAAAAAAAAAAAAAFBgQHAAIDAQj/xABGEAACAQEGAgcECAUDAwMFAQABAhEDAAQFEiExQVEGEyJhcYGRMlKhsQcUI0JywdHwFWKCkuGissIzQ/FTk9IXJCVEoxb/xAAZAQADAQEBAAAAAAAAAAAAAAABAgMEAAX/xAAkEQACAgICAQUBAQEAAAAAAAAAAQIRAyESMUETIjJRYXEEgf/aAAwDAQACEQMRAD8Ab79iy0qiqwJlWOkaZSo/O3i4+nI+q8I7+8WFdKjFeiea1B8UNo1FNRxkfEaR6W8VQVWey5Oxkr42iASCAdOHInn3W1oY4jxCt5wOR4nvsMqXMvRcchI8tR8vjaLh6H1/NI+YsFFUdydjX1p9w+q/rYavSelro0gkEQNwSCN+6xRTIB87J96uh6+oB77H1M/nYQSfYZNroZExlTHZbX8Pfvr3G3t4xdUCllaG29n9bC6NyJgRwE+f/k2nYldMzDgqLv4n9B8bc4xsNto7PjSD7rHu7P629GLr7r67aD9bBmvVFSc1YE+6omDrOqg6kQI4RbDiSmclOoeAMR8zY8AWF6mOIu4b4frbiektP3W/0/8AysNWizb0/Uj/ADbstz02A8pt3GJ2yZT6R0j73oP1t0/jtMcG/ttFS7xw9I/O22U8RYUg2ySMcp8n/t/zbP43T/m9LRupB4fL9Lbrd9NviLdSOskDE1PBvT/NsOIKNwR6fraPk8PC2uQ8h62HFBslfxJP5vS3jYqnJv7TaKytwA+Fo9Skx3PxHysyigWyZ/HaXEkeKkW2GMUve+FgdS5ncr/ptAvd3jWI7oj0tRQTFcmNf8Up+8La/wAWp8/hZKFT98fW3elfYHERzmx9MHMcBiCc/hbDiKd/obL12rI25I8Ld6tNlGZGzDkd7JwQeQY+vL3/ANptze+r/N/abDKN/MajTwFu6KNxxt3Gg2SWvywT2tB7ptutQEA87Rqo7J8D8rTFp6DwHyspxwxq5GqQQIZFdh36rp8Lc7hdQySNYgj8rF6tYLUQe8CPiLRrlS6uqycDqvgf86WHLVB8k9KAgiNDv572E3G5QddwSPjNjpGluNOlDN362VNhN1Taw+tdFVmqOQq6kk6ADS22MYwtBebnYecSe61R9Nul1W8k0wxFJDrGmZp/LhauLG5MnPIojZif0kTUNK5pMb1GGn9I5d59LeXLC61czeKjMDrHCeUTFhHQzo+SAzaDfhJPjPxNmrEsYS7gKILkaKD6EnvtWVRfGPZONv3SJt0wqmggIBHh+dpRZF4690WWKV/rVfaIA3gTA+Fi1zuBInhaTVdsonfQR+sg8CfIn9iyz0g6ZPdq/VdSI0IZp1HcAPGzbTqhFgkDxIFkH6R+rarSZYJiCQdNNuFjiScqaOyNqOhqoYvmoCsQEWCde7xNhFxv1S9vIZkpjYKd/GO6wfpFfmXDaKqCAWgtrvqQNd9OOnDexLoK79T2VBnvtThUWxOVyomYtXq3aHDZ6c6zrHnx3sSuN/FanmU6wfI2gdLUqm51ZCxl2j4jXfWwLoPeT1NTtADKT5AHbjYKNxsLdSo69G71UrOymq5iTxt3veO1bpWyVDnU7bDx89bCehV4y1XJMQDMjv8ACTbfF0qXy9DJIproGaFEcY87U4rlvoRS9o9G9LkzyAsZidNBZUuvSFr1W6tGKoTAg9+/nY/Vw4m7mluCmWZ4d3CbVlhlWpdbxDDUHiOE/pZccU0x5yaoecV6O1IzUa7hxwZjB8ORt7daVU08t4ILcDIJA4SRadQv6VhCZnPFUWSPxEwq8xJnut3GFNuadQeSH/a1l5eGGldoWiCDoJFubho8LMLXLWJUTsGlT/qi2jYKeP79LOpIXiwLdHbv1saw4trOx2/8Wyjg8HWDPAg2nBggA25CySdjRQJvqAMTpy2j5W1oXgrrM91tMVff2e7WwynV17vX87NWhW6GYXuVIPEHXysZAsm0Lxoe/azoBaE1Q6dkTGHK16XLK8/3L+lpl51Vao3Xfw2P62HdJTlq0mjs5SCfdMgie42JYNBSDHIj991lfSDYQUyAedtCvaHeCPkbaXMZZT3dvwna0hlnT9jQ2FHWVF0nxvraj1JOXrAiQf5oB8lB8ybAWwlHJpsxXMBlbgCHeSRxn11Fp1zuoqdbd6nZYsYPJlYkN5EfOxV+idatSysQj0wWWoSMvZGoJ90jnt5W3pqOjNTkH8BomjdznglVJlROaBwnw2NlnA0N4fO51Yz52NdBb/RrU6dI3ima5DfZiSdjpOxMamNLQKnR6pdGZQR1buQhEyJGYg6aaek2ktNp9j9pUH6N9prK00NVwY0PZB8ePl620xPHxSYLXdlLRCUxsO8kzYpgmHLSpZiBtqT+VgvTvCM2WsrgMogIeP4dNDaaacqKO0rGO64ahAbKTIB17++yb9JNNA9FV37XGY5eetp2HdJAyAVJUqBpHKB62GX27vf7wuRStJBAJEDvJHMxtZoRcZW/AJO40jrjVx6zC1hZysGB07wdBsLTegoYUIEDtbad3nFmS63dUpimNVAjXXQ72F3bBTReaJ7J+6x27p5WHNNNB4U0yD09v5S6mmWOapCgL46nThaH0aw40rnVdl9pCdeQBmBNjTdGusqdbXbMR7KjZRyHcLdsYw9qlB6dMhSyleMAHysVNJKKOcW25Cl9H5PWOY1YGdDpqPj4Wn9Pa+SkhBAckAAcu8bW3wbBLxdlYUwpzaSX27wLc26H1Kz57zVLRso2s7a58r0JT40FOhl6d7v24gGB4cfS0HpxdadNOvymRmJ0nZeHKTGvf6kVZ7uMqUppxplif6hzsudIReL0rqaTjsEqsHcaxtuYssVc78DS+NFdVL276s5HELJhfAbDx3sf6M9OLxdXAD56c6oxJUjjE+ye8WWKVUb8dfK3WhHp4/uLbpRT7MSk07Po643xLxRWovaRxIkfAjmCI8rc62GKR2ZQ8Mpj4bfCyb9FGLTQqUiZCEOvcraH0IB/qs+JUna3mTXCTSPRg+Ssr684xe6VRlqUOupA6OikHL35eI2Mje3tLpdd2PtVKZ2IcSAfEGz89EHcA2H33o7Qq+2invIBPqdfjZlOPlCuEvsW7xds2xDc+JH6WHVruY/wPSzsuDIEKHUD2TsV0jQyddLCLzdZJVgMymDuJ4gx3gg2KmBxFy7nt6jiBubWFlssLho1I5Hfnt8rNMd1kyOwwRtfbutRyjjRqf8Ay3HeN7D+j2am70m9ob98cR++dpGJXjLXXWOx6dve3S+kBlqDRhoe8WT8ClYRZNQfI+FgeOYgOt6ssVpquepBgtJhUB4AnUmxKliIJ/fOy/0ywx2PXJ7JTq3ETG+VvDtMD5WMe9glpAmr0U+tkXqioSZAWdGWNGM7EwNLE6FCrTu14WohBWjUhj+Btj48bBejnS/6vRFOrAYEiDvpGseHCzG2LdfdaxA7LUakeAQ/ubVlyTpiJrwVJ9F4y4ndjw7Y/wD5tra4LrdxeCmfZWdz4zHxn4WrHoPg5VqVWIysuuuxlT87Wjh+ytSIJHtLpPfHjy52p/odyEwqonXpVeFo3V3GmXLHhI0i1e4pe6l5dWzEAxAnTl52YOl2ILfqlO6UKqFFLVbwysDlSnwifaJ0jhaet2SkuZUAComQaaFgTJ5wB62Re1b7G+TBmG4SygErPe2gj4WI5iukqB3H9LTLlgmcB27RPEn5W7i5qNhqOA0sjl9lUiKlaB7YtJ63lHj+xbpEbgDxtr1o96PAWS7GOdWvUjTbuH62GV748wCx79P0sUesO+LR2vCgaesWZfwDBTXioToW9T+XC0aua3Nv7j8rH0vK8bKT9KKpPWA9gFoTKhGUE6sZzTEDvPCzxt+CbpHl4vV4X3iO7Wba3fpJVRhqe/fb11tvSxJzVpHMCzZ2rKTICD2UykwDqNYGoPDSzUMDWtSWrSZO0JAKZZnSCVOhnTiLO6XaF7Kt6S9GRVZrxddySalKNQeLU+BBOpXccJspipGm3AiPmN54eVrnp3dGkjdTDRBysNtePMEW4Yt0Ou191dSlX/1UEE8O2Nm8Tr32tHNWpE5Yr2hL6B39qVU1BGVR2uRU6EfoedrWF6gnIScphlPtIf5gPmNLV5/9PrzdmyDJWpV2FMMOzA1Yl1I0AUGTJHwsQNGsru010oUVp9TlIV6iwyGqzlWYKSmimR21nebJkSk7QcbcdMd1xobHfvt2TEhz+Nlq7YsawGRXvA0/7ZRwe8gdWSOYyzbeuyKwUv1LnZKvYJ8C3ZPkbQ4F+Y0070DYZiqRWU++seaEn1hyfK0KkXTcacDv6Rbre71nokndIcf07jzUsPOy8aDdneo5yHwsVLWCs/ZO37IsciyMdHLFMN62oCGyuijKeBBYyrDkYHgbRFDlshUAga5vZVZ9qRuOQ467RYreaGdmXOydle0sAjtNzBsmX27jr4W8CqGXRmrKDmG4JytG86d+1nirJXQ2pdlXVqobcnRI8oEj1NulB+tEnSnwHvd57u6yBeKgUASjFm3Dlif6iAPSzbglPrqfaJyLpl948zG/htYuNbOTsrfpzRuqYyiuKhVjSLoMoWWAAgkzB0nwPOz9fLwiUrwuYT1dQQJP3CI02tV/0qwmLEiAFWgY5QAbXZjAH1WtECaNQ6afcNr5FqLIwluSFXBcOCXBXAJjq9tz20217zaKmF1Vrj20XMu4g6tHAka87GcGM4XP8kz+GD+VpdzvDVq5JICg+zxEEEAfn4WjdWUWyqvo7oB8Wr0z99byvqdP18rPtenUyvScZalFA0jUVKYzaz7wOaJ3m0ethtO74ncq4gNUp1VqQInsFgTHHcenK3vSnF2+uIiVGVHud5JAJEsqOVbTiIMHhasn6klX0TinBMY8PxOaCShViBKkER5cPC2V6xPHyH+fzsq9HL3Nyuz1KsDJuxYljnYQBqzNAG3dY0l5eHimFINNE6zVi9XaVGigAhiNT4WhKNMupqjhe76QNPOd/QaWA3vHih1OhMamPL98rHekFXqlLHM9OlAqVQAApJAOcDeNCSswDrZdxPDdcw7QOoI1HcRG/jakEvIknfR6uPkj2hz0PO3dcQJXj4xYZTuR8xvYpcrvIGhPj/izOkKrZCvWIsBkEl2OVAAZZjtAjTX5TZqvmA3Z6LvRHsIysiQZIJBzAyZkGTuYkaxbjgFxVK7hUptUg5sxIaIGiEyCgJAYaazM6Ambp0fKVWqBxBYuvZ7SFjmYZp1UkmVOmukGyylR1CFcBrWCvCvM+yScpdjGoIhEO4MZhMnUNGHdIaVO60KayQVKsdiD946cZJI7iLKXTi8dViNZlg56Y03BGXKwI46jXxt7ccSpvhIeVWrTrFY2kiDA8aZ+BtRxtWBSp0dsMrtQvHVORDNkJB31IUjnqVM/zkWZ6DwY7++1X9JsanKVPbQqZiNRPyGX0s6VL0Q3tGIEd899unDSYYS8DPil5CUhUjX/AKYDaiHIn8Mgb8dAdLRrxdKjyVdSRqgRyZWAW1bnKsBsJt5Uu5qXbJ280qwNMgOI9wnTNrEHcSONhl/xAXSpTWgOuqstQlYKZmbIoZxsphRIG+UbTaSXgdsmdIfpBpXQAFXZuEKQJjgTv5WW6mLVMQE1lRKa5nEpmMAaAkahSxUaRM693K94WzVBXv8AVR6k9ikGDRHBUST3bWmVWehSqVUGSvU7C08oIp09wrCCTVY65FBMDWNbUUYx67JuTffQB6U9IK1xFBKNYh3XrWXKsKjKuVGQDLwMQBoRZkw3pI1S6Ka6ItWsjABJG4OVip97fTu52rWldevvlJajFjUqoHZjM5mAOvhx9LWjW6O0KdbOqHONiajNHgGMDT0tTIopJPsWDk5N+Awo7J8vmLHQbLd2qacRt8xZkXa2KRqid3YB2J2yCfCXsuX36m8qqBjMkjMo0HPieQFmUD7Rvwr82su9JcTo0SKa0BUrNypyEn7zlR/pGp7hrYxEYBxjAc11ZqVPKydoTULMYOwXnrad0K6Rjq4cgE/A8rb451dS5GtdqQDU2UtlTUge0AYBIE68osopfqdRlf2ZIzR946GSPeO58bWS5RoS6YP+lO79ZiTkbGnTgj8E/K1sX+/j6k+v/wCsSf8A2ptVXSkq17Majq6YBPIJNmGjjytd6izJ6gg/+0QPlZ5puMfwSNJsKUMQ6vAmc6Hq1A8WZVHztAXH2F4gaAPqP6oj0sn9I+lytcLtc6ZnKVesRwy+yneZMnyFpeF4cRfxUnNkc9kgkdradebTHdY+nUW3+gU96CvSbFi16pCQOrYjUgaQwtDxDFOvr0npTNOnUpszLo3Wgg5RuQFJ1Ma+Fh97xAjFAUp9a63ghUj2zLKBroJJAtMvHRqvRvFCneiB14qv1VI+zlRmAZhvLAaDlvZlFJL+AcrdDT0TulOgysuUdVT7bPLZcxGRJ3X77HLzFp6LeKw+s0zRaai1BTBaGNIPTBDnSTpuI7I1sr4TjATDqytIPWNAgnsimgGvr6GxroHjifUKKa50WDI3l3MjyB5WhNSVspGnoYrxWprhdVm9gXepnzblyhzBp+8XJB77Ur0a6S1KKdVUl6PDmh5r3T93xtY3TK5tWoPkkz2npBiBUgaMQNyNNOMDcqLVZeYQgAxra+FJxf6TyWpWO1LEBoVbMDqInbw4GxvCr7lInY7bc/1sg4Hc69Q/Yo7ge1lUkD8gfTe1hYL0TrZVNSBmOmoPAndZ10smSKWh4NsMUMHoZjUILANmJUncnQlfeHs519oATNp+MVs6/ZvlaDvI18DHysNr3Q07zdqAc5TNR+GchlASB93XMecCzRJG1s71sqkUt0jwSvTitVbNnYqNDxWdzvtw0tJ6B9HVe7t9afLSqstRBsTlBTMGOwOaI3MWMfSPiIard6ZJAZ2mOAlEJ8YZrFsOwenUctTXqsgZVNM9mBAynWQNARoJ5m2jm+GyXBchc6Z9A7utLrLv2fBiQTHHXXTnYP0Qxg3gmjVM1EGZG07SLAg8yBGvEeFme83x7wHuzT1qmc/aYMDoDG4jl8bJV2uNOhibrRqZ0pKQWJGrFQsTtoSfSzw3Fpiz1JNFi4beYmTAG5OwHM264w15rmit1ZwjB1rVQuiocpGTOBLHKQCvMa2C4beyCoWlVrGQWFJM2gYE6mFExG/GxG6dMaN2vDpUp17ulWCqVaeUK8wxUglchBDbwINo007RRtdMNXLAKd3TLQolfeY5c7n+ZswY+EgfKwXF+jF6rkimqUk1GZ3lip4AIsU1PFV34k2bxfiy5kUMp1DBgQfDKD87Cr7jzJusfvx/K01KV2huKaFvDPov6qtTrNXlqbKygJoSvOTqPK0q8wAADm1YyY4sSNthrsLGbpioqmGZ9fdIHyE/Gy/i5FG8LRbTMs0mP/cA0I02ddNOIg91mTlJ+4FKK0SbuJjxX/cLNlMaCyncl7S8pX/cLN6rpaWRFIG5IzsC0SqiZg/f277K2E3cU6jKpqMTTzsWZmJZjuT32JYpdqpvQqUxIWmBvG5YmNDrFhOB3rrHd9vsRx4qw5WKF8k7CBWS6ElM2ZiwCmWZXYDgDGmp3MTYbfehV1yBipoM0ODJORtWh1J14jSPI78MTxaqjXWnTLZWpNmVNdQ/GNRobda96UaXhmAZ1hdWdiKc9hTqYY6nYcxaiT7QuvIpdJLtF+dVOf7OnrHHJpAHhaZd+jQp0mrOGBNFxDSFz9W0cIkDTLIPpFjl3u6rfKrsrLBohg+XNBp6DMp7JnUxwMTvJHGkop9ZrCqT1l2NJaOmVfsxBA4HQcNJNqc3pE+PkodVBj98LPhRutWrXc9tqbdWnZ7ByiSeJy6/nZSoXIgjTXT5fla5sN6M0rxRu+cSRTpOWBgqAoAAPNsp32APGLXyySonjiVleCy4gtZVYqL11gXUHKKuYDuOnztZ3SbBnvt/uzUWVRRpsajHtZetEBYGhcqTpw3PfPx+olzoEUgKehJI3PE67k99onRjH6aXKm3beo+Z3CU3JLsSdTljQQJ7hbPLI3teCigkyPjmCXLDri56vrDGWmHJJeqZyjSOOpgQALA+heEMlALJzkTBMqdzBHAkk6jzBtOxGm16rCpXDnL7CLSqEU5107OrcyeVplbEVu6KyoxzZolGHsoX0kDiAPO3W+NDpK7YF6S3yrTpjVh24YTBIhiVMajXQ68N4sq9H8A/iF8CrKU/bqwPZXjHInYf4sc6e4uKnsg6kbiJYCJ14wY8hZp+ijBOquXWkdquxb+hSVUfM/1WdPjjvyI1ynQwXy7Jd6GWioRVEBV04fPvsN6OYrnfKTrmBI78rajxDAf0zxsVx1vso52TejlYJenYmADJ4QBofIAzaEVab8ln9Db0ioANRq7FGyzyDxr5MotrdsXWpnIfK0HMG2SPvAHXLl1+ca2DYtjwvRZVpu91py1ZvZVwsmJkSsrtx3O4tHa5miKIZEpodXyMW6xWI0JPsqDMgaEN36njrYoVwjDEJN5qDcfZ5vuUtTJ4Bm9o8pAtXXSLG6lGqKtJyjK8CDupElTzGxg7Gz1jPSdDThAQGLAT97KYOg1CAnxOWANbVfjbZ591ToTqWZtzPEncnmTGkWrhjvYmRqtDP0Yur4lUqnO1OmQvXOhgtvCLymCSO6z5hHQ+6XZYp0V5y3aJPMlp1sM+i649Xh1MxBqszt5nKPgos1RaOWb5NLorjgqt9mynltytGxTDKd4pGlVXMp9Qeangw5j/AAZItmbhaSfko0mUx/Ebxgt9akSalIw0E6VEJIkT7LjmOI5bWvRq0r3RV1IZHEqRH7kHcWTPppw0NdqVcb03yH8NQf8AyUeth30O9ISesurngalP5MPkfW2qa5w9RdmaL4zcH0MF5upoVCh23U8xYZ9JtAvcErLOehUVgdiA3ZPxynys4dIKANMNGqn4HSLLvSygP4VeSdymn96x52nCVtMpJaaIfQ7FeuSkXPaMHuaGgkd4O477P4a1U/Ra4ekFI1p1gV7s0f59bWpNhmVToOJtxsi4iz9YQvuqSZI97lrpv+xYKmDdXGRUQbDsgwBqSSZMAanmYUcTY1fan20L7bKBPICT6TJPhFo4vilmUGQu5/kXX4vvztJMZoFfwyoSSXdKcEtBhiFAADMuu28cSfdsrdCm+t316x1XNkpjlTB0HdO57zZ0v1R692rLTISEPa1GxzNtxIDetgPRRbv9XD0WNM5fZztuBxgcSLaIv2sk17kaY3i46u+XkAFOtpBY4qpFMesT52Va+NF1adip9CD8Nbc7xiBbDGpjUu1KIG8ER5k+tnXoF9HvVKla+D7SOzTJ0XjL8z/Lw491dQVsnuT0C+jHQGtUo9cwymJpo0gvOv8ASN4nieG5L4LjVWg3UT2gqE+yCBGUKZBIIKtI89Zmz+ay+8vqLBce6OU719pTKiuo0cEagfdeNxyJ1HhaLny7H410J/TLFqjXf7RhHAaHSBOyCy/imNNRudzCRL0QTEb6/E216aXuqitTqLDAxHLb576byLD8Uu6VLtdYqUlIoqCC6Agy0giZnS14R0rJylt0M/Qm/Gr/ANSOfsjeO+zH0qo0uqGQAEZ9RlEDqn/cWRejuJXO7r9rVQkcAjNzkEhYtK6Q/SHdKiZKWb721ILurL47kWSWNudpFFNKG3sG9MxnqUqafe0EcS2UD42u64XRaVJKaiFpqqDwUAWpno0n1rELqWR1FMioZGrZRI7I21HHxtc5vQ4hh/S35Cy5tVE7Gttg/HnGWOJG1kW5oOvLOPsl613JMA5UzBe8A09e8xZr6WYiooOyMCcpAAjjpt8bD8duC5rjTJKXcghisAlhkZQe4tqT+tkxjz2aYPXzrVuyqS70KSEbBIohWmdM0tEcweVimIUHFFGZNg1MJuQrCAxM6sCoJgcbFcKuApoogSoKyPvCZk8538bdr5WVVLOQqgSS2gFlbthURIx/CqXWMwIy9l20VQS2Y6sACVykSNzPfavscxJXqMFIgaCPyA28rHelXSw3lnS6JUdeJVDACiBEc95POI42Rmw+uXRWpOGqNlQEEZmmIH622Yo0tmfJL6L36H6XS7gcKSCP6QZ8bHpstdEUKUadNvbRQjfiUZT8RvZlFsE/kzbD4m9uVWtlI8CfIEfrbtYLil7+3FOd6Tad5Yens2EVYGwN9JDB8Mr8crUj551FhmAdEad2She6ZcMpHWBmkFGGVogabzx2tM6a1P8A8dehO/Vjz6wfpZiwmkGuoTmhX1XT4EWspOMKJcU52ybf6RNNgN4/zZQ+kFxTwqoOL5F9WB+S2brrUz00O+ZAfUD/ADavfpovuW7UaQPtVJjuRf1ay4lc0hsjqDYI+iOsZqLwzUz8Ta2wtqh+iJftKnjT+ZtcAFn/ANHzYmD4IhX2j9sSPbZQqjlGZviY9LRcKwgU6brUYZnHbI4AbAdwPqbTrw0Vy3JBHjraNUrKpkmQANOZHPnrraH4Uo0vkC7VgggZGVfFwV9dfhaoOht9f/pp2iwChQCTPl42ttak0kWCxqFiFG5ORt+QBZZOwty6D9C6Vwp6dusR26n/ABTkvzteE1GLT7JSi5S0cugnQQXOmrVoetoY3CHkOZ7/AE52NY7RDNdwQSOsO0e43OxZWtzrXcPEz2TII4GCPztOUnJ2x0qVASolGkqMyQuZhMJ/P39xtG6KVQbxWA0WJGo2LkgwNtCLG7zhVN1yuCyyTBJiTOvxPrbrdrgiGVEGMu52HDU261RxExzAEvK6gBx7LEA+R5qfhOlqa6XYK93qFXULuRE9ocwYg2viwzH8Bp3ukadQd6txQ81/cWeGXi9iThaPna6YPVvNQU6KF3PADQDmTwHebOF36GU7ooZyKlaJJjspO2UHjxzEeAtZeC4FSuqGlTphSB2jvn/mzcfDSJGll/pXdsuugnxAnxgC1nncnS6EWJJWBfo1GbEapJMU6RjxZgJ9J9bWPiOJBAFEs7eyq6lvC1Y9AlK1r1qAxRcsmMxV5I17jPlY/hWNOK/aHaMAz7v/AJ1tPLFuV/Q+N1EKno1WqpU6wIrPGXtElQDxhY9DxtEvWEXhaKrVU1Oq4qQ2ZIgleTgQ0HfJpvZtut8DjfXlaRNorIyvEW+jHSpKiBGJLCQWg5dNQCeBI1i0vpFhRvd1qUmIpo4GpGsAhpOoC7d8TrbW7dH0S9tUTsq65nQDstUDSG8ZM+tu9I9cxdtaak9WnBiky7c9RCjYRPGxtXaF3VMh4dhCdQKV3c0aQGXKgUkGNczGQWnWfCyXjOANQvmdrxVq1EQtTLhdM4ZdCsDRyDazKl1k5lORuY2P4gdD8++y/imGs9aqzkE9QgUCYEtUkwe9RZ4TdglFUbqhp3jubtDxO/xJNj6nawcrmpUn4rv5j9bF12tKRaJ0Bsn4heZxNgPuUl+RY/P42bZsjZ1+uXxzxIpgeABb4LHiRZsfkTJ4NunI/wDtOrO9WtRXxglz8iLM2H1MiRxCoY8dLLHSAdbXulLWAGr1O4RCz6H1sbSsQG/lpU/Xfj42dr2pCrtk3Bm+yj3WYeWYkfBhZH6UYH/Er86FytO7U4BAn7QjMwPoAbHrrjHUXe8PuyvCD3ncAKPUek2jUF+qXSuXM1BTZ6jc6jyT/ut0Li7R06kqYkfRg5WvHvMvwDH8xa5ltSf0fOVvNEHQu507gN/ja6lXSx/0alYuD4kTEv8AqNvsNrLN/vbgyNQN54jX/Fmq9gioTw0GnhYNf6OYMI3GkTaUHsoyP0axEmneKjhSyuqSoiFyBo15k+tmHCMRDgWUbquW7XkRBNQH0pg62J9EfZB58/Dfws049sWL8Db9bXMVkSIkcpE/LW261haA9zRnLZ94kSu4GXx2+VthkDhc4zsCQNJIG5AtKxiZ9YXmLa1L4igksAAJMnYczaLWApqEWCxByKYHjPd/4so43Tq3u7PSrJ1LIGqsoBGdKSt2dCcyl2XazxVvYrY1/wD+mupR3Feky01LOVdTAHgZ7vG1b4rfXxBi71qqUnJ6mmGyhBspZR7R4nU7wLS7vQBuioiBKyMlQk5QFCL1hERtooiNSZiBaZcsLolFv1+qomcA0wrKFgjTsoINQ8QPQai1opQtom7fYOwLGSylOxSrUi1OUIDZlhdZkMJGojtCTANtcV6bM9KTdVqMrsmeWyFsucEKBrCdogkbGwTpNcKF1o1KgZmq1aganUYZS4Y52hfuhQYPee7SR0Lp1SyvUcU1Km8LImWLCkeMiUJ9dtbV4x+Qlv4k3Cb9dNGrBqjOYzhyuv4KekchB230JJ4Yddq2tMnhqkKyz7yxlJBjWNe63XpLWFGjeDkpzURhRCquYoozljCqVCwTEnhZQ6MY+xv1NRA64lHniZLA8p1A7/O0/knJD2oumH7kjirUpi95Cjsq9ZT3Ctl3DATpMW61OkF4pV1oNUUtrJ6toCgAhhD6hgfgbdL5RqC8XmmKZcNVp1d8oNPLmgtsDnLc/ZHCy3jWJ9biTlWBVMlEEGQQokxG4LE625R5MLlRZF2FZiKpdSAp7CoVzA8yWJkbjvtDwK+hruindD1Z7s4Kg+Zy2IYM8qCdyNrLnSXDmu9V7wsdRUGWqNfs2Jlan4Q4E8s1ox2+JR62OV3q5kU8wPWLBmvM3og7FAI7md4PjmT/AFW6dHcVFVI2PtRyk9oeTT5EWCYxe+rq0HmA9IpP86PmHoTYRj7qC3qwrgLZqRQ7rIPiDFjFgeG3j/7poMLVRai/1ASPWxudDZZdjxPae8fuLVrc77NSsza5qtQkngiuST5kL5IeYtZBeNe4/ragK+MZvskMBjLnuJBy+p18ItfBHlZHNKqHvo5We9Va1fbrBkU8k0VQOWknTnY1WvU1aqjbrEQAcYA57gZQOG9o/RCmEpiRGRMx8/zgWj9fkNKYLNNVm10NQ6DyUAWZ7kBaRwwmga17bNIpUznbX74G/kNPW0Lp3iUXbLMG8MzkfyKTlHdJg+djVzZVo1AID1nK9wDak+S62Q+lFRr5floodCy0aY91V0J/5eVngrlvwJN1H+jD9HHRkhReqm5IFEclnVvPWO61mC0AUVREVRCrkUeAgD4WnBrZcs+crLwioqjqFl38h/pBsjdNOmaXN1poBVqZgXEwEXciR98j0Fnuj7dTxH+xbKV3+jy5vTFSoHcsMzFnJ13JOnPWwxcU7kCd1UTS6VqVejWaiZp1CjCe+kJB5EGQRzFiGGEJRYkhVAOpMfvST5WEYHRpKtdaCZaXWDKJkns6nuneORFomOV2dlSiQ1SmQMrSFJJkzG+mQTsM/farVukLdLYOu4YtNS+1BLGAKjQZOgGuphlMAbEc5t2pX5Os6uqbz14MIrPJ03GZSRB02+Olud/ovUoMxYDqwgJZVzBhVyBUygRGRlJ90INYsZw8GnmDnNUGSkRpq9O79aHDAAgKgCwNCVk2o6omiDd6tLrLwlNwimnTeWZmXNJ2ZjmVe6dG3tphl8qCo9WpWIVEZercGSFJIK8wSBO3C3vSXC1Skr0oL3h0ZkJzMslqhIIjKnMGdYsyYPh1ZqYRhFNvbLKNZ3ygniNOG/Gyyaq/sKTsXrlhdWpWeqpcipBJCllWBkZZnbLA0mASINhTUrvd3W7tnr3kNC0oKJSnXVqkQYM5o2m1hdIsTu9yolnaHIK04hnLcMit2QBvsFFlvo/itDrBUr02o16oH29Vc5cgAEK5GSnyygCLdGTq2BrdAi/9DKtR0qhEZVqCpULnLTyAglQz6kQI03szV7iGqUGSClcsVLmUSmQHamUETzEEQVnus0pdFnMZqHgznNp3cAPAWqS/Z7peKtBXK0M5aN8gLZZT3TDrmPImwjJ5NfQzjw39j5UKPmTKrHKVOSmYC6gcZYHcCQp77VS2C3m51KN5qUWy0nDGeGV41y/h3serY0aBIpt2DoV79PWdte48DbLhXrX8kZlp0dnqOYAHJQfaPcPO1YJwv6ElUv6adJukBvTGoxHV0AfZBAJeAqSe00wSdtFbS0LCqZBp1OPXANP8wcegK7WbsY6C0K92SjdKyK1Ni5JM9YxXLLEbHTTSBZcw66laLUyPtFliJ1zU2D8/dc+lipRcaiBp3ssbA623eNZ/fl6WNVKYZSrAFSCCDsQRBHxsj4Di0hddRof1H742cbpXDLvJtjnFpmqLtCNfrlUwysKiS12J7LH/ALc6ZKn8pGgblE6gE9sYvVOtQqAGQG6ymeQfRlPLUkdxIO2tnarTDKQwDKQQQdQQeBHEWQMZ6H1bsWqXSalHWaW7IDvkn2l5qddONqwkpPfZOUXHroI3a7tSul3qlhUNE6ssw1Mk89QQNwdvKzdTeQGB0IEWqTC+kFHWnUd6dNtC6kyh2ioh3H8244zuLTwvKKNMI2dQqhWkGQBvpYZY8ew45X0Rekl76u6V292m8eamPibUj0OwzrbyoO0ifDc2tH6S8RyXMoNWrMFA/lXtsfDQetk3osRQlomRodt5tbDqDf2Sy7mvwcsLvGejeCp1YkAbdkafrYPWq5yzaRmVV03K7cdfG03Cpp0XJYmQTE7nXU/HxsDvV+CIqwNeECe4DlxnwFhFbdBb6JeIX8UaRqHdVOXXTXTMPFh/avfaD9FmDGpVe+VBospSnixHaI8Bp/VYPj14eu9G7IdXYDwJPyAj42trDLgl3opRQQqAAd/MnvJk+djklwh+sWC5yvwjvXbQfiX52lqdLQ62w/EvzFpINsdaNXklXf2n/EP9q2V8VxPLc6dNTrUXU8ln89rM1OrDOeTf8Vsr/wANBQKWBge1DeUCOA/O3Qq9gaBWAXrKtYEbFfWLRL9fR1lV11KZYP8AO6Uqaej5W/pNu97w9qLuQyZCBqSBJhtNT4WFXSsrPUpuSAerLQQZNMl/+IHnbWl5RB6VBq71GqURRqUxmp1OrqVI9tjUNL2uJLSZ77cLwKih7ykGjlqFGzDMXW7NTU5QNIRdRzE8bd6NSoKK9WSzOiVQjMSubM9R9NtSNRbpdKQa6VJIyJRNJW956tMsWPfBCgcC8cLDro4E3nFgtCg8SqGmzLG6giZjiRNn7Guk1KjTMEOxQMqyNVfsqe8E8uANqnwyi1e5hVEkSI7hr8rDlWqt9ehmYk0wigngtMVEA7pUAHv77O8Sk/4L6jX/AEtZuiNC9UlqtL1somoWObb7vBRyER87b1sKU0gjxl7KVRtIOlOqvusD8mGsW26DX0VKWjTA29ItL6TIQoYeB89ptmcpKXGy/FNWB8AxZrrUa7VmkK0BjwnUEfyneOBNkrp5fF+sTqZ0bwYZSPkbTekV+OjEgmSh5kAmD++VpPRXokb44vF41oj2VM/aFeP4JHn4b6ElD3si7ftRF6I9C6l7CVa8pS00GjVCOPcvf36c7PrYXRo0wiKFUbAaDnw/M2LHQADTwja0G+XkjaCOIM/Ai2eWSU3+FowUULV9pIRmXSJgyAT3JUXUHjlnXkdrLr1+qqpVBLo866SSJlTGkw0d+kcgdxN1eSkK43UjRwOD8xPHddINlksWc0gYzw6Zvu1FkQfWD+Im2iC0Sl2SnBoVJUzSOqn4x++dmHDMZnQHUfv87LlxvgNOCOxxHFBuRzMb6ajwtLq4U6Q1MyNzrsDrrHiLdJJ9gix1oYodOAPzBn5Wni+qdAZNkCleKijWIH3gRGm+s7afCwqt06ZSEu0PUJjORKqe73iOe3KbS9Fvop6qXZmP3FL1id5B7AQqmZdDKqJJ4HtEmbEME6LX+7GbneKbpxp1Ayj01HmIsF6JXgvXcs3bqMSzNrOb85tZuAscrKwEg7gz8bWyScFRPHFS2xYxDALzeXD3xkUhSEWmZVZIkzxmBbnWwUrAEALsDOp5GBvxmz7VUEQRYRiNw03jxHdaMcrZV40tije3gEsD3gnh48RpuLKuK4lLCd/y7uQM2Z8SVgcmp5HeCRp8v3pZLvqkvOU6zpz1P5m2rHRmn9EvBlinWvTHtIyimTwYEOY/tHlNrnpVAyqRxAPqJtT2JXcJQp0RuFLPA4vqTvqeFrI6IY4t5uynTNTim4HNQACO4rB9bRzq1yKYXToMVxt+JfnaQDaPXb2fxL87SA1sng0Eiju/4v8AittjTB3APiLQq19FNajRmIacoIk6INJ/eluK46CYFOpqYEgARpqSTpx9LJTYzaA/SDo6M2YDQzMEiPGDFk7Fbv1RgTMGCDOhEEGT3m1jVcXzSppVIBiexGnES0/CwTE7nKhhKzMKYzDWNYPPXSbasc2tMlOKa0LF0xRop5XymmCpke0GkHwifjafRpVPq9a7q+amj03ZlGiqwGbU6yAQe6O63gwqDuCe4Taddgyey2XwAHPu7zasn9EkvsB9ER1f1ijME5dRBKhipOh3gzI4gGzlilO606qN1KVK6BVX2RlgdkEweHAcDO1kzEkp0byGUZXyhmySAdTEgiAdDtG9pmB0zUcu7EvrII1zVsp6ydiernfUFRHd0lfuOi60ZhGIm63moikCe2oEwFaTAnWAZAnkLOt3xanXpMrxtrP787VucM+sVKldHC5appltSEUQAWA1ysRo3CLScl4ot1TIQ9SFTipJMAgjQ+RsJwUt+Qxk1omYVgP12uVaeopsC54kjTIDzmZ7gbWXTQKAFAAA0A0AA4AcrQsFw5bvRWmpBjVm95jBLef5WlvU0tmyzcnXhF4R4r9ONWqRJ4cdrD6xGpBg/ptx/fhaXVriP0/UWFX685dJIB56d/5R526KCxUx+8ZKsgxmG3fvr3aiy99dmuh5sPjI/L52J9LHBZIBJkgxPw+HrZQDMXSQfbGp7iJJ8Lb4LRim9jZc46waEzrG0qTrHeDp3WOvXS70y5dlWBIOo5wOM6cLJdO9nsqwYLvmA1B1JjTfUCOM2g4pe61Uy4bKNFWNB3mOMce+w4Ww86Nce6QPeHYABUJ9kR2uReN4sb6K4R7DfeqJeGXuFOkVX1ZifIWV1uLHUKT3gHXXXba1uYJgtRK1zqKg6laJBbTQss6jezZJKMaQuOLk7YlVbn1V4lNnhgPxAH0g/uLOGF4/kOV9CCNJ5c7aYv0dKEVADCdjQbqNUMn+UhCead9u9CmrKvWpmK6iJmO+N7QlNSRaKaYz3O/q6yDHdaPfqs6AE9//AIH6W1uVFR7I05cBb2/vIIk+HCbZ/Jd3QoY2nGNzqdfQ+Vk67UQ9410RBJ8Bz87NHSG+aFY9nhyjjrZbwqkcjkAyT6gGPPWTpbbDoxy2zliV8lnadSdBvsflp8LFfo0xPJe2pcKqH+5O0J74kWF4jcGJJ114R4cuVo2E3jqb3QePZdZHPgfWSLUkk4NCp1JMu2rsv4l+YtIDWjVhMfiHzt2zW8s3E8WwJbLZY8UOe5BytioOQ9BbLZbuKOWzDSHIegt71SxsPQWy2WFHGv1VT91f7R+ltxQXkPQWy2WNAMW7LwVfQfpbQ3NCQciyNjlGk7/IWy2WC2w0e/Vl91fQW1F2X3R6D9LZbLGgmC6r7q+gt4bsvur/AGj9Le2ywQGcmu1MiDTQ/wBK/pbx7jSI1pIY/kX9LeWyzCI3Fypj/tp/av6W2N3QfcX+0Wy2WJx59XT3F9BbU0V2yj0Fstlk8neDVrqsRlWPAWxrqvuj0tlss3kLPBdl5C2fVFP3RbLZbnpnMj1cFoGZpIZ3kW0p4HQUQtFAvIKBxtlssbYq2YcHo/8ApL6Wj1cAu7b0aZPAxqN+PrbLZbrZ1IkC7jlt3n9bdDby2WmE/9k="/>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hUUExQUFhUXGBwaFxYYFxgdGhgYFxwYGBgfGxoYHSggGhooHBkXITEiJSkrLi4uFx8zODMsNygtLisBCgoKDg0OGxAQGy8kHyYsLC8sLCwsLCwsLCwsLCwsLCwsLCwsLCwsLCwsLCwsLCwsLCwsLCwsLCwsLCwsLCwsLP/AABEIAOEA4QMBIgACEQEDEQH/xAAcAAACAgMBAQAAAAAAAAAAAAAABgQFAgMHAQj/xABHEAACAQIEAwUFBAYIBQQDAAABAhEAAwQSITEFQVEGImFxgRMykaGxB3LB0RQjQlJi8BUzNHOCkrLxQ1OiwuEWJLPTJWOD/8QAGgEAAgMBAQAAAAAAAAAAAAAAAAQBAgMFBv/EADERAAICAQQABAUCBQUAAAAAAAABAhEDBBIhMTJBUYEFExQiM2FxQlKRscE0coKh0f/aAAwDAQACEQMRAD8A7jWnE4hUEsf/AD5VsZoE0u4y6XYk+ngKR12sWmhfm+jXDi3sMZxpzIUBR8T/AOKr2uMWkkk9a9uJXqrrXmM2vy5Xyx+GKMekS7WNugRnPyq2wOPzaNv161T21rdlrXTfE8uOdt2vRlMmGLQxCvagcOxM907jap9esxZY5YKcemc+UXF0wooorQgKKKKACiiigAooooAKKKKACiiigAooooAKKKKACiiigAooooAKKKKAInEHhKoLjio/bDtXh8Kyi/dyzsoV2JjcwgNaV4mjqGRlgiRJgwddQ0EeorzHxZzyztRdLix/TpRXL7JLCskWof6X/EvxH51ItXj0muJKEl2NE1BWdabd7wrcGBqqM3Zsw7wwPiPyq9pfX8R9RV+K9d8Fv6bn1YjqPGe0UUV1jAKKKKACiiigAooooAKKKKACiiigAooooAKKKKACiiigAooooAKKKKAOCfas6C+QDmYbnmNTp56n41u7PcOJwyu5Z2YSASTA5AVM+1pbRusyFWaMhjcOpJI8DH1qdw+17OxbXogB+ApKarhD+GLf3P0KHE4K6pJHsm62gRmA+OtGHsKx0DI3hI+YqbxHh1r3/ZW1aCA8Qdd9tzW3geHFtAhObWdTPnWclFobgprsjvjrtqcuLZcu4Zgw06h5qRge3F5AWuLZvWxu6NkI89x8hUfifArzXs9v2cEgrnQED94Hn61n2hwHssJfcpbViuUi37rSQAQDsdYjWsZ6XDPuKZlNt/oOXCO09i8coLJc3COIJ56MCVbadDTvbaQDXOOwvZdTZt3QFzZRLFe9qBprtoAPSn/E31sWi7TlQa9T/wCab0unWCLS67Ofkak1XZJZgN68t3Q2xB8jSFx3iL4lQASi8l/E9TUjs5ce3oWmr/UXKkuDT6Z7bbHiitOHvhh486wxmOt2hNx1QHbMQJ+NMrkWfBJormfbntbaF6wtm+GLwoynS0xOrt6EQf4TXRMFdzKCTJjWgLJFFFFABRRRQAUUUUAFFFFABRRRQAUUUUAFFFFABRRRQByb7ROA5b6Mi6XbuZhB1MAE/AfWtlxoIFP3aWyGsMTErqD0rnt27B15UrljTHsE7jyVWNl7n3Nh4zUnBYhgYbUnYkDSehgac9ZrVcwa3LpfUN4MRt5GpODtToM4PI6k9fKs0Mpt82WGEvFSgcggjKYEAMOmpiay4wUIRD7puoP+oRpz2rThbNxWi4VYCCGAiTruJOvlUrB8NOIu2wPdRwzeMAwPiQfSpirdFMkqg7H7hVgLbWOetV/bNGbCsikAsyCT0zAn5A1dWkgAdBSv2+sP7O3dWYttLDllOhP4eRNNZOIs5+JXNCq+ORDBaY00gesEzVjhsamneidvH4VS37dozcdV0G+m2+58hWNpLWItoVYhkMACQQpjp5UlGjpNOjovDLmq67rr5CuS9se2du5fcuucr3VVSYUA9TpJ3MCuqYK6EEsYC2s3kOh+FclwPZu0ZOQ3XJJYkd2TqYA0HzroYWoxu6/VnLypuVCi2Iz57gBEkkAmY0FdC7J9q7bFUF1rLaDvRB5aHb41Xf8AopS2mcLzQFcvltIrZjexlsiUm038RJQnxnUeYNaxa5ppmUoPzTR2fhV8vbBbVhoTET6CptLnYX2gwqJdnOgymddiQNeeka86Y6yZdBRRRQAUVXcZ41ZwqZ79wIDoBqSx6Ko1J8qpcF9oWBuED2hQn99GUfHl61FgNdFYW7gYAqQQdiDIPqKzqQCiiigAooooAKDRQaAMZryiigBP+0Lily2LKoR7Nni+Y1ClTk15d/L8aT77awfSmvibriFuK4lLgIM9G0FIl1Ww7G2ze1tplUv+1bZlDKLnSQRB2PODpWObG/EMabLFpxfZMxDLGu9bcHilnQwY0M1CuITpIg9R1ryxgHB2U+Ma0uNpyXBZG+WaAZ2E10js/wAOFq2Op3Ncb7T4kWLRUtFy7CLB93MQCfTf0FdR7E8WNxbllgc1gqmYmc4KI4Yc4hhvW+FdsW1HFKxpqu7Q2c+GvrMTbbX0NZ8W4kti3nYEkkKqLqzMxgADn18gaVcZirjYlEdmAuYdiFLd3OWCnTbQFfnWz6owin2c2OLWYubbgfKpnCsWMwZBDhhMHQr4z6VecZ7KpfHtEBRz7yHTvbMPAyD4GsOxfAwlwhlMKe9I0kcvE/KufLDNcIfjni1djRj7jDBXnPvFQoP3mA/GkzE4K6yr7IptrmBPnGunnTxxW+lzh9wL/wAsPHVQwY/IGkhMYVtl9csToCSB5DU1tm4UUY6f7pyss8BbdbTKDLDRTJ+pmveC28QZW+BB0BzEk8tQ34VE4bcuZJ/WezOob2a7HxBn1iatuEYkuySZUEENESBrMHXlWKsanFUMvZLEyhU8iQD1Apiql7PYXKC3X51dV0TkLoKxZoBJ2FZVWdo74TDux6CBMSZED41DdKyyVujm/HLhvXi93VpMA7IvJR6RPUzVTxPhaOu0HkRyrXhTdznPI3O5M8+e2vjWWC4l7TumAehUgx4GYNIttybs6MYLZRYfZt2guWMV+hsc1tpy/wAJALaeBFdiFcU7McPP9KLl2VSzeZBUfWu1qNKcxu0ITjtk0e0UUu9ru0X6KqqsF3mJ2AHOrN0rKxi5OkMVFccxXa28TJuNP3o+VW/YvtuzYgYa+cwcE2mO+Zd1PXTUeRrOOVN1RtPTuMbOmUGvBXprUwMKKKKAOVjHMgBHeC+8P3k5MP4l2I5jxFQOKXLaXRfGV1vBbV9CdHRoFt/NWKrI6jpVm+GIJ6g6nz2byOx9DyNVuO4VIGhyBpyDk2uk7iDLL40w1YqnRs/o7ITbBmBmST3spJEHqQQRUqw4A3iomF4hni1dIW+o/U3iNLiHYNyGuh6GKqOIYi4pcE5WGjDp/I+tc3NjcJcdHa0+dZIc9oXMZjf0niFvWVtsT6IDt6kU4XsS+Gv2b2Y5XZw0aR3so16hFUf4aWOyGAX2126w0Vd/AmW+S0+9ouH+1wx07wUXB94AZviCacwJbTnaqTcybw/intLou4htbYNpQAdHc6vI/eWANNNetTuJAtisGFzNDXCWAJATIQwLbe9k0PSlbh1wKlu4/uOFt3f4W/4TfEBZ6hetMnDrjWyEnUu0HwjMPjV5YzOGZqrNfaq7eti4tj+svIWtt+7cWFuR0OUoR45q5h2d4hdsuWVmzqrq6Fj3lggq06SDBB5EeJrrPGrjXLSkCLltg6mJEGUcEfdJ9QKReHcBtWzLPcZpkzAEzJkRO/jW2KKcWmZTnUkzomCsAItth3Vt5CRp3SsEHoD8iBSa/CWwncNxbtonNZYb+zbUBvEGdRyrfjsRcvnITM6gCANN58AJOtY4K1mJt65VACjooH4sTp40hqsDjC+x3S5t0zDBYaxOg1OsaxPlt8qaeDYIsTHPTXkKrcDhFWSBVj/SrWFVkyksW3nYR08TWGng5TSGtTmqDtjpYt5QB0rZVDwjtIlyFeFY/A+vL1q9Bp2UXF0xCMlJcHtKP2k4grhlA5uJP3QTTdS/20w6XMPkYw0goOZZdTp0iZOwG9ZzVxZrBpSTZynB37oEkMEcSGdGGh2hxp8anYO/+yQCevXxqJh7rAN+uYKTrbBga7iByr3hl5FYTAAIgdBMUjJL+E6V0rY39jeEH9Je/rr3QPKJP0FdCFUXD7fsLuT9h5KHy3U8yRPwy9KvqehHbGjm5J7pWBrl/wBrbBb1lm7y+zf9WGK5mUzLuNVQAnRe8x0GkkdQpb7dcG/ScNAEshzgdYBB+TGon4ScfiRwxu0hySMPhWWYyLhgNeYzHvT4kmtnCb2bFYa5asG2RcBYBu6og5oEbx0piw2ECggLI3AhdZABmd+um1S+HWgLwAgE6L5np86Rjlbkkl2dOWJKDbZ13AXM1tT4VJNQ+FYfJaVfCpZNdE5BjRWM0UAc+wL57asRqbcMPFZB/EUKumbeNG8V/Zbz/KtHA7hLXUO6sT/nhz8yamYTQlT/ALqdv58aYFCp4rwoOIHvAlk+9+0vkw18yOlUt+x7RDmH65F7p/ftjceLpr/hjpTe9owy811U9QNR+IqDxHDTldNGMMp6NsZ8DoD51WUVNUy8Mjxy3IUuF2pw10rs9xV06Myr9AfjXRjbEx5j0iljhXDlU5VEI7NcC/uNKSvocxHg1NIOvqfrUwVRSCct0myl4ZgVK37LDu6g9craj1GhHiBUvBhgLQfV1bKx6kKwnyMA+tbsEkXr58voK8xsqGIAJAG+msiPkT8KsVJF1wWyrroJPSdAPOMx9KruN8KY3bZSO/o06AERr8J/y+NW2EtZco3PvMerN/PwArcBnuabICCf4mj6Af8AVUJuLtEtJ9mvD9nEW2VLMWYAM400GsCf2Tz5mqS7gLmHuMzao098e7vOvQ+dOWHuSIO4rJ0/25VlKTkmn5msEotNeQjNis8/8tRJH73QHzP41EuX2dVY880dPeM018S4AjqckWjOY6dwmI16COnU0qoIAWQQoIBGxkkkjwM/KmsEYJfahfPKbf3M1K0EAHzNMPA+0bq2U95YBjnvGlLN4wPM1EsYgguZ6D6mmJY1Jci8cji+DrN/j9tbecSx0CoB3mY7KB1Pw3Owpa7VJd/RL90ke2KbA91BmByIenU/tGTtAFRwvHkZTOtWXG+J+0wzrBzNA0294T5aUhmxOEXQ/gzKUlZzF7GkkNqdpO52AA3NX/Zjgz/pGGN1VW2bgItyczQrOrExBUFZIq+7NcGFw+1cdwTH8XIgeBPPoI503WcIFY3Cqm4dA0CVXoDFKadJfc1yOaiTvamTHEspJ90zHias0ug1V21jU1tU861MCymue9r/ALR1sgrhEF65JGdp9mOugIL6jkQPGnL2zAGIJgwDtPKfCuJ4zhzFmVBlDOQBtlliCvhrI8hWeSW02wwUnybeDcTvXhmhB7STMQASdQAPpUHtLZKqALjK7NIeYIYe6RGwGpp0w3A/Zd1Y0Gw+XypK7Z2GOKVToAoP+YkfGFFc/HzlbOjkdY6Ou/Z7x25icKntxF5e6/RiumYeBGtNJNcN4NxV7ABVmEdDrH88qdeyvbg4i9bw7iWcMQ2xGUZtY0Oxp6GW+Gc/Jha5Q5zRR7Pw+tFb0YHM8A2XGXRsGtq3lyqc1/VWG438Qd68xXDi1zMjQWXKxImI2I+J0qA3CriFVk3CTMyQCgENoTGYErpvTCoUpjBIJUyPDyP8itOIsSpU7ZjHhOv5/ColvKAAwgg6DXYGSYqULwdZBGqgj+fWo8ySu4bjlN65bmXt6mAdxvvp51bJdgCTz/CahraU3c2UAwCxAiZka9dudQzxG2rAXTlDXMoYrIDKp0bkAROp0oX6h+xc22ANwmO8fpUHj2Jyo5//AFMfGUlhp5TVrZsqRpBB25j0qj4kqi+wb3PZSPAkup025CpRDLK3jSUUJ79zUHou01YLFtVVdz/JJ8aXuySkQH95bSTPLTb8fWrnDtmuz0+lQyyI/F3u2D7WwZPd9ojAsGGqiANQdRqOlZ8N7a2LlxbTh7Vw5tGWU7oJaGG2gO4FWCtmdhy2pW7c3QbludSFZVPmwLmfIKP8RoUVJ1XuDk4q7NfEeO3MUWWMlmdFG7AbFzz8tqju0DpFRMO2VdawxF/SKfjFJUhJybdsMRfBMztUAT7InmTPw1rbeACE8/nJ/Ci8IVR/O1aJFCRwzFyFq8wl2e6edJ3DX7s9DFNvATs535fnSupzRxQ3P2GtPhllmor3GrCE2sOIQu6r3bYYTJOgkbbirBL3dzvCCJg8tJMnw29KrMBbX2gaAG3kbkgc4351jjsI+IYr7e7aRTqLeUF56sQSBpy61y45N63HTlDZ9paveESDp15dd6LNwkTyO3lS0/Z+3ZyG17RrrOB7S7cuXCFOr6M0RlGwjpTNmq5mZo1INnDG7iwnXEP6RcY/QU9oaR+z2J//ACR10F3EfEF/zrLIro2wum6HfF4FhBgEnQxt5/Gud/aHwY2r9t9w6xPip1n/ADV1UYieYpQ+01Q2GVtJS4Nujd0/UfCqPFGPKNIZJWkznDr3SKPs0uH+l7Q/vP8AQf8AzWg3oBJMRWf2YPPF7R6l/wD4zFRjXJfN4TuX9JW+teUkQeporfcJbUTbb1lhbmZi3ISq+J/aP4ehrRfBIyjSefQfnW9IUADkIApkWN922p1YDTWT+dacNhO9OoQCAp56zr0FFsEmSZjYR3R+ZqStAFfjMKbZ9ogkAaidQN51Gsfia04LhZys0hwzm4AREAzpvvB3q1vEmQOYgnp1rzOVWEAMbAmJ9eVSFELC4EqQbRCFu8E/ZI5grtvzUg0q9uMW2Gu2r11LiqxCMYm2ANQc87TyIB1NNuG4jbvdzK1q8ne9m4hhrBKnZ01gkdeVWWLw9q/Ze3dUNbde+rREfgRuDyqrsmKXQp8G4iua6ZGVwjA9QRy9Qau8EzZidBmA0EEgfhSZwHsm6q6G5ltTFpt3KzOvIaf6tqbsLhjZlkAM75iQfjBoTtFWqZb4ZBy+f871R9tsOCLVz91iCfvAR8xV1hMTnHukfAj4jSsOPYX2uHupzyyPNe8PmKvB00yJK0c+u3taxtLOpqPbMxO29S83SulQi2a8QJKr4z8KjY65JPgD9KmYlgup3iAPGq/HYQ5AX0zDNHQcvU1SeRQVs0x4nMqnxsLltSzHYCYLefSnzs5hiiDMZManx8PCqHs9wjXOR5DoKalYLtvXndZqPnSryR6HS6dYo35stHxIUgzEVL9s+d8inUiSR4VC4dg8uW88Nrqse6Pzq/Omu6mpxYpbe6M9RNSdIr8EHa47udF7qjlyLHz2HpU8Go+HgF+QLE1uVqYSoXMwYpA7K2w3EnHL2+J/7TT8lIvY9C3EcRA929ePxMVWRri8zpotgaCBS72+wubBXToSgzafwmT8qYkkbgfGoXH7RfD3VKjVG+lSyYumjgmIUMuu3Op32bW2Ti2HVhlM3VI5jIrgT4xlqBeHdI8PrV92GRn4vavaAe0KtuSzHDyra+7KjUdZrPGbZVaG6aK2+x8fkPyoq9GFIEB5fGtgAGrEfIVQWsW7bqx+68fKpNq6o3tsD/EJ+ZpoRLccRt8jm+6CfpXjcRn3bVw+ij6tUa1ihyracYoGpiTA8SfKosDYMU5/4RHmy/gTW9cSw3UD/MfotQbnFLSrmdgJOUbyzTEAbkz4VGOPuu7IF9nlaMpPedSAQQw0G+2/jUrkG6LDE49CQO6zqdAPeQkHXUSojc/Wtdm3dJYu0qdAiggBRGknfWTsN6h4fDJBhHDDf9Y0+feNSbOJynQXfVhU0Vsm5+q6eAqVauK2nPpz+FRRxQ/un5Vs/pDqsVBYkfoSkyBlbqNDUq0piCZFVr8SA/ZJ8qkYfiCMY7wPiDQTwIZwSrde2qByrNq7EIADzCj01qTi+A51zWzkJGqq+e2T4SQV9K08Svi3ir41yBs7SfechSo+6NT61L4TxR/Zm5iLllEMez0gkGZkfCD50tmnlUt0bQ9hhicNsq556Krh3AfZhg7d7eT7ojeATq3hUuxgA5EnMqAAGN451f2btq6uZXRl6gg1Dv4y2ndTvEmNOU9TyrCebNkW01hhxY3u8j33RA+VXHDOGwvtG97kOkfjVXgk/XJr+8PD3G/GmawTlg71OHTqPMuyubPu4Rtw1rRhyJn41nhjEoeW3lXtrSvbmuvMbUwLEXCr7w5h2+B1H1qQVgVDBOd/Eg/FRUhdt6AMxrS59n+HAxWNeZ/Wuvr7RifpTEpiqLsZcW02LLGDcxV2IVm0B/hnnNVfaLw8x6mtd4SpHgahHiNuJLEDxS4PHmNKxHFbWsMxAOpCPA2JlojY9am0TRwfEOA5WRoxGvgTTl9mGER39tmVTacBgBIc5HRTJjKe8es0j8Qw59o4BmWbQc9TyFPfAuzi2kS8oyaAOswM0ASdRLT1pd2lcRq02ot1Y2foDdU+f5V7VN/g/wBP/wBle1T579DT6WH839hWuWzBYTGbKOvp4VGfj961pLEdGAI+evwq44noBaTfmfOomPtrAUgEAQK6UovyOLCSXiRHs9pWPvW7YHUE6+mtWDO91FnIuYTlM5WB0jPMqd9utLd/AqM0CIEmKYcS6JhVkFiqyMilmMGBEb8qzipJ/czScoSX2qiTZtW7dsrkZcsHWG90zIMyakNxTL3Xt5gNid/jVFw2/mTWVzL7rEgjfQjkdak4Z8yLOpAHe1cHTfSZnetbMqLluPWNM+WR4yw+GtZ2+M4VtnceaN+VVXtoMC7hlP7rKQfgxBreLzga3cOPugH5ZqCC3tY2wTpdUeYI+tTMtrc3F85H40ri+XJUOWI1PuqBO2wmpGE4QzQSAs9dT86rKaXZeMN3ReNj8MuucHrBn6aVU4ztiglbKZj6R8aW+1OF9ldys+a3pO/6vMNCQN13BBE6qesw0TIxUxp9OUeHP1rbBGOVbrKZm8bqiTijcuZmYLmaST4n8KChIXNyUD4CtubSvBrTuyNp+gp8yVNepGw+CT2iwoBLCSP/ABVtgHC3SDEBo9dAPnUFXhh4Ea+RrPtbbZFvXVJBCll6SkPtznLS2pXoNaV32MnDmBuJ1lpGx1U0zWzoK5X2F7TPibqKyDRXIZT0GxU6g6nnXS7eIBA8aQTHmqJ6msyetRrb6wTt8xW5bgI0g1KKsr7V4e2uId4Vh4giD8x86sFFL165lxssIATfwMVfptIIIqCWZCkrDB7d68yOUPtbhBJBAzMZhWlRToG8KTsVhsz3Q2YDOx0+8a1xRUnTFs8pJKiYnHMVur2mA3zWzm029xgPlzrA426yMvtCWZu+AojUDMNQdNI3pWxiPbcSzhWIXWBOvnvvrVrglIAgmPCDp51usGNO0hd5ptLk94ozkKMwEdRmnqIBG+2lM3DMG+K4e1oMqOwXvQSBBB6+FLWLsaE6gdTP8k1c8AxzW8I+RiGV1WdJ94emxqHjqUdnDsvHJcZb+qLz/wBPXP30/wApopd/9QYj/mn4L+VFM/Kz+q/oLfNwej/qVyWsoLt6VWQWbMfTyqdxHEZiQNtqiZNKUGgw2Gzm500H41JvYclAmZgoEAAwI9N6kYO0FQeOp+lZqfA0AKt7swk8+8Dz6Qa3WezzIpCO6gDQBjA6aUx3BLWxHJ9/ACpIUQdBtuKikFsWODYJ2N1jccw7AAmRlmBofKrgYEDzrzg9qPaDx+pqzvCFPmPqKARW4e3D3CNJyesLrUvjvaMYdVVNbhG3hynzPyHjUXFXAksecAL+8xUQPgDSlxHHj210EZnRSGufsyILALMaHnyygc6V1LtqK7G9NHi2bsbjc05jLsZY/OtaNIUEzlUKPITA8YmPICq20JMgyak25rpafEsWNRE9RkeSTkWWHJHORUjNUezWxmplMVo9uHepvFwxw1wakNZY6jQHIdj1qAo386tMax/Q7oM62Xg9YUil9R0NaXuhG+yG5/7/AEOnsnPhPdH412u9eETtrBriH2Uj/wB+RMfqX+qV2fEI2U7E9Rz9K5w+WdkgnfcCtzW03/3qkwuLynK237J8OVTb2OVFZy6ZVEkkgQPGaldlWjRxRJdCs6KdDvEj86mYJITz1NJ2E7WWMRiiPaQoUBSwgGDLR0G2+9OuGdSO6ysPAg/ShqnTJ7jaN6GqO3azG599tf8AEauGuACSYA3JqqwThgxGxZiPIkkVfF3Ytn6QucfwTPAAlyRB590g7+QNSuFWZhoGvOrW3bzYi0PFh8UYflUPgq9wCmdwpXRlxC2AsnWPn68qx4bbjCE/vOvxLE/QUca0EdaY+CcNU2bQYGM8xJEwjDWNxrVPmbZRb9TVY3OMkvShFk9PlRXTf6Fsf8sfE/nXtNfX4/Ri30GT+ZHJhmO9brGHBYTO0mtdq9bAJLKdevwr1sSMx6mBpSg3Raz6AaV6rVrVwfjW9UHT4mgk0Mf1tvwV/wDtryxjywvAoyhTAzftaxI2kfzNeusXU29x/qnjXvFb36o6iZSCN9XX5VHmHBtw6wT41s4g8W2Pl9RUf2omPCtPFrhNsgblk+GdS3/TNSQUXajFE3VVDGQNmO+rCDGuhCz8aUuJsUV8x0ZMqk75pkz4neetTeI3icfcK+41osZ2lcwB85g/4jVXxtQyiT+0NfLWAOtZQwxnucu/IYeVx2qPRItNpVhhrpHP41W2hpqIqTZukeNPpizSL2xe02FeNi42VfWa0WjC+dYFquZNDP2YwntFa5dAIk5QJA03nXxip/HgFwWIgAAWngdJUipHZy0P0a2OcEn/ABEmq/tiCmCxAP7kA/eYD8aRyybbHcUUkjnX2cqVx/nZf/trrAxbRpyrmH2c2s2P+7ZefCSoH1o7ccavm/csFiltTog0zCBqx3MmfCssWP5jo2nNQjYz8d7Z2bXdT9bcEiF9webD6CkLinF7uIabjSOSjRR6fiarQacOzfYS9iIe9Nm0eo/WMP4VOw8T8KejDHhVsRnPJldLoXuE3StzMNgsfj8aaeyOI9ri7LaKM0kzAgTuen504cP7KYaxdD21nL7qnUBoglidzS+3CVw2LZAIt3e/aOuke/b/AMJMjwI6VzMy+ZKWTzX9hjLqXpdM9qul/wBnWsRaw5Qd+2TK6Z16jxqg4booHTQ+mlUfDkBxFlDqS68tIkTv/OtXdiUxF62dhcaPJjmHpBq+Cbl5HK0urlqsfzJRrmjZg7ZbF2fvE/BSa1YC3lzA8mYH0Yit+AIGMs/eI+INe/8AEvAbi42nmSefnTN/d7DVfb7ldxAZrir4/wC1PuDtZVtjoD+H50ik/rk2ma6Bb3Hgo+c/kKxydjODoziijLRWZsfNL4pkgGDzg8o/iGlbbPGFBLbMToG0A9dZj0rVj+BuJKMxnpv6qdx5H0qqWw4mMsT4jlsVoxZYZFcGZzxyhxJDbh+MPAl0/wAp+s1Ps8YPNh6Ul5MoO9vxU6E+n4itnZ24128yXGQoFmYjmBrkIM6/WtNxTahx/pcFxoTkXUwTrcKsAI5hVk/eFY3OJZyoBgZszdMqeHKWK/A0n/pdwFx7NCAx7wZgNCAZhpkADSttnjVxWfNZzKOaqZCj3TLg76eOtG8nYOK48d5yRA58vU8h/OtVD8cW/Za4twBQxUg6EwdPIER4nNyqNj8WAZzs37qyTB56nSNxsJpZ4ThTeb9HtwC11mduQQ6fHcCic1FWyIQ3OkX/AArBm+l6+dmyWbc6wMwJPiAT8qpuPYY4curMJzkpGsyCNf3TqJ6U327Srg76Jotu4oX/AAlaUO2Ul7aDdlkebt+dJ6fUSnuf6/8Ag1lxKLjH9C47P8KS7bDNcCIFCqdxpoSfWRUeyveZZBKsRpsYMSPCsAwtdclpVQR+0FjMR1Jety4f2b75g4zo37ytqD4HcEdQae0+bdNxbKajTqGOMvNk9m0rXNeXXrfwq1nvWk/edR8xNPuVKxFRbH3hwy20A2yj6Cqj7RcTGAYc2e2PQMGPyWpn2jdqLGEi2ttlvMuZGCdwiYI1Mb7wOdcv4/2uu4q0LTi2AGDSsySJHM7a1yvmqStHSWNx7Lj7JoOIxDHkiqP8TE/9tMPbfsz+ktaNtlW4TlJbQFee3TcdaQuxXaZMI7o9tnFwr3ljMCJA0O+/UV2HiPDLhQgqVI1Vh1Go251Ecmzldkyhu7Krs/2Rw+Ehj+tu/vsNj/Amy+ep8aYWYnfQdOZ8zUDhmK9ouaO9sw6MNx5cx51MY+fpUyk5cszUVHg3LHhVV2g4f7e2VXuupDWmPK4u3+E7HwNTbLeEDX19PxrJnnT/AGqE6dkSSkqZUdm5bFYbMO9Oo6ERP41cY/EOuMv9wZM+rZtdhGhGvlNVfZgTjLH3mq8x9onE3s372nlpHyq2mXZ574bxp/8AkyLw7vYu1m0bOCqzJgAkyOWgmgYtf0jFIxAa3dIbTUq/fQj0aPSpvDjGOsxzDA+WU/lUfGcNz33eSjh3kqdSCdjyIiNDTL8XsdL+D3K32wN9DPPbX8q6VZOg8h+NIXEFAa2ubM2aZgfgKe8H7g/nlWWXs30/TRtorOisuRg4XifzpW7R/wBcvlRRXH+H/l9h/W/iKPB/1t31+lb+B/8AE86KK7Ry0e4T38R6/SmfgXut/wDx/wBCV5RV10V8yA/vN5n6mtfYD+tvffH1FFFL638TNdL+RF7h/wCz4v8Avv8AuWlfj39rw/3V+tFFJ6TqX7/4Q3m8cf2PeJ/1I8h9auj/AFWE/uT/API9e0U1pvzr3La38a/Zf5Mb1WPZn+14f+8FFFdbJ4H+zOZj8SJX20+9hvut9RXMhRRXHxfiR0Z+JnnDv663/eL/AKhX1HZ39RRRWOo7ReHTOadj/wDjf334tTSefpRRTUfCLz7NV3c1iOXnRRVihF7K/wBrt/eP1pj4x/aH9PoKKKtpvM8/8P8A9O/9zI+A/tln1/0tW+//AFl/+8avKKafi9jor8fv/gqcP/abfk/+k078D/s9r7g+lFFUzdF8BYUUUUqOn//Z"/>
          <p:cNvSpPr>
            <a:spLocks noChangeAspect="1" noChangeArrowheads="1"/>
          </p:cNvSpPr>
          <p:nvPr/>
        </p:nvSpPr>
        <p:spPr bwMode="auto">
          <a:xfrm>
            <a:off x="368300" y="147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TEhUUExQUFhUXGBwaFxYYFxgdGhgYFxwYGBgfGxoYHSggGhooHBkXITEiJSkrLi4uFx8zODMsNygtLisBCgoKDg0OGxAQGy8kHyYsLC8sLCwsLCwsLCwsLCwsLCwsLCwsLCwsLCwsLCwsLCwsLCwsLCwsLCwsLCwsLCwsLP/AABEIAOEA4QMBIgACEQEDEQH/xAAcAAACAgMBAQAAAAAAAAAAAAAABgQFAgMHAQj/xABHEAACAQIEAwUFBAYIBQQDAAABAhEAAwQSITEFQVEGImFxgRMykaGxB3LB0RQjQlJi8BUzNHOCkrLxQ1OiwuEWJLPTJWOD/8QAGgEAAgMBAQAAAAAAAAAAAAAAAAQBAgMFBv/EADERAAICAQQABAUCBQUAAAAAAAABAhEDBBIhMTJBUYEFExQiM2FxQlKRscE0coKh0f/aAAwDAQACEQMRAD8A7jWnE4hUEsf/AD5VsZoE0u4y6XYk+ngKR12sWmhfm+jXDi3sMZxpzIUBR8T/AOKr2uMWkkk9a9uJXqrrXmM2vy5Xyx+GKMekS7WNugRnPyq2wOPzaNv161T21rdlrXTfE8uOdt2vRlMmGLQxCvagcOxM907jap9esxZY5YKcemc+UXF0wooorQgKKKKACiiigAooooAKKKKACiiigAooooAKKKKACiiigAooooAKKKKAInEHhKoLjio/bDtXh8Kyi/dyzsoV2JjcwgNaV4mjqGRlgiRJgwddQ0EeorzHxZzyztRdLix/TpRXL7JLCskWof6X/EvxH51ItXj0muJKEl2NE1BWdabd7wrcGBqqM3Zsw7wwPiPyq9pfX8R9RV+K9d8Fv6bn1YjqPGe0UUV1jAKKKKACiiigAooooAKKKKACiiigAooooAKKKKACiiigAooooAKKKKAOCfas6C+QDmYbnmNTp56n41u7PcOJwyu5Z2YSASTA5AVM+1pbRusyFWaMhjcOpJI8DH1qdw+17OxbXogB+ApKarhD+GLf3P0KHE4K6pJHsm62gRmA+OtGHsKx0DI3hI+YqbxHh1r3/ZW1aCA8Qdd9tzW3geHFtAhObWdTPnWclFobgprsjvjrtqcuLZcu4Zgw06h5qRge3F5AWuLZvWxu6NkI89x8hUfifArzXs9v2cEgrnQED94Hn61n2hwHssJfcpbViuUi37rSQAQDsdYjWsZ6XDPuKZlNt/oOXCO09i8coLJc3COIJ56MCVbadDTvbaQDXOOwvZdTZt3QFzZRLFe9qBprtoAPSn/E31sWi7TlQa9T/wCab0unWCLS67Ofkak1XZJZgN68t3Q2xB8jSFx3iL4lQASi8l/E9TUjs5ce3oWmr/UXKkuDT6Z7bbHiitOHvhh486wxmOt2hNx1QHbMQJ+NMrkWfBJormfbntbaF6wtm+GLwoynS0xOrt6EQf4TXRMFdzKCTJjWgLJFFFFABRRRQAUUUUAFFFFABRRRQAUUUUAFFFFABRRRQByb7ROA5b6Mi6XbuZhB1MAE/AfWtlxoIFP3aWyGsMTErqD0rnt27B15UrljTHsE7jyVWNl7n3Nh4zUnBYhgYbUnYkDSehgac9ZrVcwa3LpfUN4MRt5GpODtToM4PI6k9fKs0Mpt82WGEvFSgcggjKYEAMOmpiay4wUIRD7puoP+oRpz2rThbNxWi4VYCCGAiTruJOvlUrB8NOIu2wPdRwzeMAwPiQfSpirdFMkqg7H7hVgLbWOetV/bNGbCsikAsyCT0zAn5A1dWkgAdBSv2+sP7O3dWYttLDllOhP4eRNNZOIs5+JXNCq+ORDBaY00gesEzVjhsamneidvH4VS37dozcdV0G+m2+58hWNpLWItoVYhkMACQQpjp5UlGjpNOjovDLmq67rr5CuS9se2du5fcuucr3VVSYUA9TpJ3MCuqYK6EEsYC2s3kOh+FclwPZu0ZOQ3XJJYkd2TqYA0HzroYWoxu6/VnLypuVCi2Iz57gBEkkAmY0FdC7J9q7bFUF1rLaDvRB5aHb41Xf8AopS2mcLzQFcvltIrZjexlsiUm038RJQnxnUeYNaxa5ppmUoPzTR2fhV8vbBbVhoTET6CptLnYX2gwqJdnOgymddiQNeeka86Y6yZdBRRRQAUVXcZ41ZwqZ79wIDoBqSx6Ko1J8qpcF9oWBuED2hQn99GUfHl61FgNdFYW7gYAqQQdiDIPqKzqQCiiigAooooAKDRQaAMZryiigBP+0Lily2LKoR7Nni+Y1ClTk15d/L8aT77awfSmvibriFuK4lLgIM9G0FIl1Ww7G2ze1tplUv+1bZlDKLnSQRB2PODpWObG/EMabLFpxfZMxDLGu9bcHilnQwY0M1CuITpIg9R1ryxgHB2U+Ma0uNpyXBZG+WaAZ2E10js/wAOFq2Op3Ncb7T4kWLRUtFy7CLB93MQCfTf0FdR7E8WNxbllgc1gqmYmc4KI4Yc4hhvW+FdsW1HFKxpqu7Q2c+GvrMTbbX0NZ8W4kti3nYEkkKqLqzMxgADn18gaVcZirjYlEdmAuYdiFLd3OWCnTbQFfnWz6owin2c2OLWYubbgfKpnCsWMwZBDhhMHQr4z6VecZ7KpfHtEBRz7yHTvbMPAyD4GsOxfAwlwhlMKe9I0kcvE/KufLDNcIfjni1djRj7jDBXnPvFQoP3mA/GkzE4K6yr7IptrmBPnGunnTxxW+lzh9wL/wAsPHVQwY/IGkhMYVtl9csToCSB5DU1tm4UUY6f7pyss8BbdbTKDLDRTJ+pmveC28QZW+BB0BzEk8tQ34VE4bcuZJ/WezOob2a7HxBn1iatuEYkuySZUEENESBrMHXlWKsanFUMvZLEyhU8iQD1Apiql7PYXKC3X51dV0TkLoKxZoBJ2FZVWdo74TDux6CBMSZED41DdKyyVujm/HLhvXi93VpMA7IvJR6RPUzVTxPhaOu0HkRyrXhTdznPI3O5M8+e2vjWWC4l7TumAehUgx4GYNIttybs6MYLZRYfZt2guWMV+hsc1tpy/wAJALaeBFdiFcU7McPP9KLl2VSzeZBUfWu1qNKcxu0ITjtk0e0UUu9ru0X6KqqsF3mJ2AHOrN0rKxi5OkMVFccxXa28TJuNP3o+VW/YvtuzYgYa+cwcE2mO+Zd1PXTUeRrOOVN1RtPTuMbOmUGvBXprUwMKKKKAOVjHMgBHeC+8P3k5MP4l2I5jxFQOKXLaXRfGV1vBbV9CdHRoFt/NWKrI6jpVm+GIJ6g6nz2byOx9DyNVuO4VIGhyBpyDk2uk7iDLL40w1YqnRs/o7ITbBmBmST3spJEHqQQRUqw4A3iomF4hni1dIW+o/U3iNLiHYNyGuh6GKqOIYi4pcE5WGjDp/I+tc3NjcJcdHa0+dZIc9oXMZjf0niFvWVtsT6IDt6kU4XsS+Gv2b2Y5XZw0aR3so16hFUf4aWOyGAX2126w0Vd/AmW+S0+9ouH+1wx07wUXB94AZviCacwJbTnaqTcybw/intLou4htbYNpQAdHc6vI/eWANNNetTuJAtisGFzNDXCWAJATIQwLbe9k0PSlbh1wKlu4/uOFt3f4W/4TfEBZ6hetMnDrjWyEnUu0HwjMPjV5YzOGZqrNfaq7eti4tj+svIWtt+7cWFuR0OUoR45q5h2d4hdsuWVmzqrq6Fj3lggq06SDBB5EeJrrPGrjXLSkCLltg6mJEGUcEfdJ9QKReHcBtWzLPcZpkzAEzJkRO/jW2KKcWmZTnUkzomCsAItth3Vt5CRp3SsEHoD8iBSa/CWwncNxbtonNZYb+zbUBvEGdRyrfjsRcvnITM6gCANN58AJOtY4K1mJt65VACjooH4sTp40hqsDjC+x3S5t0zDBYaxOg1OsaxPlt8qaeDYIsTHPTXkKrcDhFWSBVj/SrWFVkyksW3nYR08TWGng5TSGtTmqDtjpYt5QB0rZVDwjtIlyFeFY/A+vL1q9Bp2UXF0xCMlJcHtKP2k4grhlA5uJP3QTTdS/20w6XMPkYw0goOZZdTp0iZOwG9ZzVxZrBpSTZynB37oEkMEcSGdGGh2hxp8anYO/+yQCevXxqJh7rAN+uYKTrbBga7iByr3hl5FYTAAIgdBMUjJL+E6V0rY39jeEH9Je/rr3QPKJP0FdCFUXD7fsLuT9h5KHy3U8yRPwy9KvqehHbGjm5J7pWBrl/wBrbBb1lm7y+zf9WGK5mUzLuNVQAnRe8x0GkkdQpb7dcG/ScNAEshzgdYBB+TGon4ScfiRwxu0hySMPhWWYyLhgNeYzHvT4kmtnCb2bFYa5asG2RcBYBu6og5oEbx0piw2ECggLI3AhdZABmd+um1S+HWgLwAgE6L5np86Rjlbkkl2dOWJKDbZ13AXM1tT4VJNQ+FYfJaVfCpZNdE5BjRWM0UAc+wL57asRqbcMPFZB/EUKumbeNG8V/Zbz/KtHA7hLXUO6sT/nhz8yamYTQlT/ALqdv58aYFCp4rwoOIHvAlk+9+0vkw18yOlUt+x7RDmH65F7p/ftjceLpr/hjpTe9owy811U9QNR+IqDxHDTldNGMMp6NsZ8DoD51WUVNUy8Mjxy3IUuF2pw10rs9xV06Myr9AfjXRjbEx5j0iljhXDlU5VEI7NcC/uNKSvocxHg1NIOvqfrUwVRSCct0myl4ZgVK37LDu6g9craj1GhHiBUvBhgLQfV1bKx6kKwnyMA+tbsEkXr58voK8xsqGIAJAG+msiPkT8KsVJF1wWyrroJPSdAPOMx9KruN8KY3bZSO/o06AERr8J/y+NW2EtZco3PvMerN/PwArcBnuabICCf4mj6Af8AVUJuLtEtJ9mvD9nEW2VLMWYAM400GsCf2Tz5mqS7gLmHuMzao098e7vOvQ+dOWHuSIO4rJ0/25VlKTkmn5msEotNeQjNis8/8tRJH73QHzP41EuX2dVY880dPeM018S4AjqckWjOY6dwmI16COnU0qoIAWQQoIBGxkkkjwM/KmsEYJfahfPKbf3M1K0EAHzNMPA+0bq2U95YBjnvGlLN4wPM1EsYgguZ6D6mmJY1Jci8cji+DrN/j9tbecSx0CoB3mY7KB1Pw3Owpa7VJd/RL90ke2KbA91BmByIenU/tGTtAFRwvHkZTOtWXG+J+0wzrBzNA0294T5aUhmxOEXQ/gzKUlZzF7GkkNqdpO52AA3NX/Zjgz/pGGN1VW2bgItyczQrOrExBUFZIq+7NcGFw+1cdwTH8XIgeBPPoI503WcIFY3Cqm4dA0CVXoDFKadJfc1yOaiTvamTHEspJ90zHias0ug1V21jU1tU861MCymue9r/ALR1sgrhEF65JGdp9mOugIL6jkQPGnL2zAGIJgwDtPKfCuJ4zhzFmVBlDOQBtlliCvhrI8hWeSW02wwUnybeDcTvXhmhB7STMQASdQAPpUHtLZKqALjK7NIeYIYe6RGwGpp0w3A/Zd1Y0Gw+XypK7Z2GOKVToAoP+YkfGFFc/HzlbOjkdY6Ou/Z7x25icKntxF5e6/RiumYeBGtNJNcN4NxV7ABVmEdDrH88qdeyvbg4i9bw7iWcMQ2xGUZtY0Oxp6GW+Gc/Jha5Q5zRR7Pw+tFb0YHM8A2XGXRsGtq3lyqc1/VWG438Qd68xXDi1zMjQWXKxImI2I+J0qA3CriFVk3CTMyQCgENoTGYErpvTCoUpjBIJUyPDyP8itOIsSpU7ZjHhOv5/ColvKAAwgg6DXYGSYqULwdZBGqgj+fWo8ySu4bjlN65bmXt6mAdxvvp51bJdgCTz/CahraU3c2UAwCxAiZka9dudQzxG2rAXTlDXMoYrIDKp0bkAROp0oX6h+xc22ANwmO8fpUHj2Jyo5//AFMfGUlhp5TVrZsqRpBB25j0qj4kqi+wb3PZSPAkup025CpRDLK3jSUUJ79zUHou01YLFtVVdz/JJ8aXuySkQH95bSTPLTb8fWrnDtmuz0+lQyyI/F3u2D7WwZPd9ojAsGGqiANQdRqOlZ8N7a2LlxbTh7Vw5tGWU7oJaGG2gO4FWCtmdhy2pW7c3QbludSFZVPmwLmfIKP8RoUVJ1XuDk4q7NfEeO3MUWWMlmdFG7AbFzz8tqju0DpFRMO2VdawxF/SKfjFJUhJybdsMRfBMztUAT7InmTPw1rbeACE8/nJ/Ci8IVR/O1aJFCRwzFyFq8wl2e6edJ3DX7s9DFNvATs535fnSupzRxQ3P2GtPhllmor3GrCE2sOIQu6r3bYYTJOgkbbirBL3dzvCCJg8tJMnw29KrMBbX2gaAG3kbkgc4351jjsI+IYr7e7aRTqLeUF56sQSBpy61y45N63HTlDZ9paveESDp15dd6LNwkTyO3lS0/Z+3ZyG17RrrOB7S7cuXCFOr6M0RlGwjpTNmq5mZo1INnDG7iwnXEP6RcY/QU9oaR+z2J//ACR10F3EfEF/zrLIro2wum6HfF4FhBgEnQxt5/Gud/aHwY2r9t9w6xPip1n/ADV1UYieYpQ+01Q2GVtJS4Nujd0/UfCqPFGPKNIZJWkznDr3SKPs0uH+l7Q/vP8AQf8AzWg3oBJMRWf2YPPF7R6l/wD4zFRjXJfN4TuX9JW+teUkQeporfcJbUTbb1lhbmZi3ISq+J/aP4ehrRfBIyjSefQfnW9IUADkIApkWN922p1YDTWT+dacNhO9OoQCAp56zr0FFsEmSZjYR3R+ZqStAFfjMKbZ9ogkAaidQN51Gsfia04LhZys0hwzm4AREAzpvvB3q1vEmQOYgnp1rzOVWEAMbAmJ9eVSFELC4EqQbRCFu8E/ZI5grtvzUg0q9uMW2Gu2r11LiqxCMYm2ANQc87TyIB1NNuG4jbvdzK1q8ne9m4hhrBKnZ01gkdeVWWLw9q/Ze3dUNbde+rREfgRuDyqrsmKXQp8G4iua6ZGVwjA9QRy9Qau8EzZidBmA0EEgfhSZwHsm6q6G5ltTFpt3KzOvIaf6tqbsLhjZlkAM75iQfjBoTtFWqZb4ZBy+f871R9tsOCLVz91iCfvAR8xV1hMTnHukfAj4jSsOPYX2uHupzyyPNe8PmKvB00yJK0c+u3taxtLOpqPbMxO29S83SulQi2a8QJKr4z8KjY65JPgD9KmYlgup3iAPGq/HYQ5AX0zDNHQcvU1SeRQVs0x4nMqnxsLltSzHYCYLefSnzs5hiiDMZManx8PCqHs9wjXOR5DoKalYLtvXndZqPnSryR6HS6dYo35stHxIUgzEVL9s+d8inUiSR4VC4dg8uW88Nrqse6Pzq/Omu6mpxYpbe6M9RNSdIr8EHa47udF7qjlyLHz2HpU8Go+HgF+QLE1uVqYSoXMwYpA7K2w3EnHL2+J/7TT8lIvY9C3EcRA929ePxMVWRri8zpotgaCBS72+wubBXToSgzafwmT8qYkkbgfGoXH7RfD3VKjVG+lSyYumjgmIUMuu3Op32bW2Ti2HVhlM3VI5jIrgT4xlqBeHdI8PrV92GRn4vavaAe0KtuSzHDyra+7KjUdZrPGbZVaG6aK2+x8fkPyoq9GFIEB5fGtgAGrEfIVQWsW7bqx+68fKpNq6o3tsD/EJ+ZpoRLccRt8jm+6CfpXjcRn3bVw+ij6tUa1ihyracYoGpiTA8SfKosDYMU5/4RHmy/gTW9cSw3UD/MfotQbnFLSrmdgJOUbyzTEAbkz4VGOPuu7IF9nlaMpPedSAQQw0G+2/jUrkG6LDE49CQO6zqdAPeQkHXUSojc/Wtdm3dJYu0qdAiggBRGknfWTsN6h4fDJBhHDDf9Y0+feNSbOJynQXfVhU0Vsm5+q6eAqVauK2nPpz+FRRxQ/un5Vs/pDqsVBYkfoSkyBlbqNDUq0piCZFVr8SA/ZJ8qkYfiCMY7wPiDQTwIZwSrde2qByrNq7EIADzCj01qTi+A51zWzkJGqq+e2T4SQV9K08Svi3ir41yBs7SfechSo+6NT61L4TxR/Zm5iLllEMez0gkGZkfCD50tmnlUt0bQ9hhicNsq556Krh3AfZhg7d7eT7ojeATq3hUuxgA5EnMqAAGN451f2btq6uZXRl6gg1Dv4y2ndTvEmNOU9TyrCebNkW01hhxY3u8j33RA+VXHDOGwvtG97kOkfjVXgk/XJr+8PD3G/GmawTlg71OHTqPMuyubPu4Rtw1rRhyJn41nhjEoeW3lXtrSvbmuvMbUwLEXCr7w5h2+B1H1qQVgVDBOd/Eg/FRUhdt6AMxrS59n+HAxWNeZ/Wuvr7RifpTEpiqLsZcW02LLGDcxV2IVm0B/hnnNVfaLw8x6mtd4SpHgahHiNuJLEDxS4PHmNKxHFbWsMxAOpCPA2JlojY9am0TRwfEOA5WRoxGvgTTl9mGER39tmVTacBgBIc5HRTJjKe8es0j8Qw59o4BmWbQc9TyFPfAuzi2kS8oyaAOswM0ASdRLT1pd2lcRq02ot1Y2foDdU+f5V7VN/g/wBP/wBle1T579DT6WH839hWuWzBYTGbKOvp4VGfj961pLEdGAI+evwq44noBaTfmfOomPtrAUgEAQK6UovyOLCSXiRHs9pWPvW7YHUE6+mtWDO91FnIuYTlM5WB0jPMqd9utLd/AqM0CIEmKYcS6JhVkFiqyMilmMGBEb8qzipJ/czScoSX2qiTZtW7dsrkZcsHWG90zIMyakNxTL3Xt5gNid/jVFw2/mTWVzL7rEgjfQjkdak4Z8yLOpAHe1cHTfSZnetbMqLluPWNM+WR4yw+GtZ2+M4VtnceaN+VVXtoMC7hlP7rKQfgxBreLzga3cOPugH5ZqCC3tY2wTpdUeYI+tTMtrc3F85H40ri+XJUOWI1PuqBO2wmpGE4QzQSAs9dT86rKaXZeMN3ReNj8MuucHrBn6aVU4ztiglbKZj6R8aW+1OF9ldys+a3pO/6vMNCQN13BBE6qesw0TIxUxp9OUeHP1rbBGOVbrKZm8bqiTijcuZmYLmaST4n8KChIXNyUD4CtubSvBrTuyNp+gp8yVNepGw+CT2iwoBLCSP/ABVtgHC3SDEBo9dAPnUFXhh4Ea+RrPtbbZFvXVJBCll6SkPtznLS2pXoNaV32MnDmBuJ1lpGx1U0zWzoK5X2F7TPibqKyDRXIZT0GxU6g6nnXS7eIBA8aQTHmqJ6msyetRrb6wTt8xW5bgI0g1KKsr7V4e2uId4Vh4giD8x86sFFL165lxssIATfwMVfptIIIqCWZCkrDB7d68yOUPtbhBJBAzMZhWlRToG8KTsVhsz3Q2YDOx0+8a1xRUnTFs8pJKiYnHMVur2mA3zWzm029xgPlzrA426yMvtCWZu+AojUDMNQdNI3pWxiPbcSzhWIXWBOvnvvrVrglIAgmPCDp51usGNO0hd5ptLk94ozkKMwEdRmnqIBG+2lM3DMG+K4e1oMqOwXvQSBBB6+FLWLsaE6gdTP8k1c8AxzW8I+RiGV1WdJ94emxqHjqUdnDsvHJcZb+qLz/wBPXP30/wApopd/9QYj/mn4L+VFM/Kz+q/oLfNwej/qVyWsoLt6VWQWbMfTyqdxHEZiQNtqiZNKUGgw2Gzm500H41JvYclAmZgoEAAwI9N6kYO0FQeOp+lZqfA0AKt7swk8+8Dz6Qa3WezzIpCO6gDQBjA6aUx3BLWxHJ9/ACpIUQdBtuKikFsWODYJ2N1jccw7AAmRlmBofKrgYEDzrzg9qPaDx+pqzvCFPmPqKARW4e3D3CNJyesLrUvjvaMYdVVNbhG3hynzPyHjUXFXAksecAL+8xUQPgDSlxHHj210EZnRSGufsyILALMaHnyygc6V1LtqK7G9NHi2bsbjc05jLsZY/OtaNIUEzlUKPITA8YmPICq20JMgyak25rpafEsWNRE9RkeSTkWWHJHORUjNUezWxmplMVo9uHepvFwxw1wakNZY6jQHIdj1qAo386tMax/Q7oM62Xg9YUil9R0NaXuhG+yG5/7/AEOnsnPhPdH412u9eETtrBriH2Uj/wB+RMfqX+qV2fEI2U7E9Rz9K5w+WdkgnfcCtzW03/3qkwuLynK237J8OVTb2OVFZy6ZVEkkgQPGaldlWjRxRJdCs6KdDvEj86mYJITz1NJ2E7WWMRiiPaQoUBSwgGDLR0G2+9OuGdSO6ysPAg/ShqnTJ7jaN6GqO3azG599tf8AEauGuACSYA3JqqwThgxGxZiPIkkVfF3Ytn6QucfwTPAAlyRB590g7+QNSuFWZhoGvOrW3bzYi0PFh8UYflUPgq9wCmdwpXRlxC2AsnWPn68qx4bbjCE/vOvxLE/QUca0EdaY+CcNU2bQYGM8xJEwjDWNxrVPmbZRb9TVY3OMkvShFk9PlRXTf6Fsf8sfE/nXtNfX4/Ri30GT+ZHJhmO9brGHBYTO0mtdq9bAJLKdevwr1sSMx6mBpSg3Raz6AaV6rVrVwfjW9UHT4mgk0Mf1tvwV/wDtryxjywvAoyhTAzftaxI2kfzNeusXU29x/qnjXvFb36o6iZSCN9XX5VHmHBtw6wT41s4g8W2Pl9RUf2omPCtPFrhNsgblk+GdS3/TNSQUXajFE3VVDGQNmO+rCDGuhCz8aUuJsUV8x0ZMqk75pkz4neetTeI3icfcK+41osZ2lcwB85g/4jVXxtQyiT+0NfLWAOtZQwxnucu/IYeVx2qPRItNpVhhrpHP41W2hpqIqTZukeNPpizSL2xe02FeNi42VfWa0WjC+dYFquZNDP2YwntFa5dAIk5QJA03nXxip/HgFwWIgAAWngdJUipHZy0P0a2OcEn/ABEmq/tiCmCxAP7kA/eYD8aRyybbHcUUkjnX2cqVx/nZf/trrAxbRpyrmH2c2s2P+7ZefCSoH1o7ccavm/csFiltTog0zCBqx3MmfCssWP5jo2nNQjYz8d7Z2bXdT9bcEiF9webD6CkLinF7uIabjSOSjRR6fiarQacOzfYS9iIe9Nm0eo/WMP4VOw8T8KejDHhVsRnPJldLoXuE3StzMNgsfj8aaeyOI9ri7LaKM0kzAgTuen504cP7KYaxdD21nL7qnUBoglidzS+3CVw2LZAIt3e/aOuke/b/AMJMjwI6VzMy+ZKWTzX9hjLqXpdM9qul/wBnWsRaw5Qd+2TK6Z16jxqg4booHTQ+mlUfDkBxFlDqS68tIkTv/OtXdiUxF62dhcaPJjmHpBq+Cbl5HK0urlqsfzJRrmjZg7ZbF2fvE/BSa1YC3lzA8mYH0Yit+AIGMs/eI+INe/8AEvAbi42nmSefnTN/d7DVfb7ldxAZrir4/wC1PuDtZVtjoD+H50ik/rk2ma6Bb3Hgo+c/kKxydjODoziijLRWZsfNL4pkgGDzg8o/iGlbbPGFBLbMToG0A9dZj0rVj+BuJKMxnpv6qdx5H0qqWw4mMsT4jlsVoxZYZFcGZzxyhxJDbh+MPAl0/wAp+s1Ps8YPNh6Ul5MoO9vxU6E+n4itnZ24128yXGQoFmYjmBrkIM6/WtNxTahx/pcFxoTkXUwTrcKsAI5hVk/eFY3OJZyoBgZszdMqeHKWK/A0n/pdwFx7NCAx7wZgNCAZhpkADSttnjVxWfNZzKOaqZCj3TLg76eOtG8nYOK48d5yRA58vU8h/OtVD8cW/Za4twBQxUg6EwdPIER4nNyqNj8WAZzs37qyTB56nSNxsJpZ4ThTeb9HtwC11mduQQ6fHcCic1FWyIQ3OkX/AArBm+l6+dmyWbc6wMwJPiAT8qpuPYY4curMJzkpGsyCNf3TqJ6U327Srg76Jotu4oX/AAlaUO2Ul7aDdlkebt+dJ6fUSnuf6/8Ag1lxKLjH9C47P8KS7bDNcCIFCqdxpoSfWRUeyveZZBKsRpsYMSPCsAwtdclpVQR+0FjMR1Jety4f2b75g4zo37ytqD4HcEdQae0+bdNxbKajTqGOMvNk9m0rXNeXXrfwq1nvWk/edR8xNPuVKxFRbH3hwy20A2yj6Cqj7RcTGAYc2e2PQMGPyWpn2jdqLGEi2ttlvMuZGCdwiYI1Mb7wOdcv4/2uu4q0LTi2AGDSsySJHM7a1yvmqStHSWNx7Lj7JoOIxDHkiqP8TE/9tMPbfsz+ktaNtlW4TlJbQFee3TcdaQuxXaZMI7o9tnFwr3ljMCJA0O+/UV2HiPDLhQgqVI1Vh1Go251Ecmzldkyhu7Krs/2Rw+Ehj+tu/vsNj/Amy+ep8aYWYnfQdOZ8zUDhmK9ouaO9sw6MNx5cx51MY+fpUyk5cszUVHg3LHhVV2g4f7e2VXuupDWmPK4u3+E7HwNTbLeEDX19PxrJnnT/AGqE6dkSSkqZUdm5bFYbMO9Oo6ERP41cY/EOuMv9wZM+rZtdhGhGvlNVfZgTjLH3mq8x9onE3s372nlpHyq2mXZ574bxp/8AkyLw7vYu1m0bOCqzJgAkyOWgmgYtf0jFIxAa3dIbTUq/fQj0aPSpvDjGOsxzDA+WU/lUfGcNz33eSjh3kqdSCdjyIiNDTL8XsdL+D3K32wN9DPPbX8q6VZOg8h+NIXEFAa2ubM2aZgfgKe8H7g/nlWWXs30/TRtorOisuRg4XifzpW7R/wBcvlRRXH+H/l9h/W/iKPB/1t31+lb+B/8AE86KK7Ry0e4T38R6/SmfgXut/wDx/wBCV5RV10V8yA/vN5n6mtfYD+tvffH1FFFL638TNdL+RF7h/wCz4v8Avv8AuWlfj39rw/3V+tFFJ6TqX7/4Q3m8cf2PeJ/1I8h9auj/AFWE/uT/API9e0U1pvzr3La38a/Zf5Mb1WPZn+14f+8FFFdbJ4H+zOZj8SJX20+9hvut9RXMhRRXHxfiR0Z+JnnDv663/eL/AKhX1HZ39RRRWOo7ReHTOadj/wDjf334tTSefpRRTUfCLz7NV3c1iOXnRRVihF7K/wBrt/eP1pj4x/aH9PoKKKtpvM8/8P8A9O/9zI+A/tln1/0tW+//AFl/+8avKKafi9jor8fv/gqcP/abfk/+k078D/s9r7g+lFFUzdF8BYUUUUqOn//Z"/>
          <p:cNvSpPr>
            <a:spLocks noChangeAspect="1" noChangeArrowheads="1"/>
          </p:cNvSpPr>
          <p:nvPr/>
        </p:nvSpPr>
        <p:spPr bwMode="auto">
          <a:xfrm>
            <a:off x="520700" y="3000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TEhUUExQUFhUXGBwaFxYYFxgdGhgYFxwYGBgfGxoYHSggGhooHBkXITEiJSkrLi4uFx8zODMsNygtLisBCgoKDg0OGxAQGy8kHyYsLC8sLCwsLCwsLCwsLCwsLCwsLCwsLCwsLCwsLCwsLCwsLCwsLCwsLCwsLCwsLCwsLP/AABEIAOEA4QMBIgACEQEDEQH/xAAcAAACAgMBAQAAAAAAAAAAAAAABgQFAgMHAQj/xABHEAACAQIEAwUFBAYIBQQDAAABAhEAAwQSITEFQVEGImFxgRMykaGxB3LB0RQjQlJi8BUzNHOCkrLxQ1OiwuEWJLPTJWOD/8QAGgEAAgMBAQAAAAAAAAAAAAAAAAQBAgMFBv/EADERAAICAQQABAUCBQUAAAAAAAABAhEDBBIhMTJBUYEFExQiM2FxQlKRscE0coKh0f/aAAwDAQACEQMRAD8A7jWnE4hUEsf/AD5VsZoE0u4y6XYk+ngKR12sWmhfm+jXDi3sMZxpzIUBR8T/AOKr2uMWkkk9a9uJXqrrXmM2vy5Xyx+GKMekS7WNugRnPyq2wOPzaNv161T21rdlrXTfE8uOdt2vRlMmGLQxCvagcOxM907jap9esxZY5YKcemc+UXF0wooorQgKKKKACiiigAooooAKKKKACiiigAooooAKKKKACiiigAooooAKKKKAInEHhKoLjio/bDtXh8Kyi/dyzsoV2JjcwgNaV4mjqGRlgiRJgwddQ0EeorzHxZzyztRdLix/TpRXL7JLCskWof6X/EvxH51ItXj0muJKEl2NE1BWdabd7wrcGBqqM3Zsw7wwPiPyq9pfX8R9RV+K9d8Fv6bn1YjqPGe0UUV1jAKKKKACiiigAooooAKKKKACiiigAooooAKKKKACiiigAooooAKKKKAOCfas6C+QDmYbnmNTp56n41u7PcOJwyu5Z2YSASTA5AVM+1pbRusyFWaMhjcOpJI8DH1qdw+17OxbXogB+ApKarhD+GLf3P0KHE4K6pJHsm62gRmA+OtGHsKx0DI3hI+YqbxHh1r3/ZW1aCA8Qdd9tzW3geHFtAhObWdTPnWclFobgprsjvjrtqcuLZcu4Zgw06h5qRge3F5AWuLZvWxu6NkI89x8hUfifArzXs9v2cEgrnQED94Hn61n2hwHssJfcpbViuUi37rSQAQDsdYjWsZ6XDPuKZlNt/oOXCO09i8coLJc3COIJ56MCVbadDTvbaQDXOOwvZdTZt3QFzZRLFe9qBprtoAPSn/E31sWi7TlQa9T/wCab0unWCLS67Ofkak1XZJZgN68t3Q2xB8jSFx3iL4lQASi8l/E9TUjs5ce3oWmr/UXKkuDT6Z7bbHiitOHvhh486wxmOt2hNx1QHbMQJ+NMrkWfBJormfbntbaF6wtm+GLwoynS0xOrt6EQf4TXRMFdzKCTJjWgLJFFFFABRRRQAUUUUAFFFFABRRRQAUUUUAFFFFABRRRQByb7ROA5b6Mi6XbuZhB1MAE/AfWtlxoIFP3aWyGsMTErqD0rnt27B15UrljTHsE7jyVWNl7n3Nh4zUnBYhgYbUnYkDSehgac9ZrVcwa3LpfUN4MRt5GpODtToM4PI6k9fKs0Mpt82WGEvFSgcggjKYEAMOmpiay4wUIRD7puoP+oRpz2rThbNxWi4VYCCGAiTruJOvlUrB8NOIu2wPdRwzeMAwPiQfSpirdFMkqg7H7hVgLbWOetV/bNGbCsikAsyCT0zAn5A1dWkgAdBSv2+sP7O3dWYttLDllOhP4eRNNZOIs5+JXNCq+ORDBaY00gesEzVjhsamneidvH4VS37dozcdV0G+m2+58hWNpLWItoVYhkMACQQpjp5UlGjpNOjovDLmq67rr5CuS9se2du5fcuucr3VVSYUA9TpJ3MCuqYK6EEsYC2s3kOh+FclwPZu0ZOQ3XJJYkd2TqYA0HzroYWoxu6/VnLypuVCi2Iz57gBEkkAmY0FdC7J9q7bFUF1rLaDvRB5aHb41Xf8AopS2mcLzQFcvltIrZjexlsiUm038RJQnxnUeYNaxa5ppmUoPzTR2fhV8vbBbVhoTET6CptLnYX2gwqJdnOgymddiQNeeka86Y6yZdBRRRQAUVXcZ41ZwqZ79wIDoBqSx6Ko1J8qpcF9oWBuED2hQn99GUfHl61FgNdFYW7gYAqQQdiDIPqKzqQCiiigAooooAKDRQaAMZryiigBP+0Lily2LKoR7Nni+Y1ClTk15d/L8aT77awfSmvibriFuK4lLgIM9G0FIl1Ww7G2ze1tplUv+1bZlDKLnSQRB2PODpWObG/EMabLFpxfZMxDLGu9bcHilnQwY0M1CuITpIg9R1ryxgHB2U+Ma0uNpyXBZG+WaAZ2E10js/wAOFq2Op3Ncb7T4kWLRUtFy7CLB93MQCfTf0FdR7E8WNxbllgc1gqmYmc4KI4Yc4hhvW+FdsW1HFKxpqu7Q2c+GvrMTbbX0NZ8W4kti3nYEkkKqLqzMxgADn18gaVcZirjYlEdmAuYdiFLd3OWCnTbQFfnWz6owin2c2OLWYubbgfKpnCsWMwZBDhhMHQr4z6VecZ7KpfHtEBRz7yHTvbMPAyD4GsOxfAwlwhlMKe9I0kcvE/KufLDNcIfjni1djRj7jDBXnPvFQoP3mA/GkzE4K6yr7IptrmBPnGunnTxxW+lzh9wL/wAsPHVQwY/IGkhMYVtl9csToCSB5DU1tm4UUY6f7pyss8BbdbTKDLDRTJ+pmveC28QZW+BB0BzEk8tQ34VE4bcuZJ/WezOob2a7HxBn1iatuEYkuySZUEENESBrMHXlWKsanFUMvZLEyhU8iQD1Apiql7PYXKC3X51dV0TkLoKxZoBJ2FZVWdo74TDux6CBMSZED41DdKyyVujm/HLhvXi93VpMA7IvJR6RPUzVTxPhaOu0HkRyrXhTdznPI3O5M8+e2vjWWC4l7TumAehUgx4GYNIttybs6MYLZRYfZt2guWMV+hsc1tpy/wAJALaeBFdiFcU7McPP9KLl2VSzeZBUfWu1qNKcxu0ITjtk0e0UUu9ru0X6KqqsF3mJ2AHOrN0rKxi5OkMVFccxXa28TJuNP3o+VW/YvtuzYgYa+cwcE2mO+Zd1PXTUeRrOOVN1RtPTuMbOmUGvBXprUwMKKKKAOVjHMgBHeC+8P3k5MP4l2I5jxFQOKXLaXRfGV1vBbV9CdHRoFt/NWKrI6jpVm+GIJ6g6nz2byOx9DyNVuO4VIGhyBpyDk2uk7iDLL40w1YqnRs/o7ITbBmBmST3spJEHqQQRUqw4A3iomF4hni1dIW+o/U3iNLiHYNyGuh6GKqOIYi4pcE5WGjDp/I+tc3NjcJcdHa0+dZIc9oXMZjf0niFvWVtsT6IDt6kU4XsS+Gv2b2Y5XZw0aR3so16hFUf4aWOyGAX2126w0Vd/AmW+S0+9ouH+1wx07wUXB94AZviCacwJbTnaqTcybw/intLou4htbYNpQAdHc6vI/eWANNNetTuJAtisGFzNDXCWAJATIQwLbe9k0PSlbh1wKlu4/uOFt3f4W/4TfEBZ6hetMnDrjWyEnUu0HwjMPjV5YzOGZqrNfaq7eti4tj+svIWtt+7cWFuR0OUoR45q5h2d4hdsuWVmzqrq6Fj3lggq06SDBB5EeJrrPGrjXLSkCLltg6mJEGUcEfdJ9QKReHcBtWzLPcZpkzAEzJkRO/jW2KKcWmZTnUkzomCsAItth3Vt5CRp3SsEHoD8iBSa/CWwncNxbtonNZYb+zbUBvEGdRyrfjsRcvnITM6gCANN58AJOtY4K1mJt65VACjooH4sTp40hqsDjC+x3S5t0zDBYaxOg1OsaxPlt8qaeDYIsTHPTXkKrcDhFWSBVj/SrWFVkyksW3nYR08TWGng5TSGtTmqDtjpYt5QB0rZVDwjtIlyFeFY/A+vL1q9Bp2UXF0xCMlJcHtKP2k4grhlA5uJP3QTTdS/20w6XMPkYw0goOZZdTp0iZOwG9ZzVxZrBpSTZynB37oEkMEcSGdGGh2hxp8anYO/+yQCevXxqJh7rAN+uYKTrbBga7iByr3hl5FYTAAIgdBMUjJL+E6V0rY39jeEH9Je/rr3QPKJP0FdCFUXD7fsLuT9h5KHy3U8yRPwy9KvqehHbGjm5J7pWBrl/wBrbBb1lm7y+zf9WGK5mUzLuNVQAnRe8x0GkkdQpb7dcG/ScNAEshzgdYBB+TGon4ScfiRwxu0hySMPhWWYyLhgNeYzHvT4kmtnCb2bFYa5asG2RcBYBu6og5oEbx0piw2ECggLI3AhdZABmd+um1S+HWgLwAgE6L5np86Rjlbkkl2dOWJKDbZ13AXM1tT4VJNQ+FYfJaVfCpZNdE5BjRWM0UAc+wL57asRqbcMPFZB/EUKumbeNG8V/Zbz/KtHA7hLXUO6sT/nhz8yamYTQlT/ALqdv58aYFCp4rwoOIHvAlk+9+0vkw18yOlUt+x7RDmH65F7p/ftjceLpr/hjpTe9owy811U9QNR+IqDxHDTldNGMMp6NsZ8DoD51WUVNUy8Mjxy3IUuF2pw10rs9xV06Myr9AfjXRjbEx5j0iljhXDlU5VEI7NcC/uNKSvocxHg1NIOvqfrUwVRSCct0myl4ZgVK37LDu6g9craj1GhHiBUvBhgLQfV1bKx6kKwnyMA+tbsEkXr58voK8xsqGIAJAG+msiPkT8KsVJF1wWyrroJPSdAPOMx9KruN8KY3bZSO/o06AERr8J/y+NW2EtZco3PvMerN/PwArcBnuabICCf4mj6Af8AVUJuLtEtJ9mvD9nEW2VLMWYAM400GsCf2Tz5mqS7gLmHuMzao098e7vOvQ+dOWHuSIO4rJ0/25VlKTkmn5msEotNeQjNis8/8tRJH73QHzP41EuX2dVY880dPeM018S4AjqckWjOY6dwmI16COnU0qoIAWQQoIBGxkkkjwM/KmsEYJfahfPKbf3M1K0EAHzNMPA+0bq2U95YBjnvGlLN4wPM1EsYgguZ6D6mmJY1Jci8cji+DrN/j9tbecSx0CoB3mY7KB1Pw3Owpa7VJd/RL90ke2KbA91BmByIenU/tGTtAFRwvHkZTOtWXG+J+0wzrBzNA0294T5aUhmxOEXQ/gzKUlZzF7GkkNqdpO52AA3NX/Zjgz/pGGN1VW2bgItyczQrOrExBUFZIq+7NcGFw+1cdwTH8XIgeBPPoI503WcIFY3Cqm4dA0CVXoDFKadJfc1yOaiTvamTHEspJ90zHias0ug1V21jU1tU861MCymue9r/ALR1sgrhEF65JGdp9mOugIL6jkQPGnL2zAGIJgwDtPKfCuJ4zhzFmVBlDOQBtlliCvhrI8hWeSW02wwUnybeDcTvXhmhB7STMQASdQAPpUHtLZKqALjK7NIeYIYe6RGwGpp0w3A/Zd1Y0Gw+XypK7Z2GOKVToAoP+YkfGFFc/HzlbOjkdY6Ou/Z7x25icKntxF5e6/RiumYeBGtNJNcN4NxV7ABVmEdDrH88qdeyvbg4i9bw7iWcMQ2xGUZtY0Oxp6GW+Gc/Jha5Q5zRR7Pw+tFb0YHM8A2XGXRsGtq3lyqc1/VWG438Qd68xXDi1zMjQWXKxImI2I+J0qA3CriFVk3CTMyQCgENoTGYErpvTCoUpjBIJUyPDyP8itOIsSpU7ZjHhOv5/ColvKAAwgg6DXYGSYqULwdZBGqgj+fWo8ySu4bjlN65bmXt6mAdxvvp51bJdgCTz/CahraU3c2UAwCxAiZka9dudQzxG2rAXTlDXMoYrIDKp0bkAROp0oX6h+xc22ANwmO8fpUHj2Jyo5//AFMfGUlhp5TVrZsqRpBB25j0qj4kqi+wb3PZSPAkup025CpRDLK3jSUUJ79zUHou01YLFtVVdz/JJ8aXuySkQH95bSTPLTb8fWrnDtmuz0+lQyyI/F3u2D7WwZPd9ojAsGGqiANQdRqOlZ8N7a2LlxbTh7Vw5tGWU7oJaGG2gO4FWCtmdhy2pW7c3QbludSFZVPmwLmfIKP8RoUVJ1XuDk4q7NfEeO3MUWWMlmdFG7AbFzz8tqju0DpFRMO2VdawxF/SKfjFJUhJybdsMRfBMztUAT7InmTPw1rbeACE8/nJ/Ci8IVR/O1aJFCRwzFyFq8wl2e6edJ3DX7s9DFNvATs535fnSupzRxQ3P2GtPhllmor3GrCE2sOIQu6r3bYYTJOgkbbirBL3dzvCCJg8tJMnw29KrMBbX2gaAG3kbkgc4351jjsI+IYr7e7aRTqLeUF56sQSBpy61y45N63HTlDZ9paveESDp15dd6LNwkTyO3lS0/Z+3ZyG17RrrOB7S7cuXCFOr6M0RlGwjpTNmq5mZo1INnDG7iwnXEP6RcY/QU9oaR+z2J//ACR10F3EfEF/zrLIro2wum6HfF4FhBgEnQxt5/Gud/aHwY2r9t9w6xPip1n/ADV1UYieYpQ+01Q2GVtJS4Nujd0/UfCqPFGPKNIZJWkznDr3SKPs0uH+l7Q/vP8AQf8AzWg3oBJMRWf2YPPF7R6l/wD4zFRjXJfN4TuX9JW+teUkQeporfcJbUTbb1lhbmZi3ISq+J/aP4ehrRfBIyjSefQfnW9IUADkIApkWN922p1YDTWT+dacNhO9OoQCAp56zr0FFsEmSZjYR3R+ZqStAFfjMKbZ9ogkAaidQN51Gsfia04LhZys0hwzm4AREAzpvvB3q1vEmQOYgnp1rzOVWEAMbAmJ9eVSFELC4EqQbRCFu8E/ZI5grtvzUg0q9uMW2Gu2r11LiqxCMYm2ANQc87TyIB1NNuG4jbvdzK1q8ne9m4hhrBKnZ01gkdeVWWLw9q/Ze3dUNbde+rREfgRuDyqrsmKXQp8G4iua6ZGVwjA9QRy9Qau8EzZidBmA0EEgfhSZwHsm6q6G5ltTFpt3KzOvIaf6tqbsLhjZlkAM75iQfjBoTtFWqZb4ZBy+f871R9tsOCLVz91iCfvAR8xV1hMTnHukfAj4jSsOPYX2uHupzyyPNe8PmKvB00yJK0c+u3taxtLOpqPbMxO29S83SulQi2a8QJKr4z8KjY65JPgD9KmYlgup3iAPGq/HYQ5AX0zDNHQcvU1SeRQVs0x4nMqnxsLltSzHYCYLefSnzs5hiiDMZManx8PCqHs9wjXOR5DoKalYLtvXndZqPnSryR6HS6dYo35stHxIUgzEVL9s+d8inUiSR4VC4dg8uW88Nrqse6Pzq/Omu6mpxYpbe6M9RNSdIr8EHa47udF7qjlyLHz2HpU8Go+HgF+QLE1uVqYSoXMwYpA7K2w3EnHL2+J/7TT8lIvY9C3EcRA929ePxMVWRri8zpotgaCBS72+wubBXToSgzafwmT8qYkkbgfGoXH7RfD3VKjVG+lSyYumjgmIUMuu3Op32bW2Ti2HVhlM3VI5jIrgT4xlqBeHdI8PrV92GRn4vavaAe0KtuSzHDyra+7KjUdZrPGbZVaG6aK2+x8fkPyoq9GFIEB5fGtgAGrEfIVQWsW7bqx+68fKpNq6o3tsD/EJ+ZpoRLccRt8jm+6CfpXjcRn3bVw+ij6tUa1ihyracYoGpiTA8SfKosDYMU5/4RHmy/gTW9cSw3UD/MfotQbnFLSrmdgJOUbyzTEAbkz4VGOPuu7IF9nlaMpPedSAQQw0G+2/jUrkG6LDE49CQO6zqdAPeQkHXUSojc/Wtdm3dJYu0qdAiggBRGknfWTsN6h4fDJBhHDDf9Y0+feNSbOJynQXfVhU0Vsm5+q6eAqVauK2nPpz+FRRxQ/un5Vs/pDqsVBYkfoSkyBlbqNDUq0piCZFVr8SA/ZJ8qkYfiCMY7wPiDQTwIZwSrde2qByrNq7EIADzCj01qTi+A51zWzkJGqq+e2T4SQV9K08Svi3ir41yBs7SfechSo+6NT61L4TxR/Zm5iLllEMez0gkGZkfCD50tmnlUt0bQ9hhicNsq556Krh3AfZhg7d7eT7ojeATq3hUuxgA5EnMqAAGN451f2btq6uZXRl6gg1Dv4y2ndTvEmNOU9TyrCebNkW01hhxY3u8j33RA+VXHDOGwvtG97kOkfjVXgk/XJr+8PD3G/GmawTlg71OHTqPMuyubPu4Rtw1rRhyJn41nhjEoeW3lXtrSvbmuvMbUwLEXCr7w5h2+B1H1qQVgVDBOd/Eg/FRUhdt6AMxrS59n+HAxWNeZ/Wuvr7RifpTEpiqLsZcW02LLGDcxV2IVm0B/hnnNVfaLw8x6mtd4SpHgahHiNuJLEDxS4PHmNKxHFbWsMxAOpCPA2JlojY9am0TRwfEOA5WRoxGvgTTl9mGER39tmVTacBgBIc5HRTJjKe8es0j8Qw59o4BmWbQc9TyFPfAuzi2kS8oyaAOswM0ASdRLT1pd2lcRq02ot1Y2foDdU+f5V7VN/g/wBP/wBle1T579DT6WH839hWuWzBYTGbKOvp4VGfj961pLEdGAI+evwq44noBaTfmfOomPtrAUgEAQK6UovyOLCSXiRHs9pWPvW7YHUE6+mtWDO91FnIuYTlM5WB0jPMqd9utLd/AqM0CIEmKYcS6JhVkFiqyMilmMGBEb8qzipJ/czScoSX2qiTZtW7dsrkZcsHWG90zIMyakNxTL3Xt5gNid/jVFw2/mTWVzL7rEgjfQjkdak4Z8yLOpAHe1cHTfSZnetbMqLluPWNM+WR4yw+GtZ2+M4VtnceaN+VVXtoMC7hlP7rKQfgxBreLzga3cOPugH5ZqCC3tY2wTpdUeYI+tTMtrc3F85H40ri+XJUOWI1PuqBO2wmpGE4QzQSAs9dT86rKaXZeMN3ReNj8MuucHrBn6aVU4ztiglbKZj6R8aW+1OF9ldys+a3pO/6vMNCQN13BBE6qesw0TIxUxp9OUeHP1rbBGOVbrKZm8bqiTijcuZmYLmaST4n8KChIXNyUD4CtubSvBrTuyNp+gp8yVNepGw+CT2iwoBLCSP/ABVtgHC3SDEBo9dAPnUFXhh4Ea+RrPtbbZFvXVJBCll6SkPtznLS2pXoNaV32MnDmBuJ1lpGx1U0zWzoK5X2F7TPibqKyDRXIZT0GxU6g6nnXS7eIBA8aQTHmqJ6msyetRrb6wTt8xW5bgI0g1KKsr7V4e2uId4Vh4giD8x86sFFL165lxssIATfwMVfptIIIqCWZCkrDB7d68yOUPtbhBJBAzMZhWlRToG8KTsVhsz3Q2YDOx0+8a1xRUnTFs8pJKiYnHMVur2mA3zWzm029xgPlzrA426yMvtCWZu+AojUDMNQdNI3pWxiPbcSzhWIXWBOvnvvrVrglIAgmPCDp51usGNO0hd5ptLk94ozkKMwEdRmnqIBG+2lM3DMG+K4e1oMqOwXvQSBBB6+FLWLsaE6gdTP8k1c8AxzW8I+RiGV1WdJ94emxqHjqUdnDsvHJcZb+qLz/wBPXP30/wApopd/9QYj/mn4L+VFM/Kz+q/oLfNwej/qVyWsoLt6VWQWbMfTyqdxHEZiQNtqiZNKUGgw2Gzm500H41JvYclAmZgoEAAwI9N6kYO0FQeOp+lZqfA0AKt7swk8+8Dz6Qa3WezzIpCO6gDQBjA6aUx3BLWxHJ9/ACpIUQdBtuKikFsWODYJ2N1jccw7AAmRlmBofKrgYEDzrzg9qPaDx+pqzvCFPmPqKARW4e3D3CNJyesLrUvjvaMYdVVNbhG3hynzPyHjUXFXAksecAL+8xUQPgDSlxHHj210EZnRSGufsyILALMaHnyygc6V1LtqK7G9NHi2bsbjc05jLsZY/OtaNIUEzlUKPITA8YmPICq20JMgyak25rpafEsWNRE9RkeSTkWWHJHORUjNUezWxmplMVo9uHepvFwxw1wakNZY6jQHIdj1qAo386tMax/Q7oM62Xg9YUil9R0NaXuhG+yG5/7/AEOnsnPhPdH412u9eETtrBriH2Uj/wB+RMfqX+qV2fEI2U7E9Rz9K5w+WdkgnfcCtzW03/3qkwuLynK237J8OVTb2OVFZy6ZVEkkgQPGaldlWjRxRJdCs6KdDvEj86mYJITz1NJ2E7WWMRiiPaQoUBSwgGDLR0G2+9OuGdSO6ysPAg/ShqnTJ7jaN6GqO3azG599tf8AEauGuACSYA3JqqwThgxGxZiPIkkVfF3Ytn6QucfwTPAAlyRB590g7+QNSuFWZhoGvOrW3bzYi0PFh8UYflUPgq9wCmdwpXRlxC2AsnWPn68qx4bbjCE/vOvxLE/QUca0EdaY+CcNU2bQYGM8xJEwjDWNxrVPmbZRb9TVY3OMkvShFk9PlRXTf6Fsf8sfE/nXtNfX4/Ri30GT+ZHJhmO9brGHBYTO0mtdq9bAJLKdevwr1sSMx6mBpSg3Raz6AaV6rVrVwfjW9UHT4mgk0Mf1tvwV/wDtryxjywvAoyhTAzftaxI2kfzNeusXU29x/qnjXvFb36o6iZSCN9XX5VHmHBtw6wT41s4g8W2Pl9RUf2omPCtPFrhNsgblk+GdS3/TNSQUXajFE3VVDGQNmO+rCDGuhCz8aUuJsUV8x0ZMqk75pkz4neetTeI3icfcK+41osZ2lcwB85g/4jVXxtQyiT+0NfLWAOtZQwxnucu/IYeVx2qPRItNpVhhrpHP41W2hpqIqTZukeNPpizSL2xe02FeNi42VfWa0WjC+dYFquZNDP2YwntFa5dAIk5QJA03nXxip/HgFwWIgAAWngdJUipHZy0P0a2OcEn/ABEmq/tiCmCxAP7kA/eYD8aRyybbHcUUkjnX2cqVx/nZf/trrAxbRpyrmH2c2s2P+7ZefCSoH1o7ccavm/csFiltTog0zCBqx3MmfCssWP5jo2nNQjYz8d7Z2bXdT9bcEiF9webD6CkLinF7uIabjSOSjRR6fiarQacOzfYS9iIe9Nm0eo/WMP4VOw8T8KejDHhVsRnPJldLoXuE3StzMNgsfj8aaeyOI9ri7LaKM0kzAgTuen504cP7KYaxdD21nL7qnUBoglidzS+3CVw2LZAIt3e/aOuke/b/AMJMjwI6VzMy+ZKWTzX9hjLqXpdM9qul/wBnWsRaw5Qd+2TK6Z16jxqg4booHTQ+mlUfDkBxFlDqS68tIkTv/OtXdiUxF62dhcaPJjmHpBq+Cbl5HK0urlqsfzJRrmjZg7ZbF2fvE/BSa1YC3lzA8mYH0Yit+AIGMs/eI+INe/8AEvAbi42nmSefnTN/d7DVfb7ldxAZrir4/wC1PuDtZVtjoD+H50ik/rk2ma6Bb3Hgo+c/kKxydjODoziijLRWZsfNL4pkgGDzg8o/iGlbbPGFBLbMToG0A9dZj0rVj+BuJKMxnpv6qdx5H0qqWw4mMsT4jlsVoxZYZFcGZzxyhxJDbh+MPAl0/wAp+s1Ps8YPNh6Ul5MoO9vxU6E+n4itnZ24128yXGQoFmYjmBrkIM6/WtNxTahx/pcFxoTkXUwTrcKsAI5hVk/eFY3OJZyoBgZszdMqeHKWK/A0n/pdwFx7NCAx7wZgNCAZhpkADSttnjVxWfNZzKOaqZCj3TLg76eOtG8nYOK48d5yRA58vU8h/OtVD8cW/Za4twBQxUg6EwdPIER4nNyqNj8WAZzs37qyTB56nSNxsJpZ4ThTeb9HtwC11mduQQ6fHcCic1FWyIQ3OkX/AArBm+l6+dmyWbc6wMwJPiAT8qpuPYY4curMJzkpGsyCNf3TqJ6U327Srg76Jotu4oX/AAlaUO2Ul7aDdlkebt+dJ6fUSnuf6/8Ag1lxKLjH9C47P8KS7bDNcCIFCqdxpoSfWRUeyveZZBKsRpsYMSPCsAwtdclpVQR+0FjMR1Jety4f2b75g4zo37ytqD4HcEdQae0+bdNxbKajTqGOMvNk9m0rXNeXXrfwq1nvWk/edR8xNPuVKxFRbH3hwy20A2yj6Cqj7RcTGAYc2e2PQMGPyWpn2jdqLGEi2ttlvMuZGCdwiYI1Mb7wOdcv4/2uu4q0LTi2AGDSsySJHM7a1yvmqStHSWNx7Lj7JoOIxDHkiqP8TE/9tMPbfsz+ktaNtlW4TlJbQFee3TcdaQuxXaZMI7o9tnFwr3ljMCJA0O+/UV2HiPDLhQgqVI1Vh1Go251Ecmzldkyhu7Krs/2Rw+Ehj+tu/vsNj/Amy+ep8aYWYnfQdOZ8zUDhmK9ouaO9sw6MNx5cx51MY+fpUyk5cszUVHg3LHhVV2g4f7e2VXuupDWmPK4u3+E7HwNTbLeEDX19PxrJnnT/AGqE6dkSSkqZUdm5bFYbMO9Oo6ERP41cY/EOuMv9wZM+rZtdhGhGvlNVfZgTjLH3mq8x9onE3s372nlpHyq2mXZ574bxp/8AkyLw7vYu1m0bOCqzJgAkyOWgmgYtf0jFIxAa3dIbTUq/fQj0aPSpvDjGOsxzDA+WU/lUfGcNz33eSjh3kqdSCdjyIiNDTL8XsdL+D3K32wN9DPPbX8q6VZOg8h+NIXEFAa2ubM2aZgfgKe8H7g/nlWWXs30/TRtorOisuRg4XifzpW7R/wBcvlRRXH+H/l9h/W/iKPB/1t31+lb+B/8AE86KK7Ry0e4T38R6/SmfgXut/wDx/wBCV5RV10V8yA/vN5n6mtfYD+tvffH1FFFL638TNdL+RF7h/wCz4v8Avv8AuWlfj39rw/3V+tFFJ6TqX7/4Q3m8cf2PeJ/1I8h9auj/AFWE/uT/API9e0U1pvzr3La38a/Zf5Mb1WPZn+14f+8FFFdbJ4H+zOZj8SJX20+9hvut9RXMhRRXHxfiR0Z+JnnDv663/eL/AKhX1HZ39RRRWOo7ReHTOadj/wDjf334tTSefpRRTUfCLz7NV3c1iOXnRRVihF7K/wBrt/eP1pj4x/aH9PoKKKtpvM8/8P8A9O/9zI+A/tln1/0tW+//AFl/+8avKKafi9jor8fv/gqcP/abfk/+k078D/s9r7g+lFFUzdF8BYUUUUqOn//Z"/>
          <p:cNvSpPr>
            <a:spLocks noChangeAspect="1" noChangeArrowheads="1"/>
          </p:cNvSpPr>
          <p:nvPr/>
        </p:nvSpPr>
        <p:spPr bwMode="auto">
          <a:xfrm>
            <a:off x="673100" y="4524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3505200"/>
            <a:ext cx="2971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normAutofit fontScale="90000"/>
          </a:bodyPr>
          <a:lstStyle/>
          <a:p>
            <a:r>
              <a:rPr lang="en-US" dirty="0" smtClean="0"/>
              <a:t>Headliners Activity: </a:t>
            </a:r>
            <a:r>
              <a:rPr lang="en-US" dirty="0"/>
              <a:t>Supply </a:t>
            </a:r>
            <a:r>
              <a:rPr lang="en-US" dirty="0" smtClean="0"/>
              <a:t>&amp; </a:t>
            </a:r>
            <a:r>
              <a:rPr lang="en-US" dirty="0"/>
              <a:t>Demand </a:t>
            </a:r>
          </a:p>
        </p:txBody>
      </p:sp>
      <p:sp>
        <p:nvSpPr>
          <p:cNvPr id="3" name="Content Placeholder 2"/>
          <p:cNvSpPr>
            <a:spLocks noGrp="1"/>
          </p:cNvSpPr>
          <p:nvPr>
            <p:ph idx="1"/>
          </p:nvPr>
        </p:nvSpPr>
        <p:spPr>
          <a:xfrm>
            <a:off x="457200" y="1447800"/>
            <a:ext cx="8229600" cy="5126736"/>
          </a:xfrm>
        </p:spPr>
        <p:txBody>
          <a:bodyPr>
            <a:normAutofit fontScale="92500"/>
          </a:bodyPr>
          <a:lstStyle/>
          <a:p>
            <a:r>
              <a:rPr lang="en-US" dirty="0" smtClean="0"/>
              <a:t>Pretend </a:t>
            </a:r>
            <a:r>
              <a:rPr lang="en-US" dirty="0"/>
              <a:t>you are a writer for the local newspaper. </a:t>
            </a:r>
            <a:endParaRPr lang="en-US" dirty="0" smtClean="0"/>
          </a:p>
          <a:p>
            <a:r>
              <a:rPr lang="en-US" dirty="0" smtClean="0"/>
              <a:t> </a:t>
            </a:r>
            <a:r>
              <a:rPr lang="en-US" dirty="0"/>
              <a:t>Your task is to create a </a:t>
            </a:r>
            <a:r>
              <a:rPr lang="en-US" u="sng" dirty="0"/>
              <a:t>‘catchy’ </a:t>
            </a:r>
            <a:r>
              <a:rPr lang="en-US" u="sng" dirty="0" smtClean="0"/>
              <a:t>headline </a:t>
            </a:r>
            <a:r>
              <a:rPr lang="en-US" dirty="0" smtClean="0"/>
              <a:t>&amp; write </a:t>
            </a:r>
            <a:r>
              <a:rPr lang="en-US" dirty="0"/>
              <a:t>a </a:t>
            </a:r>
            <a:r>
              <a:rPr lang="en-US" u="sng" dirty="0"/>
              <a:t>brief news article </a:t>
            </a:r>
            <a:r>
              <a:rPr lang="en-US" dirty="0"/>
              <a:t>detailing a scenario that would cause a change in supply or demand. Be sure to </a:t>
            </a:r>
            <a:r>
              <a:rPr lang="en-US" u="sng" dirty="0"/>
              <a:t>describe which determinant of supply or demand your article is discussing</a:t>
            </a:r>
            <a:r>
              <a:rPr lang="en-US" dirty="0"/>
              <a:t>. </a:t>
            </a:r>
            <a:r>
              <a:rPr lang="en-US" dirty="0" smtClean="0"/>
              <a:t>Include a </a:t>
            </a:r>
            <a:r>
              <a:rPr lang="en-US" dirty="0"/>
              <a:t>S&amp;D graph to illustrate how the change in supply or demand would impact local consumers. Examples of “catchy” headlines from recent news… </a:t>
            </a:r>
            <a:endParaRPr lang="en-US" dirty="0" smtClean="0"/>
          </a:p>
          <a:p>
            <a:pPr lvl="1"/>
            <a:r>
              <a:rPr lang="en-US" dirty="0" smtClean="0"/>
              <a:t> </a:t>
            </a:r>
            <a:r>
              <a:rPr lang="en-US" dirty="0"/>
              <a:t>“J. Crew benefits as Mrs. Obama wears the </a:t>
            </a:r>
            <a:r>
              <a:rPr lang="en-US" dirty="0" smtClean="0"/>
              <a:t>brand”</a:t>
            </a:r>
          </a:p>
          <a:p>
            <a:pPr lvl="1"/>
            <a:r>
              <a:rPr lang="en-US" dirty="0" smtClean="0"/>
              <a:t>  “Tickets! Tickets! Whose Got Tickets?”</a:t>
            </a:r>
          </a:p>
          <a:p>
            <a:pPr lvl="1"/>
            <a:r>
              <a:rPr lang="en-US" dirty="0" smtClean="0"/>
              <a:t> “Consumer demand for small cars is here to stay” </a:t>
            </a:r>
            <a:endParaRPr lang="en-US" dirty="0"/>
          </a:p>
        </p:txBody>
      </p:sp>
    </p:spTree>
    <p:extLst>
      <p:ext uri="{BB962C8B-B14F-4D97-AF65-F5344CB8AC3E}">
        <p14:creationId xmlns:p14="http://schemas.microsoft.com/office/powerpoint/2010/main" val="161082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21506" name="AutoShape 2" descr="http://www.mrrobinson.org/Supply-and-Demand-Graph.gif">
            <a:hlinkClick r:id="rId2"/>
          </p:cNvPr>
          <p:cNvSpPr>
            <a:spLocks noChangeAspect="1" noChangeArrowheads="1"/>
          </p:cNvSpPr>
          <p:nvPr/>
        </p:nvSpPr>
        <p:spPr bwMode="auto">
          <a:xfrm>
            <a:off x="155575" y="-1516063"/>
            <a:ext cx="3333750" cy="3162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8" name="Picture 4" descr="http://www.mrrobinson.org/Supply-and-Demand-Graph.gif">
            <a:hlinkClick r:id="rId2"/>
          </p:cNvPr>
          <p:cNvPicPr>
            <a:picLocks noChangeAspect="1" noChangeArrowheads="1"/>
          </p:cNvPicPr>
          <p:nvPr/>
        </p:nvPicPr>
        <p:blipFill>
          <a:blip r:embed="rId3"/>
          <a:srcRect/>
          <a:stretch>
            <a:fillRect/>
          </a:stretch>
        </p:blipFill>
        <p:spPr bwMode="auto">
          <a:xfrm>
            <a:off x="1694597" y="609600"/>
            <a:ext cx="5663358" cy="5372101"/>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Autofit/>
          </a:bodyPr>
          <a:lstStyle/>
          <a:p>
            <a:r>
              <a:rPr lang="en-US" sz="2800" dirty="0"/>
              <a:t>How do events affect the price of a product? Read each situation below. Will there be a change in the SUPPLY, DEMAND, and PRICE of the product (milk)? </a:t>
            </a:r>
            <a:br>
              <a:rPr lang="en-US" sz="2800" dirty="0"/>
            </a:b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5146277"/>
              </p:ext>
            </p:extLst>
          </p:nvPr>
        </p:nvGraphicFramePr>
        <p:xfrm>
          <a:off x="457200" y="2209800"/>
          <a:ext cx="8229600" cy="4337803"/>
        </p:xfrm>
        <a:graphic>
          <a:graphicData uri="http://schemas.openxmlformats.org/drawingml/2006/table">
            <a:tbl>
              <a:tblPr firstRow="1" firstCol="1" bandRow="1">
                <a:tableStyleId>{5C22544A-7EE6-4342-B048-85BDC9FD1C3A}</a:tableStyleId>
              </a:tblPr>
              <a:tblGrid>
                <a:gridCol w="4648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236032">
                <a:tc>
                  <a:txBody>
                    <a:bodyPr/>
                    <a:lstStyle/>
                    <a:p>
                      <a:pPr marL="0" marR="0">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SUPPLY</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DEMAND</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PRICE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944128">
                <a:tc>
                  <a:txBody>
                    <a:bodyPr/>
                    <a:lstStyle/>
                    <a:p>
                      <a:pPr marL="0" marR="0">
                        <a:spcBef>
                          <a:spcPts val="0"/>
                        </a:spcBef>
                        <a:spcAft>
                          <a:spcPts val="0"/>
                        </a:spcAft>
                      </a:pPr>
                      <a:r>
                        <a:rPr lang="en-US" sz="1800" dirty="0" smtClean="0">
                          <a:effectLst/>
                        </a:rPr>
                        <a:t>1. The </a:t>
                      </a:r>
                      <a:r>
                        <a:rPr lang="en-US" sz="1800" dirty="0">
                          <a:effectLst/>
                        </a:rPr>
                        <a:t>government runs a successful “3 a day” campaign encouraging people to drink more milk.</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44171">
                <a:tc>
                  <a:txBody>
                    <a:bodyPr/>
                    <a:lstStyle/>
                    <a:p>
                      <a:pPr marL="0" marR="0">
                        <a:spcBef>
                          <a:spcPts val="0"/>
                        </a:spcBef>
                        <a:spcAft>
                          <a:spcPts val="0"/>
                        </a:spcAft>
                      </a:pPr>
                      <a:r>
                        <a:rPr lang="en-US" sz="1800" dirty="0" smtClean="0">
                          <a:effectLst/>
                        </a:rPr>
                        <a:t>2. Fewer </a:t>
                      </a:r>
                      <a:r>
                        <a:rPr lang="en-US" sz="1800" dirty="0">
                          <a:effectLst/>
                        </a:rPr>
                        <a:t>people want to be dairy farmers.</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708096">
                <a:tc>
                  <a:txBody>
                    <a:bodyPr/>
                    <a:lstStyle/>
                    <a:p>
                      <a:pPr marL="0" marR="0">
                        <a:spcBef>
                          <a:spcPts val="0"/>
                        </a:spcBef>
                        <a:spcAft>
                          <a:spcPts val="0"/>
                        </a:spcAft>
                      </a:pPr>
                      <a:r>
                        <a:rPr lang="en-US" sz="1800" dirty="0" smtClean="0">
                          <a:effectLst/>
                        </a:rPr>
                        <a:t>3. Ice </a:t>
                      </a:r>
                      <a:r>
                        <a:rPr lang="en-US" sz="1800" dirty="0">
                          <a:effectLst/>
                        </a:rPr>
                        <a:t>cream becomes the favorite dessert during the month of June.</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708096">
                <a:tc>
                  <a:txBody>
                    <a:bodyPr/>
                    <a:lstStyle/>
                    <a:p>
                      <a:pPr marL="0" marR="0">
                        <a:spcBef>
                          <a:spcPts val="0"/>
                        </a:spcBef>
                        <a:spcAft>
                          <a:spcPts val="0"/>
                        </a:spcAft>
                      </a:pPr>
                      <a:r>
                        <a:rPr lang="en-US" sz="1800" dirty="0" smtClean="0">
                          <a:effectLst/>
                        </a:rPr>
                        <a:t>4. A </a:t>
                      </a:r>
                      <a:r>
                        <a:rPr lang="en-US" sz="1800" dirty="0">
                          <a:effectLst/>
                        </a:rPr>
                        <a:t>milk scare took place due to finding some contaminated milk.</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72064">
                <a:tc>
                  <a:txBody>
                    <a:bodyPr/>
                    <a:lstStyle/>
                    <a:p>
                      <a:pPr marL="0" marR="0">
                        <a:spcBef>
                          <a:spcPts val="0"/>
                        </a:spcBef>
                        <a:spcAft>
                          <a:spcPts val="0"/>
                        </a:spcAft>
                      </a:pPr>
                      <a:r>
                        <a:rPr lang="en-US" sz="1800" dirty="0" smtClean="0">
                          <a:effectLst/>
                        </a:rPr>
                        <a:t>5. People </a:t>
                      </a:r>
                      <a:r>
                        <a:rPr lang="en-US" sz="1800" dirty="0">
                          <a:effectLst/>
                        </a:rPr>
                        <a:t>started drinking more juice and water than milk.</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72064">
                <a:tc>
                  <a:txBody>
                    <a:bodyPr/>
                    <a:lstStyle/>
                    <a:p>
                      <a:pPr marL="0" marR="0">
                        <a:spcBef>
                          <a:spcPts val="0"/>
                        </a:spcBef>
                        <a:spcAft>
                          <a:spcPts val="0"/>
                        </a:spcAft>
                      </a:pPr>
                      <a:r>
                        <a:rPr lang="en-US" sz="1800" dirty="0" smtClean="0">
                          <a:effectLst/>
                        </a:rPr>
                        <a:t>6. A </a:t>
                      </a:r>
                      <a:r>
                        <a:rPr lang="en-US" sz="1800" dirty="0">
                          <a:effectLst/>
                        </a:rPr>
                        <a:t>series of natural disasters kills 20% of the dairy cow population.</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425032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Elastic or inelastic? What are consumers willing to buy? </a:t>
            </a:r>
            <a:r>
              <a:rPr lang="en-US" sz="2800" dirty="0" smtClean="0"/>
              <a:t>For </a:t>
            </a:r>
            <a:r>
              <a:rPr lang="en-US" sz="2800" dirty="0"/>
              <a:t>each of the following, decide if the good or service is elastic or inelastic. Briefly explain why.</a:t>
            </a:r>
            <a:br>
              <a:rPr lang="en-US" sz="2800" dirty="0"/>
            </a:br>
            <a:endParaRPr lang="en-US" sz="2800" dirty="0"/>
          </a:p>
        </p:txBody>
      </p:sp>
      <p:sp>
        <p:nvSpPr>
          <p:cNvPr id="3" name="Content Placeholder 2"/>
          <p:cNvSpPr>
            <a:spLocks noGrp="1"/>
          </p:cNvSpPr>
          <p:nvPr>
            <p:ph idx="1"/>
          </p:nvPr>
        </p:nvSpPr>
        <p:spPr>
          <a:xfrm>
            <a:off x="457200" y="2362200"/>
            <a:ext cx="8229600" cy="4325112"/>
          </a:xfrm>
        </p:spPr>
        <p:txBody>
          <a:bodyPr/>
          <a:lstStyle/>
          <a:p>
            <a:pPr marL="624078" indent="-514350">
              <a:buFont typeface="+mj-lt"/>
              <a:buAutoNum type="arabicPeriod"/>
            </a:pPr>
            <a:r>
              <a:rPr lang="en-US" dirty="0" smtClean="0"/>
              <a:t>Chevrolet </a:t>
            </a:r>
            <a:r>
              <a:rPr lang="en-US" dirty="0"/>
              <a:t>automobiles</a:t>
            </a:r>
          </a:p>
          <a:p>
            <a:pPr marL="624078" indent="-514350">
              <a:buAutoNum type="arabicPeriod" startAt="2"/>
            </a:pPr>
            <a:r>
              <a:rPr lang="en-US" dirty="0" smtClean="0"/>
              <a:t>Restaurant meals</a:t>
            </a:r>
          </a:p>
          <a:p>
            <a:pPr marL="624078" indent="-514350">
              <a:buAutoNum type="arabicPeriod" startAt="2"/>
            </a:pPr>
            <a:r>
              <a:rPr lang="en-US" dirty="0" smtClean="0"/>
              <a:t>Plane </a:t>
            </a:r>
            <a:r>
              <a:rPr lang="en-US" dirty="0"/>
              <a:t>ticket to visit a sick relative </a:t>
            </a:r>
            <a:r>
              <a:rPr lang="en-US" dirty="0" smtClean="0"/>
              <a:t>across the country that </a:t>
            </a:r>
            <a:r>
              <a:rPr lang="en-US" dirty="0"/>
              <a:t>you must get last </a:t>
            </a:r>
            <a:r>
              <a:rPr lang="en-US" dirty="0" smtClean="0"/>
              <a:t>minute</a:t>
            </a:r>
          </a:p>
          <a:p>
            <a:pPr marL="624078" indent="-514350">
              <a:buAutoNum type="arabicPeriod" startAt="2"/>
            </a:pPr>
            <a:r>
              <a:rPr lang="en-US" dirty="0" smtClean="0"/>
              <a:t>Electricity</a:t>
            </a:r>
          </a:p>
          <a:p>
            <a:pPr marL="624078" indent="-514350">
              <a:buAutoNum type="arabicPeriod" startAt="2"/>
            </a:pPr>
            <a:r>
              <a:rPr lang="en-US" dirty="0" smtClean="0"/>
              <a:t>Insulin for a diabetic</a:t>
            </a:r>
          </a:p>
          <a:p>
            <a:pPr marL="624078" indent="-514350">
              <a:buAutoNum type="arabicPeriod" startAt="4"/>
            </a:pPr>
            <a:endParaRPr lang="en-US" dirty="0"/>
          </a:p>
          <a:p>
            <a:endParaRPr lang="en-US" dirty="0"/>
          </a:p>
          <a:p>
            <a:endParaRPr lang="en-US" dirty="0"/>
          </a:p>
        </p:txBody>
      </p:sp>
    </p:spTree>
    <p:extLst>
      <p:ext uri="{BB962C8B-B14F-4D97-AF65-F5344CB8AC3E}">
        <p14:creationId xmlns:p14="http://schemas.microsoft.com/office/powerpoint/2010/main" val="26468476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Autofit/>
          </a:bodyPr>
          <a:lstStyle/>
          <a:p>
            <a:r>
              <a:rPr lang="en-US" sz="2800" dirty="0"/>
              <a:t>How do events affect the price of a product? Read each situation below. Will there be a change in the SUPPLY, DEMAND, and PRICE of the product </a:t>
            </a:r>
            <a:r>
              <a:rPr lang="en-US" sz="2800" dirty="0" smtClean="0"/>
              <a:t>(oil)? </a:t>
            </a:r>
            <a:r>
              <a:rPr lang="en-US" sz="2800" dirty="0"/>
              <a:t/>
            </a:r>
            <a:br>
              <a:rPr lang="en-US" sz="2800" dirty="0"/>
            </a:b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9402178"/>
              </p:ext>
            </p:extLst>
          </p:nvPr>
        </p:nvGraphicFramePr>
        <p:xfrm>
          <a:off x="457200" y="2209800"/>
          <a:ext cx="8229600" cy="4404360"/>
        </p:xfrm>
        <a:graphic>
          <a:graphicData uri="http://schemas.openxmlformats.org/drawingml/2006/table">
            <a:tbl>
              <a:tblPr firstRow="1" firstCol="1" bandRow="1">
                <a:tableStyleId>{5C22544A-7EE6-4342-B048-85BDC9FD1C3A}</a:tableStyleId>
              </a:tblPr>
              <a:tblGrid>
                <a:gridCol w="4648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236032">
                <a:tc>
                  <a:txBody>
                    <a:bodyPr/>
                    <a:lstStyle/>
                    <a:p>
                      <a:pPr marL="0" marR="0">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SUPPLY</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DEMAND</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PRICE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602168">
                <a:tc>
                  <a:txBody>
                    <a:bodyPr/>
                    <a:lstStyle/>
                    <a:p>
                      <a:pPr marL="0" marR="0">
                        <a:spcBef>
                          <a:spcPts val="0"/>
                        </a:spcBef>
                        <a:spcAft>
                          <a:spcPts val="0"/>
                        </a:spcAft>
                      </a:pPr>
                      <a:r>
                        <a:rPr lang="en-US" sz="1800" dirty="0" smtClean="0">
                          <a:effectLst/>
                        </a:rPr>
                        <a:t>1. The </a:t>
                      </a:r>
                      <a:r>
                        <a:rPr lang="en-US" sz="1800" dirty="0">
                          <a:effectLst/>
                        </a:rPr>
                        <a:t>government </a:t>
                      </a:r>
                      <a:r>
                        <a:rPr lang="en-US" sz="1800" dirty="0" smtClean="0">
                          <a:effectLst/>
                        </a:rPr>
                        <a:t> grants subsidies to oil companies to increase production.</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44171">
                <a:tc>
                  <a:txBody>
                    <a:bodyPr/>
                    <a:lstStyle/>
                    <a:p>
                      <a:pPr marL="0" marR="0">
                        <a:spcBef>
                          <a:spcPts val="0"/>
                        </a:spcBef>
                        <a:spcAft>
                          <a:spcPts val="0"/>
                        </a:spcAft>
                      </a:pPr>
                      <a:r>
                        <a:rPr lang="en-US" sz="1800" dirty="0" smtClean="0">
                          <a:effectLst/>
                        </a:rPr>
                        <a:t>2. The government increases</a:t>
                      </a:r>
                      <a:r>
                        <a:rPr lang="en-US" sz="1800" baseline="0" dirty="0" smtClean="0">
                          <a:effectLst/>
                        </a:rPr>
                        <a:t> safety regulations on oil companies requiring  them to buy new oil tankers to transport the oil.</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708096">
                <a:tc>
                  <a:txBody>
                    <a:bodyPr/>
                    <a:lstStyle/>
                    <a:p>
                      <a:pPr marL="0" marR="0">
                        <a:spcBef>
                          <a:spcPts val="0"/>
                        </a:spcBef>
                        <a:spcAft>
                          <a:spcPts val="0"/>
                        </a:spcAft>
                      </a:pPr>
                      <a:r>
                        <a:rPr lang="en-US" sz="1800" dirty="0" smtClean="0">
                          <a:effectLst/>
                        </a:rPr>
                        <a:t>3. As</a:t>
                      </a:r>
                      <a:r>
                        <a:rPr lang="en-US" sz="1800" baseline="0" dirty="0" smtClean="0">
                          <a:effectLst/>
                        </a:rPr>
                        <a:t> natural gas production goes up and becomes more productive, this substitute is cheaper than oil.</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708096">
                <a:tc>
                  <a:txBody>
                    <a:bodyPr/>
                    <a:lstStyle/>
                    <a:p>
                      <a:pPr marL="0" marR="0">
                        <a:spcBef>
                          <a:spcPts val="0"/>
                        </a:spcBef>
                        <a:spcAft>
                          <a:spcPts val="0"/>
                        </a:spcAft>
                      </a:pPr>
                      <a:r>
                        <a:rPr lang="en-US" sz="1800" dirty="0" smtClean="0">
                          <a:effectLst/>
                        </a:rPr>
                        <a:t>4. Oil companies</a:t>
                      </a:r>
                      <a:r>
                        <a:rPr lang="en-US" sz="1800" baseline="0" dirty="0" smtClean="0">
                          <a:effectLst/>
                        </a:rPr>
                        <a:t> are forced to pay more taxes which leads to layoff of workers.</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72064">
                <a:tc>
                  <a:txBody>
                    <a:bodyPr/>
                    <a:lstStyle/>
                    <a:p>
                      <a:pPr marL="0" marR="0">
                        <a:spcBef>
                          <a:spcPts val="0"/>
                        </a:spcBef>
                        <a:spcAft>
                          <a:spcPts val="0"/>
                        </a:spcAft>
                      </a:pPr>
                      <a:r>
                        <a:rPr lang="en-US" sz="1800" dirty="0" smtClean="0">
                          <a:effectLst/>
                        </a:rPr>
                        <a:t>5. Natural</a:t>
                      </a:r>
                      <a:r>
                        <a:rPr lang="en-US" sz="1800" baseline="0" dirty="0" smtClean="0">
                          <a:effectLst/>
                        </a:rPr>
                        <a:t> gas lines are deemed unsafe, so many people have to switch to oil</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708676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91600" cy="1066800"/>
          </a:xfrm>
        </p:spPr>
        <p:txBody>
          <a:bodyPr>
            <a:normAutofit fontScale="90000"/>
          </a:bodyPr>
          <a:lstStyle/>
          <a:p>
            <a:r>
              <a:rPr lang="en-US" b="1" dirty="0" smtClean="0">
                <a:solidFill>
                  <a:srgbClr val="FFC000"/>
                </a:solidFill>
              </a:rPr>
              <a:t>For a grade, give me an example of each that would change supply &amp; demand:</a:t>
            </a:r>
            <a:endParaRPr lang="en-US" b="1" dirty="0">
              <a:solidFill>
                <a:srgbClr val="FFC000"/>
              </a:solidFill>
            </a:endParaRPr>
          </a:p>
        </p:txBody>
      </p:sp>
      <p:sp>
        <p:nvSpPr>
          <p:cNvPr id="3" name="Content Placeholder 2"/>
          <p:cNvSpPr>
            <a:spLocks noGrp="1"/>
          </p:cNvSpPr>
          <p:nvPr>
            <p:ph idx="1"/>
          </p:nvPr>
        </p:nvSpPr>
        <p:spPr>
          <a:xfrm>
            <a:off x="152400" y="1828800"/>
            <a:ext cx="4267200" cy="4876800"/>
          </a:xfrm>
        </p:spPr>
        <p:txBody>
          <a:bodyPr>
            <a:normAutofit lnSpcReduction="10000"/>
          </a:bodyPr>
          <a:lstStyle/>
          <a:p>
            <a:pPr marL="0" indent="0">
              <a:buNone/>
            </a:pPr>
            <a:r>
              <a:rPr lang="en-US" u="sng" dirty="0" smtClean="0"/>
              <a:t>Non-price determinants of supply:</a:t>
            </a:r>
          </a:p>
          <a:p>
            <a:pPr marL="514350" indent="-514350">
              <a:buFont typeface="+mj-lt"/>
              <a:buAutoNum type="arabicPeriod"/>
            </a:pPr>
            <a:r>
              <a:rPr lang="en-US" dirty="0" smtClean="0"/>
              <a:t>Cost </a:t>
            </a:r>
            <a:r>
              <a:rPr lang="en-US" dirty="0"/>
              <a:t>of Inputs</a:t>
            </a:r>
          </a:p>
          <a:p>
            <a:pPr marL="514350" indent="-514350">
              <a:buFont typeface="+mj-lt"/>
              <a:buAutoNum type="arabicPeriod"/>
            </a:pPr>
            <a:r>
              <a:rPr lang="en-US" dirty="0"/>
              <a:t>Productivity </a:t>
            </a:r>
          </a:p>
          <a:p>
            <a:pPr marL="514350" indent="-514350">
              <a:buFont typeface="+mj-lt"/>
              <a:buAutoNum type="arabicPeriod"/>
            </a:pPr>
            <a:r>
              <a:rPr lang="en-US" dirty="0"/>
              <a:t>Technology </a:t>
            </a:r>
          </a:p>
          <a:p>
            <a:pPr marL="514350" indent="-514350">
              <a:buFont typeface="+mj-lt"/>
              <a:buAutoNum type="arabicPeriod"/>
            </a:pPr>
            <a:r>
              <a:rPr lang="en-US" dirty="0" smtClean="0"/>
              <a:t>Taxes</a:t>
            </a:r>
          </a:p>
          <a:p>
            <a:pPr marL="514350" indent="-514350">
              <a:buFont typeface="+mj-lt"/>
              <a:buAutoNum type="arabicPeriod"/>
            </a:pPr>
            <a:r>
              <a:rPr lang="en-US" dirty="0" smtClean="0"/>
              <a:t>Subsidies</a:t>
            </a:r>
            <a:endParaRPr lang="en-US" dirty="0"/>
          </a:p>
          <a:p>
            <a:pPr marL="514350" indent="-514350">
              <a:buFont typeface="+mj-lt"/>
              <a:buAutoNum type="arabicPeriod"/>
            </a:pPr>
            <a:r>
              <a:rPr lang="en-US" dirty="0" smtClean="0"/>
              <a:t>Future </a:t>
            </a:r>
            <a:r>
              <a:rPr lang="en-US" dirty="0"/>
              <a:t>Expectations</a:t>
            </a:r>
          </a:p>
          <a:p>
            <a:pPr marL="514350" indent="-514350">
              <a:buFont typeface="+mj-lt"/>
              <a:buAutoNum type="arabicPeriod"/>
            </a:pPr>
            <a:r>
              <a:rPr lang="en-US" dirty="0" smtClean="0"/>
              <a:t>Government </a:t>
            </a:r>
            <a:r>
              <a:rPr lang="en-US" dirty="0"/>
              <a:t>Regulations</a:t>
            </a:r>
          </a:p>
          <a:p>
            <a:pPr marL="514350" indent="-514350">
              <a:buFont typeface="+mj-lt"/>
              <a:buAutoNum type="arabicPeriod"/>
            </a:pPr>
            <a:r>
              <a:rPr lang="en-US" dirty="0" smtClean="0"/>
              <a:t>Number </a:t>
            </a:r>
            <a:r>
              <a:rPr lang="en-US" dirty="0"/>
              <a:t>of Sellers </a:t>
            </a:r>
          </a:p>
          <a:p>
            <a:pPr marL="514350" indent="-514350">
              <a:buFont typeface="+mj-lt"/>
              <a:buAutoNum type="arabicPeriod"/>
            </a:pPr>
            <a:endParaRPr lang="en-US" dirty="0"/>
          </a:p>
          <a:p>
            <a:endParaRPr lang="en-US" dirty="0"/>
          </a:p>
        </p:txBody>
      </p:sp>
      <p:sp>
        <p:nvSpPr>
          <p:cNvPr id="4" name="Content Placeholder 2"/>
          <p:cNvSpPr txBox="1">
            <a:spLocks/>
          </p:cNvSpPr>
          <p:nvPr/>
        </p:nvSpPr>
        <p:spPr>
          <a:xfrm>
            <a:off x="4572000" y="1828800"/>
            <a:ext cx="4267200" cy="48768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Georgia"/>
              <a:buNone/>
            </a:pPr>
            <a:r>
              <a:rPr lang="en-US" u="sng" dirty="0" smtClean="0"/>
              <a:t>Non-price determinants of demand:</a:t>
            </a:r>
          </a:p>
          <a:p>
            <a:pPr marL="514350" indent="-514350">
              <a:buFont typeface="+mj-lt"/>
              <a:buAutoNum type="arabicPeriod"/>
            </a:pPr>
            <a:r>
              <a:rPr lang="en-US" dirty="0" smtClean="0"/>
              <a:t>Consumer Income</a:t>
            </a:r>
          </a:p>
          <a:p>
            <a:pPr marL="514350" indent="-514350">
              <a:buFont typeface="+mj-lt"/>
              <a:buAutoNum type="arabicPeriod"/>
            </a:pPr>
            <a:r>
              <a:rPr lang="en-US" dirty="0" smtClean="0"/>
              <a:t>Consumer Tastes</a:t>
            </a:r>
          </a:p>
          <a:p>
            <a:pPr marL="514350" indent="-514350">
              <a:buFont typeface="+mj-lt"/>
              <a:buAutoNum type="arabicPeriod"/>
            </a:pPr>
            <a:r>
              <a:rPr lang="en-US" dirty="0" smtClean="0"/>
              <a:t>Price of a Substitute Good</a:t>
            </a:r>
          </a:p>
          <a:p>
            <a:pPr marL="514350" indent="-514350">
              <a:buFont typeface="+mj-lt"/>
              <a:buAutoNum type="arabicPeriod"/>
            </a:pPr>
            <a:r>
              <a:rPr lang="en-US" dirty="0" smtClean="0"/>
              <a:t>Price of a Compliment Good</a:t>
            </a:r>
          </a:p>
          <a:p>
            <a:pPr marL="514350" indent="-514350">
              <a:buFont typeface="+mj-lt"/>
              <a:buAutoNum type="arabicPeriod"/>
            </a:pPr>
            <a:r>
              <a:rPr lang="en-US" dirty="0" smtClean="0"/>
              <a:t>Increase in Consumer</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28786365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Market Equilibrium</a:t>
            </a:r>
            <a:endParaRPr lang="en-US" dirty="0"/>
          </a:p>
        </p:txBody>
      </p:sp>
      <p:sp>
        <p:nvSpPr>
          <p:cNvPr id="3" name="Content Placeholder 2"/>
          <p:cNvSpPr>
            <a:spLocks noGrp="1"/>
          </p:cNvSpPr>
          <p:nvPr>
            <p:ph idx="1"/>
          </p:nvPr>
        </p:nvSpPr>
        <p:spPr/>
        <p:txBody>
          <a:bodyPr/>
          <a:lstStyle/>
          <a:p>
            <a:r>
              <a:rPr lang="en-US" dirty="0" smtClean="0"/>
              <a:t>During the 1920s &amp; into the 1930s, the U.S. government experimented with Prohibition. The 18</a:t>
            </a:r>
            <a:r>
              <a:rPr lang="en-US" baseline="30000" dirty="0" smtClean="0"/>
              <a:t>th</a:t>
            </a:r>
            <a:r>
              <a:rPr lang="en-US" dirty="0" smtClean="0"/>
              <a:t> Amendment, ratified in 1919, made the manufacture, sale, and transportation of alcoholic beverages illegal. For various social, political, and legal reasons, the experiment failed. Prohibition ended in 1933 with the ratification of the 21</a:t>
            </a:r>
            <a:r>
              <a:rPr lang="en-US" baseline="30000" dirty="0" smtClean="0"/>
              <a:t>st</a:t>
            </a:r>
            <a:r>
              <a:rPr lang="en-US" dirty="0" smtClean="0"/>
              <a:t> Amendment.</a:t>
            </a:r>
            <a:endParaRPr lang="en-US" dirty="0"/>
          </a:p>
        </p:txBody>
      </p:sp>
    </p:spTree>
    <p:extLst>
      <p:ext uri="{BB962C8B-B14F-4D97-AF65-F5344CB8AC3E}">
        <p14:creationId xmlns:p14="http://schemas.microsoft.com/office/powerpoint/2010/main" val="7486660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33400"/>
            <a:ext cx="8763000" cy="2590800"/>
          </a:xfrm>
        </p:spPr>
        <p:txBody>
          <a:bodyPr/>
          <a:lstStyle/>
          <a:p>
            <a:r>
              <a:rPr lang="en-US" dirty="0" smtClean="0"/>
              <a:t>The diagram represents the market for alcoholic beverages in the U.S. in 1918. It is now 1921. What initial changes in the market for alcoholic beverages would the 18</a:t>
            </a:r>
            <a:r>
              <a:rPr lang="en-US" baseline="30000" dirty="0" smtClean="0"/>
              <a:t>th</a:t>
            </a:r>
            <a:r>
              <a:rPr lang="en-US" dirty="0" smtClean="0"/>
              <a:t> Amendment have caused? Why?</a:t>
            </a:r>
            <a:endParaRPr lang="en-US" dirty="0"/>
          </a:p>
        </p:txBody>
      </p:sp>
      <p:pic>
        <p:nvPicPr>
          <p:cNvPr id="2050" name="Picture 2" descr="http://img.sparknotes.com/figures/0/039bab1e6f1ef2a65b5f4c8ddc66073a/eq.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556260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8896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33400"/>
            <a:ext cx="8763000" cy="2590800"/>
          </a:xfrm>
        </p:spPr>
        <p:txBody>
          <a:bodyPr/>
          <a:lstStyle/>
          <a:p>
            <a:r>
              <a:rPr lang="en-US" dirty="0" smtClean="0"/>
              <a:t>Most of the alcohol produced in the U.S. historically has been made from grain (barley, rye, corn, etc.). The diagram below shows the market for U.S. grain in 1918. What initial changes in the market would the 18</a:t>
            </a:r>
            <a:r>
              <a:rPr lang="en-US" baseline="30000" dirty="0" smtClean="0"/>
              <a:t>th</a:t>
            </a:r>
            <a:r>
              <a:rPr lang="en-US" dirty="0" smtClean="0"/>
              <a:t> Amendment have caused? Why?</a:t>
            </a:r>
            <a:endParaRPr lang="en-US" dirty="0"/>
          </a:p>
        </p:txBody>
      </p:sp>
      <p:pic>
        <p:nvPicPr>
          <p:cNvPr id="2050" name="Picture 2" descr="http://img.sparknotes.com/figures/0/039bab1e6f1ef2a65b5f4c8ddc66073a/eq.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556260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369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Macroeconomics </a:t>
            </a:r>
            <a:endParaRPr lang="en-US" dirty="0"/>
          </a:p>
        </p:txBody>
      </p:sp>
      <p:sp>
        <p:nvSpPr>
          <p:cNvPr id="3" name="Content Placeholder 2"/>
          <p:cNvSpPr>
            <a:spLocks noGrp="1"/>
          </p:cNvSpPr>
          <p:nvPr>
            <p:ph idx="1"/>
          </p:nvPr>
        </p:nvSpPr>
        <p:spPr/>
        <p:txBody>
          <a:bodyPr/>
          <a:lstStyle/>
          <a:p>
            <a:r>
              <a:rPr lang="en-US" dirty="0" smtClean="0"/>
              <a:t>Macroeconomics considers the performance of a country as a whole </a:t>
            </a:r>
          </a:p>
          <a:p>
            <a:pPr lvl="1"/>
            <a:r>
              <a:rPr lang="en-US" dirty="0" smtClean="0"/>
              <a:t>Rate of economic growth</a:t>
            </a:r>
          </a:p>
          <a:p>
            <a:pPr lvl="1"/>
            <a:r>
              <a:rPr lang="en-US" dirty="0"/>
              <a:t>I</a:t>
            </a:r>
            <a:r>
              <a:rPr lang="en-US" dirty="0" smtClean="0"/>
              <a:t>nflation</a:t>
            </a:r>
          </a:p>
          <a:p>
            <a:pPr lvl="1"/>
            <a:r>
              <a:rPr lang="en-US" dirty="0" smtClean="0"/>
              <a:t>Unemployment</a:t>
            </a:r>
          </a:p>
          <a:p>
            <a:pPr lvl="1"/>
            <a:r>
              <a:rPr lang="en-US" dirty="0"/>
              <a:t>T</a:t>
            </a:r>
            <a:r>
              <a:rPr lang="en-US" dirty="0" smtClean="0"/>
              <a:t>rade performance with other countries</a:t>
            </a:r>
          </a:p>
          <a:p>
            <a:r>
              <a:rPr lang="en-US" dirty="0" smtClean="0"/>
              <a:t>Evaluate success or failure of govt economic policies </a:t>
            </a:r>
            <a:endParaRPr lang="en-US" dirty="0"/>
          </a:p>
        </p:txBody>
      </p:sp>
    </p:spTree>
    <p:extLst>
      <p:ext uri="{BB962C8B-B14F-4D97-AF65-F5344CB8AC3E}">
        <p14:creationId xmlns:p14="http://schemas.microsoft.com/office/powerpoint/2010/main" val="4127680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of Production</a:t>
            </a:r>
            <a:endParaRPr lang="en-US" dirty="0"/>
          </a:p>
        </p:txBody>
      </p:sp>
      <p:sp>
        <p:nvSpPr>
          <p:cNvPr id="3" name="Content Placeholder 2"/>
          <p:cNvSpPr>
            <a:spLocks noGrp="1"/>
          </p:cNvSpPr>
          <p:nvPr>
            <p:ph idx="1"/>
          </p:nvPr>
        </p:nvSpPr>
        <p:spPr/>
        <p:txBody>
          <a:bodyPr/>
          <a:lstStyle/>
          <a:p>
            <a:r>
              <a:rPr lang="en-US" dirty="0" smtClean="0"/>
              <a:t>Capital</a:t>
            </a:r>
          </a:p>
          <a:p>
            <a:pPr lvl="1"/>
            <a:r>
              <a:rPr lang="en-US" dirty="0" smtClean="0"/>
              <a:t>Includes tools, machines, buildings, &amp; technologies </a:t>
            </a:r>
            <a:endParaRPr lang="en-US" dirty="0"/>
          </a:p>
        </p:txBody>
      </p:sp>
      <p:pic>
        <p:nvPicPr>
          <p:cNvPr id="1031" name="Picture 7" descr="C:\Users\dunnavantk\AppData\Local\Microsoft\Windows\Temporary Internet Files\Content.IE5\4L07S5E3\MC90029798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747483"/>
            <a:ext cx="2595006" cy="23264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unnavantk\AppData\Local\Microsoft\Windows\Temporary Internet Files\Content.IE5\XKIAYY45\MP9003901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855" y="3409862"/>
            <a:ext cx="1995317" cy="27971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dunnavantk\AppData\Local\Microsoft\Windows\Temporary Internet Files\Content.IE5\XKIAYY45\MC90043486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65592"/>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the Economy</a:t>
            </a:r>
            <a:endParaRPr lang="en-US" dirty="0"/>
          </a:p>
        </p:txBody>
      </p:sp>
      <p:sp>
        <p:nvSpPr>
          <p:cNvPr id="3" name="Content Placeholder 2"/>
          <p:cNvSpPr>
            <a:spLocks noGrp="1"/>
          </p:cNvSpPr>
          <p:nvPr>
            <p:ph idx="1"/>
          </p:nvPr>
        </p:nvSpPr>
        <p:spPr/>
        <p:txBody>
          <a:bodyPr/>
          <a:lstStyle/>
          <a:p>
            <a:r>
              <a:rPr lang="en-US" dirty="0" smtClean="0">
                <a:hlinkClick r:id="rId3"/>
              </a:rPr>
              <a:t>Gross </a:t>
            </a:r>
            <a:r>
              <a:rPr lang="en-US" dirty="0">
                <a:hlinkClick r:id="rId3"/>
              </a:rPr>
              <a:t>Domestic Product </a:t>
            </a:r>
            <a:r>
              <a:rPr lang="en-US" dirty="0"/>
              <a:t>– </a:t>
            </a:r>
            <a:r>
              <a:rPr lang="en-US" dirty="0" smtClean="0"/>
              <a:t>$ </a:t>
            </a:r>
            <a:r>
              <a:rPr lang="en-US" dirty="0"/>
              <a:t>value of all goods </a:t>
            </a:r>
            <a:r>
              <a:rPr lang="en-US" dirty="0" smtClean="0"/>
              <a:t>&amp; </a:t>
            </a:r>
            <a:r>
              <a:rPr lang="en-US" dirty="0"/>
              <a:t>services produced by a nation in a given </a:t>
            </a:r>
            <a:r>
              <a:rPr lang="en-US" dirty="0" smtClean="0"/>
              <a:t>yr.</a:t>
            </a:r>
            <a:endParaRPr lang="en-US" dirty="0"/>
          </a:p>
          <a:p>
            <a:r>
              <a:rPr lang="en-US" dirty="0"/>
              <a:t>GDP=C+I+G+F</a:t>
            </a:r>
          </a:p>
          <a:p>
            <a:pPr lvl="1"/>
            <a:r>
              <a:rPr lang="en-US" dirty="0"/>
              <a:t>C – personal consumption expenditures</a:t>
            </a:r>
          </a:p>
          <a:p>
            <a:pPr lvl="1"/>
            <a:r>
              <a:rPr lang="en-US" dirty="0"/>
              <a:t>I – private domestic investment</a:t>
            </a:r>
          </a:p>
          <a:p>
            <a:pPr lvl="1"/>
            <a:r>
              <a:rPr lang="en-US" dirty="0"/>
              <a:t>G – government purchases and investments</a:t>
            </a:r>
          </a:p>
          <a:p>
            <a:pPr lvl="1"/>
            <a:r>
              <a:rPr lang="en-US" dirty="0"/>
              <a:t>F – net exports</a:t>
            </a:r>
          </a:p>
          <a:p>
            <a:endParaRPr lang="en-US" dirty="0"/>
          </a:p>
        </p:txBody>
      </p:sp>
    </p:spTree>
    <p:extLst>
      <p:ext uri="{BB962C8B-B14F-4D97-AF65-F5344CB8AC3E}">
        <p14:creationId xmlns:p14="http://schemas.microsoft.com/office/powerpoint/2010/main" val="37922668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Consumption Expenditure </a:t>
            </a:r>
            <a:endParaRPr lang="en-US" dirty="0"/>
          </a:p>
        </p:txBody>
      </p:sp>
      <p:sp>
        <p:nvSpPr>
          <p:cNvPr id="3" name="Content Placeholder 2"/>
          <p:cNvSpPr>
            <a:spLocks noGrp="1"/>
          </p:cNvSpPr>
          <p:nvPr>
            <p:ph idx="1"/>
          </p:nvPr>
        </p:nvSpPr>
        <p:spPr/>
        <p:txBody>
          <a:bodyPr/>
          <a:lstStyle/>
          <a:p>
            <a:r>
              <a:rPr lang="en-US" dirty="0" smtClean="0"/>
              <a:t>Factors affecting consumption:</a:t>
            </a:r>
          </a:p>
          <a:p>
            <a:pPr lvl="1"/>
            <a:r>
              <a:rPr lang="en-US" dirty="0" smtClean="0"/>
              <a:t>Tax Rates </a:t>
            </a:r>
          </a:p>
          <a:p>
            <a:pPr lvl="1"/>
            <a:r>
              <a:rPr lang="en-US" dirty="0" smtClean="0"/>
              <a:t>Income</a:t>
            </a:r>
          </a:p>
          <a:p>
            <a:pPr lvl="1"/>
            <a:r>
              <a:rPr lang="en-US" dirty="0" smtClean="0">
                <a:hlinkClick r:id="rId2"/>
              </a:rPr>
              <a:t>Credit </a:t>
            </a:r>
            <a:endParaRPr lang="en-US" dirty="0" smtClean="0"/>
          </a:p>
          <a:p>
            <a:pPr lvl="1"/>
            <a:r>
              <a:rPr lang="en-US" dirty="0" smtClean="0"/>
              <a:t>Interest Rates</a:t>
            </a:r>
          </a:p>
          <a:p>
            <a:pPr lvl="1"/>
            <a:r>
              <a:rPr lang="en-US" dirty="0" smtClean="0"/>
              <a:t>Wealth (property, shares, savings, bonds)</a:t>
            </a:r>
            <a:endParaRPr lang="en-US" dirty="0"/>
          </a:p>
        </p:txBody>
      </p:sp>
    </p:spTree>
    <p:extLst>
      <p:ext uri="{BB962C8B-B14F-4D97-AF65-F5344CB8AC3E}">
        <p14:creationId xmlns:p14="http://schemas.microsoft.com/office/powerpoint/2010/main" val="2319494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Government Spending</a:t>
            </a:r>
            <a:endParaRPr lang="en-US" dirty="0"/>
          </a:p>
        </p:txBody>
      </p:sp>
      <p:sp>
        <p:nvSpPr>
          <p:cNvPr id="3" name="Content Placeholder 2"/>
          <p:cNvSpPr>
            <a:spLocks noGrp="1"/>
          </p:cNvSpPr>
          <p:nvPr>
            <p:ph idx="1"/>
          </p:nvPr>
        </p:nvSpPr>
        <p:spPr/>
        <p:txBody>
          <a:bodyPr/>
          <a:lstStyle/>
          <a:p>
            <a:r>
              <a:rPr lang="en-US" dirty="0" smtClean="0"/>
              <a:t>Defense </a:t>
            </a:r>
          </a:p>
          <a:p>
            <a:r>
              <a:rPr lang="en-US" dirty="0" smtClean="0"/>
              <a:t>Health </a:t>
            </a:r>
          </a:p>
          <a:p>
            <a:r>
              <a:rPr lang="en-US" dirty="0" smtClean="0"/>
              <a:t>Social Welfare </a:t>
            </a:r>
          </a:p>
          <a:p>
            <a:r>
              <a:rPr lang="en-US" dirty="0" smtClean="0"/>
              <a:t>Education</a:t>
            </a:r>
          </a:p>
          <a:p>
            <a:r>
              <a:rPr lang="en-US" dirty="0" smtClean="0"/>
              <a:t>Foreign Aid</a:t>
            </a:r>
          </a:p>
          <a:p>
            <a:r>
              <a:rPr lang="en-US" dirty="0" smtClean="0"/>
              <a:t>Industry</a:t>
            </a:r>
          </a:p>
          <a:p>
            <a:r>
              <a:rPr lang="en-US" dirty="0" smtClean="0"/>
              <a:t>Law &amp; Order</a:t>
            </a:r>
          </a:p>
        </p:txBody>
      </p:sp>
    </p:spTree>
    <p:extLst>
      <p:ext uri="{BB962C8B-B14F-4D97-AF65-F5344CB8AC3E}">
        <p14:creationId xmlns:p14="http://schemas.microsoft.com/office/powerpoint/2010/main" val="10823693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066800"/>
          </a:xfrm>
        </p:spPr>
        <p:txBody>
          <a:bodyPr/>
          <a:lstStyle/>
          <a:p>
            <a:r>
              <a:rPr lang="en-US" dirty="0" smtClean="0"/>
              <a:t>The People’s Pie Online Simulation</a:t>
            </a:r>
            <a:endParaRPr lang="en-US" dirty="0"/>
          </a:p>
        </p:txBody>
      </p:sp>
      <p:sp>
        <p:nvSpPr>
          <p:cNvPr id="3" name="Content Placeholder 2"/>
          <p:cNvSpPr>
            <a:spLocks noGrp="1"/>
          </p:cNvSpPr>
          <p:nvPr>
            <p:ph idx="1"/>
          </p:nvPr>
        </p:nvSpPr>
        <p:spPr>
          <a:xfrm>
            <a:off x="381000" y="1524000"/>
            <a:ext cx="8229600" cy="4325112"/>
          </a:xfrm>
        </p:spPr>
        <p:txBody>
          <a:bodyPr/>
          <a:lstStyle/>
          <a:p>
            <a:pPr marL="109728" indent="0">
              <a:buNone/>
            </a:pPr>
            <a:endParaRPr lang="en-US" dirty="0" smtClean="0"/>
          </a:p>
          <a:p>
            <a:pPr marL="624078" indent="-514350">
              <a:buFont typeface="+mj-lt"/>
              <a:buAutoNum type="arabicPeriod"/>
            </a:pPr>
            <a:r>
              <a:rPr lang="en-US" dirty="0" smtClean="0"/>
              <a:t>What are the 3 types of taxation?</a:t>
            </a:r>
          </a:p>
          <a:p>
            <a:pPr marL="624078" indent="-514350">
              <a:buFont typeface="+mj-lt"/>
              <a:buAutoNum type="arabicPeriod"/>
            </a:pPr>
            <a:r>
              <a:rPr lang="en-US" dirty="0" smtClean="0"/>
              <a:t>What can be done to reduce Medicare &amp; Social Security costs? What are the effects of this?</a:t>
            </a:r>
          </a:p>
          <a:p>
            <a:pPr marL="624078" indent="-514350">
              <a:buFont typeface="+mj-lt"/>
              <a:buAutoNum type="arabicPeriod"/>
            </a:pPr>
            <a:r>
              <a:rPr lang="en-US" dirty="0" smtClean="0"/>
              <a:t>Explain budgeting.</a:t>
            </a:r>
          </a:p>
          <a:p>
            <a:pPr marL="624078" indent="-514350">
              <a:buFont typeface="+mj-lt"/>
              <a:buAutoNum type="arabicPeriod"/>
            </a:pPr>
            <a:r>
              <a:rPr lang="en-US" dirty="0" smtClean="0"/>
              <a:t>What sort of things did you focus your spending on?</a:t>
            </a:r>
          </a:p>
          <a:p>
            <a:pPr marL="624078" indent="-514350">
              <a:buFont typeface="+mj-lt"/>
              <a:buAutoNum type="arabicPeriod"/>
            </a:pPr>
            <a:r>
              <a:rPr lang="en-US" dirty="0"/>
              <a:t>I</a:t>
            </a:r>
            <a:r>
              <a:rPr lang="en-US" dirty="0" smtClean="0"/>
              <a:t>s </a:t>
            </a:r>
            <a:r>
              <a:rPr lang="en-US" dirty="0"/>
              <a:t>it easy to win re-election</a:t>
            </a:r>
            <a:r>
              <a:rPr lang="en-US" dirty="0" smtClean="0"/>
              <a:t>?</a:t>
            </a:r>
            <a:endParaRPr lang="en-US" dirty="0"/>
          </a:p>
        </p:txBody>
      </p:sp>
    </p:spTree>
    <p:extLst>
      <p:ext uri="{BB962C8B-B14F-4D97-AF65-F5344CB8AC3E}">
        <p14:creationId xmlns:p14="http://schemas.microsoft.com/office/powerpoint/2010/main" val="8814550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Spending </a:t>
            </a:r>
            <a:endParaRPr lang="en-US" dirty="0"/>
          </a:p>
        </p:txBody>
      </p:sp>
      <p:sp>
        <p:nvSpPr>
          <p:cNvPr id="3" name="Content Placeholder 2"/>
          <p:cNvSpPr>
            <a:spLocks noGrp="1"/>
          </p:cNvSpPr>
          <p:nvPr>
            <p:ph idx="1"/>
          </p:nvPr>
        </p:nvSpPr>
        <p:spPr/>
        <p:txBody>
          <a:bodyPr/>
          <a:lstStyle/>
          <a:p>
            <a:r>
              <a:rPr lang="en-US" dirty="0" smtClean="0"/>
              <a:t>Goods &amp; services bought from abroad- outflow of funds</a:t>
            </a:r>
            <a:endParaRPr lang="en-US" dirty="0"/>
          </a:p>
        </p:txBody>
      </p:sp>
      <p:sp>
        <p:nvSpPr>
          <p:cNvPr id="4" name="Title 1"/>
          <p:cNvSpPr txBox="1">
            <a:spLocks/>
          </p:cNvSpPr>
          <p:nvPr/>
        </p:nvSpPr>
        <p:spPr>
          <a:xfrm>
            <a:off x="598714" y="32004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Export Earnings </a:t>
            </a:r>
            <a:endParaRPr lang="en-US" dirty="0"/>
          </a:p>
        </p:txBody>
      </p:sp>
      <p:sp>
        <p:nvSpPr>
          <p:cNvPr id="6" name="Content Placeholder 2"/>
          <p:cNvSpPr txBox="1">
            <a:spLocks/>
          </p:cNvSpPr>
          <p:nvPr/>
        </p:nvSpPr>
        <p:spPr>
          <a:xfrm>
            <a:off x="468086" y="4191000"/>
            <a:ext cx="8229600" cy="117957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smtClean="0"/>
              <a:t>Goods and services sold abroad- influx of funds</a:t>
            </a:r>
            <a:endParaRPr lang="en-US" dirty="0"/>
          </a:p>
        </p:txBody>
      </p:sp>
    </p:spTree>
    <p:extLst>
      <p:ext uri="{BB962C8B-B14F-4D97-AF65-F5344CB8AC3E}">
        <p14:creationId xmlns:p14="http://schemas.microsoft.com/office/powerpoint/2010/main" val="8908627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4325112"/>
          </a:xfrm>
        </p:spPr>
        <p:txBody>
          <a:bodyPr/>
          <a:lstStyle/>
          <a:p>
            <a:r>
              <a:rPr lang="en-US" dirty="0" smtClean="0"/>
              <a:t>Multiplier Effect</a:t>
            </a:r>
          </a:p>
          <a:p>
            <a:pPr lvl="1"/>
            <a:r>
              <a:rPr lang="en-US" dirty="0"/>
              <a:t>I</a:t>
            </a:r>
            <a:r>
              <a:rPr lang="en-US" dirty="0" smtClean="0"/>
              <a:t>ncrease in demand leads to more people being employed </a:t>
            </a:r>
          </a:p>
          <a:p>
            <a:pPr lvl="1"/>
            <a:endParaRPr lang="en-US" dirty="0"/>
          </a:p>
          <a:p>
            <a:pPr lvl="1"/>
            <a:endParaRPr lang="en-US" dirty="0" smtClean="0"/>
          </a:p>
          <a:p>
            <a:pPr lvl="1"/>
            <a:r>
              <a:rPr lang="en-US" dirty="0" smtClean="0"/>
              <a:t>People spend more </a:t>
            </a:r>
          </a:p>
          <a:p>
            <a:pPr lvl="1"/>
            <a:endParaRPr lang="en-US" dirty="0"/>
          </a:p>
          <a:p>
            <a:pPr lvl="1"/>
            <a:endParaRPr lang="en-US" dirty="0" smtClean="0"/>
          </a:p>
          <a:p>
            <a:pPr lvl="1"/>
            <a:r>
              <a:rPr lang="en-US" dirty="0"/>
              <a:t>M</a:t>
            </a:r>
            <a:r>
              <a:rPr lang="en-US" dirty="0" smtClean="0"/>
              <a:t>ore employment </a:t>
            </a:r>
            <a:endParaRPr lang="en-US" dirty="0"/>
          </a:p>
        </p:txBody>
      </p:sp>
      <p:sp>
        <p:nvSpPr>
          <p:cNvPr id="4" name="Down Arrow 3"/>
          <p:cNvSpPr/>
          <p:nvPr/>
        </p:nvSpPr>
        <p:spPr>
          <a:xfrm>
            <a:off x="3060701" y="2286000"/>
            <a:ext cx="6858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060701" y="3657600"/>
            <a:ext cx="6858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38373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Keynesian View on Inflation </a:t>
            </a:r>
            <a:endParaRPr lang="en-US" dirty="0"/>
          </a:p>
        </p:txBody>
      </p:sp>
      <p:sp>
        <p:nvSpPr>
          <p:cNvPr id="3" name="Content Placeholder 2"/>
          <p:cNvSpPr>
            <a:spLocks noGrp="1"/>
          </p:cNvSpPr>
          <p:nvPr>
            <p:ph idx="1"/>
          </p:nvPr>
        </p:nvSpPr>
        <p:spPr>
          <a:xfrm>
            <a:off x="457200" y="2249424"/>
            <a:ext cx="8229600" cy="2551176"/>
          </a:xfrm>
        </p:spPr>
        <p:txBody>
          <a:bodyPr/>
          <a:lstStyle/>
          <a:p>
            <a:r>
              <a:rPr lang="en-US" dirty="0" smtClean="0"/>
              <a:t>Full employment leads to inflation </a:t>
            </a:r>
            <a:endParaRPr lang="en-US" dirty="0"/>
          </a:p>
          <a:p>
            <a:r>
              <a:rPr lang="en-US" dirty="0" smtClean="0"/>
              <a:t>Rise in wages cause costs to increase </a:t>
            </a:r>
            <a:endParaRPr lang="en-US" dirty="0"/>
          </a:p>
        </p:txBody>
      </p:sp>
    </p:spTree>
    <p:extLst>
      <p:ext uri="{BB962C8B-B14F-4D97-AF65-F5344CB8AC3E}">
        <p14:creationId xmlns:p14="http://schemas.microsoft.com/office/powerpoint/2010/main" val="28031900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PRICE INDEX</a:t>
            </a:r>
            <a:endParaRPr lang="en-US" dirty="0"/>
          </a:p>
        </p:txBody>
      </p:sp>
      <p:sp>
        <p:nvSpPr>
          <p:cNvPr id="3" name="Content Placeholder 2"/>
          <p:cNvSpPr>
            <a:spLocks noGrp="1"/>
          </p:cNvSpPr>
          <p:nvPr>
            <p:ph idx="1"/>
          </p:nvPr>
        </p:nvSpPr>
        <p:spPr/>
        <p:txBody>
          <a:bodyPr>
            <a:normAutofit lnSpcReduction="10000"/>
          </a:bodyPr>
          <a:lstStyle/>
          <a:p>
            <a:r>
              <a:rPr lang="en-US" dirty="0" smtClean="0"/>
              <a:t>Compares prices from different years</a:t>
            </a:r>
          </a:p>
          <a:p>
            <a:r>
              <a:rPr lang="en-US" dirty="0" smtClean="0">
                <a:hlinkClick r:id="rId2"/>
              </a:rPr>
              <a:t>Indicators of the economy – </a:t>
            </a:r>
            <a:r>
              <a:rPr lang="en-US" dirty="0" smtClean="0"/>
              <a:t>rapid growth will cause inflation</a:t>
            </a:r>
          </a:p>
          <a:p>
            <a:pPr lvl="1"/>
            <a:r>
              <a:rPr lang="en-US" dirty="0" smtClean="0">
                <a:solidFill>
                  <a:srgbClr val="FF0000"/>
                </a:solidFill>
              </a:rPr>
              <a:t>Leading </a:t>
            </a:r>
            <a:r>
              <a:rPr lang="en-US" dirty="0" smtClean="0"/>
              <a:t>– activities that tend to rise or fall before a change in economy– ex. New business, employment &amp; construction</a:t>
            </a:r>
          </a:p>
          <a:p>
            <a:pPr lvl="1"/>
            <a:r>
              <a:rPr lang="en-US" dirty="0" smtClean="0">
                <a:solidFill>
                  <a:srgbClr val="FF0000"/>
                </a:solidFill>
              </a:rPr>
              <a:t>Coincident </a:t>
            </a:r>
            <a:r>
              <a:rPr lang="en-US" dirty="0" smtClean="0"/>
              <a:t>– activities that change at the same time –industrial production, industrial sales, &amp; payrolls</a:t>
            </a:r>
          </a:p>
          <a:p>
            <a:pPr lvl="1"/>
            <a:r>
              <a:rPr lang="en-US" dirty="0" smtClean="0">
                <a:solidFill>
                  <a:srgbClr val="FF0000"/>
                </a:solidFill>
              </a:rPr>
              <a:t>Lagging </a:t>
            </a:r>
            <a:r>
              <a:rPr lang="en-US" dirty="0" smtClean="0"/>
              <a:t>– activities that change after the initial changes in economy ex. – interest rates</a:t>
            </a:r>
          </a:p>
          <a:p>
            <a:pPr lvl="1"/>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a:t>
            </a:r>
            <a:endParaRPr lang="en-US" dirty="0"/>
          </a:p>
        </p:txBody>
      </p:sp>
      <p:sp>
        <p:nvSpPr>
          <p:cNvPr id="3" name="Content Placeholder 2"/>
          <p:cNvSpPr>
            <a:spLocks noGrp="1"/>
          </p:cNvSpPr>
          <p:nvPr>
            <p:ph idx="1"/>
          </p:nvPr>
        </p:nvSpPr>
        <p:spPr>
          <a:xfrm>
            <a:off x="457200" y="2249424"/>
            <a:ext cx="8229600" cy="3846576"/>
          </a:xfrm>
        </p:spPr>
        <p:txBody>
          <a:bodyPr/>
          <a:lstStyle/>
          <a:p>
            <a:r>
              <a:rPr lang="en-US" dirty="0" smtClean="0"/>
              <a:t>Underemployment –those who have a job for which they are over qualified</a:t>
            </a:r>
          </a:p>
          <a:p>
            <a:r>
              <a:rPr lang="en-US" dirty="0" smtClean="0">
                <a:hlinkClick r:id="rId2"/>
              </a:rPr>
              <a:t>Unemployment</a:t>
            </a:r>
            <a:r>
              <a:rPr lang="en-US" dirty="0" smtClean="0"/>
              <a:t> –Unemployment rate -% of the labor force unemployed that are actively seeking employment</a:t>
            </a:r>
            <a:endParaRPr lang="en-US" dirty="0"/>
          </a:p>
        </p:txBody>
      </p:sp>
    </p:spTree>
    <p:extLst>
      <p:ext uri="{BB962C8B-B14F-4D97-AF65-F5344CB8AC3E}">
        <p14:creationId xmlns:p14="http://schemas.microsoft.com/office/powerpoint/2010/main" val="5410748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066800"/>
          </a:xfrm>
        </p:spPr>
        <p:txBody>
          <a:bodyPr/>
          <a:lstStyle/>
          <a:p>
            <a:r>
              <a:rPr lang="en-US" dirty="0" smtClean="0">
                <a:hlinkClick r:id="rId2"/>
              </a:rPr>
              <a:t>TYPES OF UNEMPLOYMENT</a:t>
            </a:r>
            <a:endParaRPr lang="en-US" dirty="0"/>
          </a:p>
        </p:txBody>
      </p:sp>
      <p:sp>
        <p:nvSpPr>
          <p:cNvPr id="3" name="Content Placeholder 2"/>
          <p:cNvSpPr>
            <a:spLocks noGrp="1"/>
          </p:cNvSpPr>
          <p:nvPr>
            <p:ph idx="1"/>
          </p:nvPr>
        </p:nvSpPr>
        <p:spPr>
          <a:xfrm>
            <a:off x="914400" y="1447801"/>
            <a:ext cx="7772400" cy="2590800"/>
          </a:xfrm>
        </p:spPr>
        <p:txBody>
          <a:bodyPr>
            <a:normAutofit fontScale="92500"/>
          </a:bodyPr>
          <a:lstStyle/>
          <a:p>
            <a:r>
              <a:rPr lang="en-US" dirty="0" smtClean="0"/>
              <a:t>Frictional – “between jobs”</a:t>
            </a:r>
          </a:p>
          <a:p>
            <a:r>
              <a:rPr lang="en-US" dirty="0" smtClean="0"/>
              <a:t>Cyclical – caused by the contraction of the business cycle.</a:t>
            </a:r>
          </a:p>
          <a:p>
            <a:r>
              <a:rPr lang="en-US" dirty="0" smtClean="0"/>
              <a:t>Seasonal – annual changes in certain industries</a:t>
            </a:r>
          </a:p>
          <a:p>
            <a:r>
              <a:rPr lang="en-US" dirty="0" smtClean="0"/>
              <a:t>Structural – changes in the economy that makes workers' skills obsolete or useless</a:t>
            </a:r>
            <a:endParaRPr lang="en-US" dirty="0"/>
          </a:p>
        </p:txBody>
      </p:sp>
      <p:pic>
        <p:nvPicPr>
          <p:cNvPr id="2050" name="Picture 2" descr="C:\Users\dunnavantk\AppData\Local\Microsoft\Windows\Temporary Internet Files\Content.IE5\7DFJF44I\MC9003889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038600"/>
            <a:ext cx="1905000" cy="25533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unnavantk\AppData\Local\Microsoft\Windows\Temporary Internet Files\Content.IE5\20Y7PNS7\MC90030112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160822"/>
            <a:ext cx="2043562" cy="17385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unnavantk\AppData\Local\Microsoft\Windows\Temporary Internet Files\Content.IE5\7DFJF44I\MC90021236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4709005"/>
            <a:ext cx="1245413" cy="18278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dunnavantk\AppData\Local\Microsoft\Windows\Temporary Internet Files\Content.IE5\XKIAYY45\MC90005613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4160822"/>
            <a:ext cx="1841602" cy="184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177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64" y="611332"/>
            <a:ext cx="89916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95600" y="990600"/>
            <a:ext cx="2514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52800" y="1143000"/>
            <a:ext cx="1905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5114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solidFill>
                  <a:schemeClr val="accent2">
                    <a:lumMod val="60000"/>
                    <a:lumOff val="40000"/>
                  </a:schemeClr>
                </a:solidFill>
                <a:hlinkClick r:id="rId2"/>
              </a:rPr>
              <a:t>INFLATION</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381000" y="1371600"/>
            <a:ext cx="8229600" cy="4325112"/>
          </a:xfrm>
        </p:spPr>
        <p:txBody>
          <a:bodyPr/>
          <a:lstStyle/>
          <a:p>
            <a:r>
              <a:rPr lang="en-US" dirty="0" smtClean="0"/>
              <a:t>Demand-Pull – prices rise due to an increase in demand</a:t>
            </a:r>
          </a:p>
          <a:p>
            <a:r>
              <a:rPr lang="en-US" dirty="0" smtClean="0"/>
              <a:t>Cost-Push – prices rise because of an increase in production costs</a:t>
            </a:r>
          </a:p>
          <a:p>
            <a:r>
              <a:rPr lang="en-US" dirty="0" smtClean="0"/>
              <a:t>Stagflation – high inflation &amp; high unemployment at the same time</a:t>
            </a:r>
          </a:p>
          <a:p>
            <a:r>
              <a:rPr lang="en-US" dirty="0" smtClean="0">
                <a:hlinkClick r:id="rId3"/>
              </a:rPr>
              <a:t>What is a dollar worth?</a:t>
            </a:r>
            <a:endParaRPr lang="en-US" dirty="0"/>
          </a:p>
        </p:txBody>
      </p:sp>
      <p:pic>
        <p:nvPicPr>
          <p:cNvPr id="3074" name="Picture 2" descr="C:\Users\dunnavantk\AppData\Local\Microsoft\Windows\Temporary Internet Files\Content.IE5\4L07S5E3\MC91021721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029" y="4851028"/>
            <a:ext cx="1983671" cy="200697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unnavantk\AppData\Local\Microsoft\Windows\Temporary Internet Files\Content.IE5\4L07S5E3\MC90038325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4661507"/>
            <a:ext cx="1523156" cy="200697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ww 1988 gas prices photo scan0063.jpg"/>
          <p:cNvPicPr>
            <a:picLocks noChangeAspect="1" noChangeArrowheads="1"/>
          </p:cNvPicPr>
          <p:nvPr/>
        </p:nvPicPr>
        <p:blipFill rotWithShape="1">
          <a:blip r:embed="rId6">
            <a:extLst>
              <a:ext uri="{28A0092B-C50C-407E-A947-70E740481C1C}">
                <a14:useLocalDpi xmlns:a14="http://schemas.microsoft.com/office/drawing/2010/main" val="0"/>
              </a:ext>
            </a:extLst>
          </a:blip>
          <a:srcRect l="69365" t="67273" r="14771" b="2018"/>
          <a:stretch/>
        </p:blipFill>
        <p:spPr bwMode="auto">
          <a:xfrm>
            <a:off x="2795932" y="4851028"/>
            <a:ext cx="1547468" cy="200697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www.consumerwatchdog.org/sites/default/files/images/gasprices_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471987"/>
            <a:ext cx="2438400" cy="238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0713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87552"/>
          </a:xfrm>
        </p:spPr>
        <p:txBody>
          <a:bodyPr/>
          <a:lstStyle/>
          <a:p>
            <a:r>
              <a:rPr lang="en-US" dirty="0" smtClean="0"/>
              <a:t>BUSINESS CYCLES</a:t>
            </a:r>
            <a:endParaRPr lang="en-US" dirty="0"/>
          </a:p>
        </p:txBody>
      </p:sp>
      <p:sp>
        <p:nvSpPr>
          <p:cNvPr id="3" name="Content Placeholder 2"/>
          <p:cNvSpPr>
            <a:spLocks noGrp="1"/>
          </p:cNvSpPr>
          <p:nvPr>
            <p:ph idx="1"/>
          </p:nvPr>
        </p:nvSpPr>
        <p:spPr>
          <a:xfrm>
            <a:off x="457200" y="1066800"/>
            <a:ext cx="8229600" cy="5334001"/>
          </a:xfrm>
        </p:spPr>
        <p:txBody>
          <a:bodyPr>
            <a:normAutofit fontScale="92500" lnSpcReduction="10000"/>
          </a:bodyPr>
          <a:lstStyle/>
          <a:p>
            <a:r>
              <a:rPr lang="en-US" dirty="0" smtClean="0"/>
              <a:t>Graph showing the growth and decline of GDP over time</a:t>
            </a:r>
          </a:p>
          <a:p>
            <a:r>
              <a:rPr lang="en-US" dirty="0" smtClean="0">
                <a:solidFill>
                  <a:srgbClr val="FF0000"/>
                </a:solidFill>
              </a:rPr>
              <a:t>Expansion </a:t>
            </a:r>
            <a:r>
              <a:rPr lang="en-US" dirty="0" smtClean="0"/>
              <a:t>- Period of economic growth – high employment &amp; business activities</a:t>
            </a:r>
          </a:p>
          <a:p>
            <a:r>
              <a:rPr lang="en-US" dirty="0" smtClean="0">
                <a:solidFill>
                  <a:srgbClr val="FF0000"/>
                </a:solidFill>
              </a:rPr>
              <a:t>Peak - </a:t>
            </a:r>
            <a:r>
              <a:rPr lang="en-US" dirty="0"/>
              <a:t>H</a:t>
            </a:r>
            <a:r>
              <a:rPr lang="en-US" dirty="0" smtClean="0"/>
              <a:t>ighest point of economic activities</a:t>
            </a:r>
          </a:p>
          <a:p>
            <a:r>
              <a:rPr lang="en-US" dirty="0" smtClean="0">
                <a:solidFill>
                  <a:srgbClr val="FF0000"/>
                </a:solidFill>
              </a:rPr>
              <a:t>Contraction</a:t>
            </a:r>
            <a:r>
              <a:rPr lang="en-US" dirty="0" smtClean="0"/>
              <a:t> - Period of economic decline – increasing unemployment &amp; weak business activity</a:t>
            </a:r>
          </a:p>
          <a:p>
            <a:r>
              <a:rPr lang="en-US" dirty="0" smtClean="0">
                <a:solidFill>
                  <a:srgbClr val="FF0000"/>
                </a:solidFill>
              </a:rPr>
              <a:t>Trough</a:t>
            </a:r>
            <a:r>
              <a:rPr lang="en-US" dirty="0" smtClean="0"/>
              <a:t> - </a:t>
            </a:r>
            <a:r>
              <a:rPr lang="en-US" dirty="0"/>
              <a:t>E</a:t>
            </a:r>
            <a:r>
              <a:rPr lang="en-US" dirty="0" smtClean="0"/>
              <a:t>conomy “bottoms out” with bank failures, major reduction in goods &amp; services, high unemployment</a:t>
            </a:r>
          </a:p>
          <a:p>
            <a:r>
              <a:rPr lang="en-US" dirty="0" smtClean="0">
                <a:solidFill>
                  <a:srgbClr val="FF0000"/>
                </a:solidFill>
              </a:rPr>
              <a:t>Recession</a:t>
            </a:r>
            <a:r>
              <a:rPr lang="en-US" dirty="0" smtClean="0"/>
              <a:t> – a brief period of economic  inactivity -2 consecutive quarters with a decline in GDP</a:t>
            </a:r>
          </a:p>
          <a:p>
            <a:r>
              <a:rPr lang="en-US" dirty="0" smtClean="0">
                <a:solidFill>
                  <a:srgbClr val="FF0000"/>
                </a:solidFill>
              </a:rPr>
              <a:t>Depression</a:t>
            </a:r>
            <a:r>
              <a:rPr lang="en-US" dirty="0" smtClean="0"/>
              <a:t> -  an extended period of economic inactivity</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454152"/>
          </a:xfrm>
        </p:spPr>
        <p:txBody>
          <a:bodyPr>
            <a:normAutofit fontScale="90000"/>
          </a:bodyPr>
          <a:lstStyle/>
          <a:p>
            <a:endParaRPr lang="en-US" dirty="0"/>
          </a:p>
        </p:txBody>
      </p:sp>
      <p:sp>
        <p:nvSpPr>
          <p:cNvPr id="3" name="Content Placeholder 2"/>
          <p:cNvSpPr>
            <a:spLocks noGrp="1"/>
          </p:cNvSpPr>
          <p:nvPr>
            <p:ph idx="1"/>
          </p:nvPr>
        </p:nvSpPr>
        <p:spPr>
          <a:xfrm>
            <a:off x="457200" y="990601"/>
            <a:ext cx="8229600" cy="5410200"/>
          </a:xfrm>
        </p:spPr>
        <p:txBody>
          <a:bodyPr/>
          <a:lstStyle/>
          <a:p>
            <a:endParaRPr lang="en-US"/>
          </a:p>
        </p:txBody>
      </p:sp>
      <p:pic>
        <p:nvPicPr>
          <p:cNvPr id="1026" name="Picture 2" descr="Image Detail"/>
          <p:cNvPicPr>
            <a:picLocks noChangeAspect="1" noChangeArrowheads="1"/>
          </p:cNvPicPr>
          <p:nvPr/>
        </p:nvPicPr>
        <p:blipFill>
          <a:blip r:embed="rId2" cstate="print"/>
          <a:srcRect/>
          <a:stretch>
            <a:fillRect/>
          </a:stretch>
        </p:blipFill>
        <p:spPr bwMode="auto">
          <a:xfrm>
            <a:off x="685800" y="1295400"/>
            <a:ext cx="7696200" cy="50292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GOVERNMENT</a:t>
            </a:r>
            <a:endParaRPr lang="en-US" dirty="0"/>
          </a:p>
        </p:txBody>
      </p:sp>
      <p:sp>
        <p:nvSpPr>
          <p:cNvPr id="3" name="Content Placeholder 2"/>
          <p:cNvSpPr>
            <a:spLocks noGrp="1"/>
          </p:cNvSpPr>
          <p:nvPr>
            <p:ph idx="1"/>
          </p:nvPr>
        </p:nvSpPr>
        <p:spPr/>
        <p:txBody>
          <a:bodyPr/>
          <a:lstStyle/>
          <a:p>
            <a:r>
              <a:rPr lang="en-US" dirty="0" smtClean="0"/>
              <a:t>Spends</a:t>
            </a:r>
          </a:p>
          <a:p>
            <a:r>
              <a:rPr lang="en-US" dirty="0" smtClean="0"/>
              <a:t>Invests</a:t>
            </a:r>
          </a:p>
          <a:p>
            <a:r>
              <a:rPr lang="en-US" dirty="0" smtClean="0"/>
              <a:t>Employs</a:t>
            </a:r>
          </a:p>
          <a:p>
            <a:r>
              <a:rPr lang="en-US" dirty="0" smtClean="0"/>
              <a:t>Settles disputes – National Labor Relations Board</a:t>
            </a:r>
          </a:p>
          <a:p>
            <a:r>
              <a:rPr lang="en-US" dirty="0" smtClean="0"/>
              <a:t>Regulates businesses to preserve competition</a:t>
            </a:r>
          </a:p>
          <a:p>
            <a:r>
              <a:rPr lang="en-US" dirty="0" smtClean="0"/>
              <a:t>Protects the consumer</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hlinkClick r:id="rId2"/>
              </a:rPr>
              <a:t>FISCAL POLICY</a:t>
            </a:r>
            <a:endParaRPr lang="en-US" dirty="0"/>
          </a:p>
        </p:txBody>
      </p:sp>
      <p:sp>
        <p:nvSpPr>
          <p:cNvPr id="3" name="Content Placeholder 2"/>
          <p:cNvSpPr>
            <a:spLocks noGrp="1"/>
          </p:cNvSpPr>
          <p:nvPr>
            <p:ph idx="1"/>
          </p:nvPr>
        </p:nvSpPr>
        <p:spPr>
          <a:xfrm>
            <a:off x="457200" y="1447800"/>
            <a:ext cx="8229600" cy="4325112"/>
          </a:xfrm>
        </p:spPr>
        <p:txBody>
          <a:bodyPr>
            <a:normAutofit fontScale="92500" lnSpcReduction="20000"/>
          </a:bodyPr>
          <a:lstStyle/>
          <a:p>
            <a:r>
              <a:rPr lang="en-US" dirty="0" smtClean="0"/>
              <a:t>Taxes</a:t>
            </a:r>
          </a:p>
          <a:p>
            <a:pPr lvl="1"/>
            <a:r>
              <a:rPr lang="en-US" dirty="0" smtClean="0"/>
              <a:t>Progressive – income taxes</a:t>
            </a:r>
          </a:p>
          <a:p>
            <a:pPr lvl="1"/>
            <a:r>
              <a:rPr lang="en-US" dirty="0" smtClean="0"/>
              <a:t>Regressive – sales tax</a:t>
            </a:r>
          </a:p>
          <a:p>
            <a:pPr lvl="1"/>
            <a:r>
              <a:rPr lang="en-US" dirty="0" smtClean="0"/>
              <a:t>Proportional – takes in the same % of a person’s income</a:t>
            </a:r>
          </a:p>
          <a:p>
            <a:r>
              <a:rPr lang="en-US" dirty="0" smtClean="0"/>
              <a:t>Expenditures</a:t>
            </a:r>
          </a:p>
          <a:p>
            <a:pPr lvl="1"/>
            <a:r>
              <a:rPr lang="en-US" dirty="0" smtClean="0"/>
              <a:t>Deficit – spend more than is taken in </a:t>
            </a:r>
          </a:p>
          <a:p>
            <a:pPr lvl="1"/>
            <a:r>
              <a:rPr lang="en-US" dirty="0" smtClean="0"/>
              <a:t>National debt – the amount that accumulates over time due to deficits</a:t>
            </a:r>
          </a:p>
          <a:p>
            <a:pPr lvl="1"/>
            <a:r>
              <a:rPr lang="en-US" dirty="0" smtClean="0"/>
              <a:t>Crowding out effect – as the government borrows to cover its deficit, it reduces the amount that private individuals could borrow</a:t>
            </a:r>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Two pie charts are shown. The first pie chart is titled 'Income.' The second pie chart is titled 'Outlays.' For more information on these pie charts, click on the Help icon on this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09301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287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Open &amp; Operating: The Federal Reserve Responds to 9/11</a:t>
            </a:r>
            <a:endParaRPr lang="en-US" dirty="0"/>
          </a:p>
        </p:txBody>
      </p:sp>
      <p:sp>
        <p:nvSpPr>
          <p:cNvPr id="3" name="Content Placeholder 2"/>
          <p:cNvSpPr>
            <a:spLocks noGrp="1"/>
          </p:cNvSpPr>
          <p:nvPr>
            <p:ph idx="1"/>
          </p:nvPr>
        </p:nvSpPr>
        <p:spPr/>
        <p:txBody>
          <a:bodyPr/>
          <a:lstStyle/>
          <a:p>
            <a:pPr marL="624078" indent="-514350">
              <a:buFont typeface="+mj-lt"/>
              <a:buAutoNum type="arabicPeriod"/>
            </a:pPr>
            <a:r>
              <a:rPr lang="en-US" dirty="0" smtClean="0"/>
              <a:t>What </a:t>
            </a:r>
            <a:r>
              <a:rPr lang="en-US" dirty="0"/>
              <a:t>is the purpose of a central bank?</a:t>
            </a:r>
          </a:p>
          <a:p>
            <a:pPr marL="624078" indent="-514350">
              <a:buFont typeface="+mj-lt"/>
              <a:buAutoNum type="arabicPeriod"/>
            </a:pPr>
            <a:r>
              <a:rPr lang="en-US" dirty="0" smtClean="0"/>
              <a:t>How </a:t>
            </a:r>
            <a:r>
              <a:rPr lang="en-US" dirty="0"/>
              <a:t>did an extraordinary event challenge the infrastructure of the financial system?</a:t>
            </a:r>
          </a:p>
          <a:p>
            <a:pPr marL="624078" indent="-514350">
              <a:buFont typeface="+mj-lt"/>
              <a:buAutoNum type="arabicPeriod"/>
            </a:pPr>
            <a:r>
              <a:rPr lang="en-US" smtClean="0"/>
              <a:t>What </a:t>
            </a:r>
            <a:r>
              <a:rPr lang="en-US" dirty="0"/>
              <a:t>role does the central bank play in responding to a crisis situation?</a:t>
            </a:r>
          </a:p>
        </p:txBody>
      </p:sp>
    </p:spTree>
    <p:extLst>
      <p:ext uri="{BB962C8B-B14F-4D97-AF65-F5344CB8AC3E}">
        <p14:creationId xmlns:p14="http://schemas.microsoft.com/office/powerpoint/2010/main" val="34849607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08038"/>
          </a:xfrm>
        </p:spPr>
        <p:txBody>
          <a:bodyPr/>
          <a:lstStyle/>
          <a:p>
            <a:r>
              <a:rPr lang="en-US" dirty="0" smtClean="0">
                <a:solidFill>
                  <a:schemeClr val="tx1"/>
                </a:solidFill>
                <a:hlinkClick r:id="rId2"/>
              </a:rPr>
              <a:t>MONETARY POLICY</a:t>
            </a:r>
            <a:endParaRPr lang="en-US" dirty="0">
              <a:solidFill>
                <a:schemeClr val="tx1"/>
              </a:solidFill>
            </a:endParaRPr>
          </a:p>
        </p:txBody>
      </p:sp>
      <p:sp>
        <p:nvSpPr>
          <p:cNvPr id="3" name="Content Placeholder 2"/>
          <p:cNvSpPr>
            <a:spLocks noGrp="1"/>
          </p:cNvSpPr>
          <p:nvPr>
            <p:ph idx="1"/>
          </p:nvPr>
        </p:nvSpPr>
        <p:spPr>
          <a:xfrm>
            <a:off x="533400" y="699945"/>
            <a:ext cx="7772400" cy="4572000"/>
          </a:xfrm>
        </p:spPr>
        <p:txBody>
          <a:bodyPr>
            <a:normAutofit/>
          </a:bodyPr>
          <a:lstStyle/>
          <a:p>
            <a:r>
              <a:rPr lang="en-US" dirty="0" smtClean="0">
                <a:hlinkClick r:id="rId3"/>
              </a:rPr>
              <a:t>Controlling the money supply </a:t>
            </a:r>
            <a:endParaRPr lang="en-US" dirty="0" smtClean="0"/>
          </a:p>
          <a:p>
            <a:r>
              <a:rPr lang="en-US" dirty="0" smtClean="0"/>
              <a:t>Federal Reserve System</a:t>
            </a:r>
          </a:p>
          <a:p>
            <a:pPr lvl="1"/>
            <a:r>
              <a:rPr lang="en-US" dirty="0" smtClean="0"/>
              <a:t>12 regional banks </a:t>
            </a:r>
          </a:p>
          <a:p>
            <a:pPr lvl="1"/>
            <a:r>
              <a:rPr lang="en-US" dirty="0" smtClean="0"/>
              <a:t>7 member board appointed by President confirmed by Senate to 14 yr. terms</a:t>
            </a:r>
          </a:p>
          <a:p>
            <a:pPr lvl="1"/>
            <a:r>
              <a:rPr lang="en-US" dirty="0" smtClean="0"/>
              <a:t>Decisions aren’t subject to govt approval</a:t>
            </a:r>
          </a:p>
          <a:p>
            <a:endParaRPr lang="en-US" dirty="0"/>
          </a:p>
        </p:txBody>
      </p:sp>
      <p:pic>
        <p:nvPicPr>
          <p:cNvPr id="1026" name="Picture 2" descr="http://www.federalreserve.gov/gifjpg/usmap3.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338855"/>
            <a:ext cx="4267200" cy="2460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2"/>
              </a:rPr>
              <a:t>TOOLS OF THE FEDERAL RESERVE</a:t>
            </a:r>
            <a:endParaRPr lang="en-US" dirty="0"/>
          </a:p>
        </p:txBody>
      </p:sp>
      <p:sp>
        <p:nvSpPr>
          <p:cNvPr id="3" name="Content Placeholder 2"/>
          <p:cNvSpPr>
            <a:spLocks noGrp="1"/>
          </p:cNvSpPr>
          <p:nvPr>
            <p:ph idx="1"/>
          </p:nvPr>
        </p:nvSpPr>
        <p:spPr/>
        <p:txBody>
          <a:bodyPr>
            <a:normAutofit/>
          </a:bodyPr>
          <a:lstStyle/>
          <a:p>
            <a:r>
              <a:rPr lang="en-US" dirty="0" smtClean="0"/>
              <a:t>Reserve Requirement -% banks must keep in reserve &amp; not loan out</a:t>
            </a:r>
          </a:p>
          <a:p>
            <a:r>
              <a:rPr lang="en-US" dirty="0" smtClean="0"/>
              <a:t>Discount rate – interest rate banks must pay to borrow money from FED</a:t>
            </a:r>
          </a:p>
          <a:p>
            <a:r>
              <a:rPr lang="en-US" dirty="0" smtClean="0"/>
              <a:t>Buying &amp; selling govt bonds</a:t>
            </a:r>
          </a:p>
          <a:p>
            <a:r>
              <a:rPr lang="en-US" dirty="0" smtClean="0"/>
              <a:t>Too rapid growth causes inflation</a:t>
            </a:r>
          </a:p>
          <a:p>
            <a:r>
              <a:rPr lang="en-US" dirty="0" smtClean="0"/>
              <a:t>Slow growth causes unemployment</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4325112"/>
          </a:xfrm>
        </p:spPr>
        <p:txBody>
          <a:bodyPr>
            <a:normAutofit/>
          </a:bodyPr>
          <a:lstStyle/>
          <a:p>
            <a:r>
              <a:rPr lang="en-US" dirty="0" smtClean="0"/>
              <a:t>Easy money policy – more $$$ in supply</a:t>
            </a:r>
          </a:p>
          <a:p>
            <a:pPr lvl="1"/>
            <a:r>
              <a:rPr lang="en-US" dirty="0" smtClean="0"/>
              <a:t>Lower reserve requirement</a:t>
            </a:r>
          </a:p>
          <a:p>
            <a:pPr lvl="1"/>
            <a:r>
              <a:rPr lang="en-US" dirty="0" smtClean="0"/>
              <a:t>Reduce discount rate</a:t>
            </a:r>
          </a:p>
          <a:p>
            <a:pPr lvl="1"/>
            <a:r>
              <a:rPr lang="en-US" dirty="0" smtClean="0"/>
              <a:t>FED buys govt bonds</a:t>
            </a:r>
          </a:p>
          <a:p>
            <a:r>
              <a:rPr lang="en-US" dirty="0" smtClean="0"/>
              <a:t>Tight money policy – restricts growth of $$$ supply</a:t>
            </a:r>
          </a:p>
          <a:p>
            <a:pPr lvl="1"/>
            <a:r>
              <a:rPr lang="en-US" dirty="0" smtClean="0"/>
              <a:t>Raise reserve requirement</a:t>
            </a:r>
          </a:p>
          <a:p>
            <a:pPr lvl="1"/>
            <a:r>
              <a:rPr lang="en-US" dirty="0" smtClean="0"/>
              <a:t>Raise discount rate</a:t>
            </a:r>
          </a:p>
          <a:p>
            <a:pPr lvl="1"/>
            <a:r>
              <a:rPr lang="en-US" dirty="0" smtClean="0"/>
              <a:t>FED sells govt bonds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r>
              <a:rPr lang="en-US" dirty="0" smtClean="0"/>
              <a:t>Making Choices to Deal with Scarcity </a:t>
            </a:r>
            <a:endParaRPr lang="en-US" dirty="0"/>
          </a:p>
        </p:txBody>
      </p:sp>
      <p:sp>
        <p:nvSpPr>
          <p:cNvPr id="3" name="Content Placeholder 2"/>
          <p:cNvSpPr>
            <a:spLocks noGrp="1"/>
          </p:cNvSpPr>
          <p:nvPr>
            <p:ph idx="1"/>
          </p:nvPr>
        </p:nvSpPr>
        <p:spPr>
          <a:xfrm>
            <a:off x="457200" y="1295400"/>
            <a:ext cx="8229600" cy="4325112"/>
          </a:xfrm>
        </p:spPr>
        <p:txBody>
          <a:bodyPr>
            <a:normAutofit/>
          </a:bodyPr>
          <a:lstStyle/>
          <a:p>
            <a:r>
              <a:rPr lang="en-US" sz="2600" dirty="0" smtClean="0"/>
              <a:t>People seek to maximize </a:t>
            </a:r>
            <a:r>
              <a:rPr lang="en-US" sz="2600" b="1" dirty="0" smtClean="0"/>
              <a:t>utility</a:t>
            </a:r>
            <a:r>
              <a:rPr lang="en-US" sz="2600" dirty="0" smtClean="0"/>
              <a:t> (satisfaction or benefit of receiving good or service)</a:t>
            </a:r>
          </a:p>
          <a:p>
            <a:r>
              <a:rPr lang="en-US" sz="2600" dirty="0" smtClean="0"/>
              <a:t>Tradeoffs- exchange of 1 benefit for another </a:t>
            </a:r>
            <a:r>
              <a:rPr lang="en-US" sz="1800" i="1" dirty="0" smtClean="0"/>
              <a:t>(</a:t>
            </a:r>
            <a:r>
              <a:rPr lang="en-US" sz="1800" i="1" dirty="0" err="1" smtClean="0"/>
              <a:t>i.e</a:t>
            </a:r>
            <a:r>
              <a:rPr lang="en-US" sz="1800" i="1" dirty="0" smtClean="0"/>
              <a:t>:  </a:t>
            </a:r>
            <a:r>
              <a:rPr lang="en-US" sz="1800" i="1" dirty="0"/>
              <a:t>G</a:t>
            </a:r>
            <a:r>
              <a:rPr lang="en-US" sz="1800" i="1" dirty="0" smtClean="0"/>
              <a:t>et </a:t>
            </a:r>
            <a:r>
              <a:rPr lang="en-US" sz="1800" i="1" dirty="0"/>
              <a:t>out of bed </a:t>
            </a:r>
            <a:r>
              <a:rPr lang="en-US" sz="1800" i="1" dirty="0" smtClean="0"/>
              <a:t>&amp; </a:t>
            </a:r>
            <a:r>
              <a:rPr lang="en-US" sz="1800" i="1" dirty="0"/>
              <a:t>go to school or sleep in</a:t>
            </a:r>
            <a:r>
              <a:rPr lang="en-US" sz="1800" i="1" dirty="0" smtClean="0"/>
              <a:t>?)</a:t>
            </a:r>
          </a:p>
          <a:p>
            <a:r>
              <a:rPr lang="en-US" sz="2600" dirty="0"/>
              <a:t>Opportunity Cost- The best thing we give up to get what we want</a:t>
            </a:r>
          </a:p>
          <a:p>
            <a:pPr marL="109728" indent="0">
              <a:buNone/>
            </a:pPr>
            <a:endParaRPr lang="en-US" sz="2600" dirty="0"/>
          </a:p>
          <a:p>
            <a:pPr marL="320040" lvl="1" indent="0">
              <a:buNone/>
            </a:pP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648200"/>
            <a:ext cx="46196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038600"/>
            <a:ext cx="2212975"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5600" dirty="0" smtClean="0">
                <a:effectLst>
                  <a:outerShdw blurRad="38100" dist="38100" dir="2700000" algn="tl">
                    <a:srgbClr val="000000">
                      <a:alpha val="43137"/>
                    </a:srgbClr>
                  </a:outerShdw>
                </a:effectLst>
              </a:rPr>
              <a:t>Reality (pay)Check</a:t>
            </a:r>
            <a:endParaRPr lang="en-US" sz="5600"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722313" y="4627563"/>
            <a:ext cx="7772400" cy="1500187"/>
          </a:xfrm>
        </p:spPr>
        <p:txBody>
          <a:bodyPr rtlCol="0"/>
          <a:lstStyle/>
          <a:p>
            <a:pPr eaLnBrk="1" fontAlgn="auto" hangingPunct="1">
              <a:spcAft>
                <a:spcPts val="0"/>
              </a:spcAft>
              <a:buFont typeface="Arial" pitchFamily="34" charset="0"/>
              <a:buNone/>
              <a:defRPr/>
            </a:pPr>
            <a:r>
              <a:rPr lang="en-US" sz="3200" dirty="0" smtClean="0">
                <a:effectLst>
                  <a:outerShdw blurRad="38100" dist="38100" dir="2700000" algn="tl">
                    <a:srgbClr val="000000">
                      <a:alpha val="43137"/>
                    </a:srgbClr>
                  </a:outerShdw>
                </a:effectLst>
              </a:rPr>
              <a:t>Interpreting Your Pay Stub</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26512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62600" y="152400"/>
            <a:ext cx="3124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5524500" y="165100"/>
            <a:ext cx="32004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REALITY (PAY)CHECK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524000" y="5181600"/>
            <a:ext cx="4800600" cy="1143000"/>
          </a:xfrm>
          <a:prstGeom prst="wedgeRoundRectCallout">
            <a:avLst>
              <a:gd name="adj1" fmla="val -55952"/>
              <a:gd name="adj2" fmla="val 35501"/>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Your paycheck comes with a pay stub. The pay stub gives details about how much you earn and the taxes you pay. Check out the parts of Wanda Worker’s pay stub.</a:t>
            </a:r>
          </a:p>
        </p:txBody>
      </p:sp>
      <p:pic>
        <p:nvPicPr>
          <p:cNvPr id="820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3" y="838200"/>
            <a:ext cx="91074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59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p:tgtEl>
                                          <p:spTgt spid="1026"/>
                                        </p:tgtEl>
                                        <p:attrNameLst>
                                          <p:attrName>ppt_x</p:attrName>
                                        </p:attrNameLst>
                                      </p:cBhvr>
                                      <p:tavLst>
                                        <p:tav tm="0">
                                          <p:val>
                                            <p:strVal val="#ppt_x-#ppt_w*1.125000"/>
                                          </p:val>
                                        </p:tav>
                                        <p:tav tm="100000">
                                          <p:val>
                                            <p:strVal val="#ppt_x"/>
                                          </p:val>
                                        </p:tav>
                                      </p:tavLst>
                                    </p:anim>
                                    <p:animEffect transition="in" filter="wipe(right)">
                                      <p:cBhvr>
                                        <p:cTn id="8" dur="500"/>
                                        <p:tgtEl>
                                          <p:spTgt spid="1026"/>
                                        </p:tgtEl>
                                      </p:cBhvr>
                                    </p:animEffect>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62600" y="152400"/>
            <a:ext cx="3124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5524500" y="165100"/>
            <a:ext cx="32004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REALITY (PAY)CHECK</a:t>
            </a:r>
          </a:p>
        </p:txBody>
      </p:sp>
      <p:pic>
        <p:nvPicPr>
          <p:cNvPr id="92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524000" y="5334000"/>
            <a:ext cx="5029200" cy="533400"/>
          </a:xfrm>
          <a:prstGeom prst="wedgeRoundRectCallout">
            <a:avLst>
              <a:gd name="adj1" fmla="val -53504"/>
              <a:gd name="adj2" fmla="val 85734"/>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How much does Wanda earn per hour?</a:t>
            </a:r>
          </a:p>
        </p:txBody>
      </p:sp>
      <p:pic>
        <p:nvPicPr>
          <p:cNvPr id="9224"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3" y="838200"/>
            <a:ext cx="91074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2443163" y="2362200"/>
            <a:ext cx="6096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a:spLocks noChangeArrowheads="1"/>
          </p:cNvSpPr>
          <p:nvPr/>
        </p:nvSpPr>
        <p:spPr bwMode="auto">
          <a:xfrm>
            <a:off x="6705600" y="54864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800">
                <a:solidFill>
                  <a:srgbClr val="0000FF"/>
                </a:solidFill>
                <a:latin typeface="Segoe Print" pitchFamily="2" charset="0"/>
              </a:rPr>
              <a:t>$12.75</a:t>
            </a:r>
          </a:p>
        </p:txBody>
      </p:sp>
    </p:spTree>
    <p:extLst>
      <p:ext uri="{BB962C8B-B14F-4D97-AF65-F5344CB8AC3E}">
        <p14:creationId xmlns:p14="http://schemas.microsoft.com/office/powerpoint/2010/main" val="2433576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3" y="838200"/>
            <a:ext cx="91074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62600" y="152400"/>
            <a:ext cx="3124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5524500" y="165100"/>
            <a:ext cx="32004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REALITY (PAY)CHECK</a:t>
            </a:r>
          </a:p>
        </p:txBody>
      </p:sp>
      <p:pic>
        <p:nvPicPr>
          <p:cNvPr id="102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524000" y="5334000"/>
            <a:ext cx="4114800" cy="533400"/>
          </a:xfrm>
          <a:prstGeom prst="wedgeRoundRectCallout">
            <a:avLst>
              <a:gd name="adj1" fmla="val -53504"/>
              <a:gd name="adj2" fmla="val 85734"/>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What are Wanda’s total earnings for the current pay period?</a:t>
            </a:r>
          </a:p>
        </p:txBody>
      </p:sp>
      <p:sp>
        <p:nvSpPr>
          <p:cNvPr id="8" name="Oval 7"/>
          <p:cNvSpPr/>
          <p:nvPr/>
        </p:nvSpPr>
        <p:spPr>
          <a:xfrm>
            <a:off x="3028950" y="2971800"/>
            <a:ext cx="70485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a:spLocks noChangeArrowheads="1"/>
          </p:cNvSpPr>
          <p:nvPr/>
        </p:nvSpPr>
        <p:spPr bwMode="auto">
          <a:xfrm>
            <a:off x="6400800" y="54864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800">
                <a:solidFill>
                  <a:srgbClr val="0000FF"/>
                </a:solidFill>
                <a:latin typeface="Segoe Print" pitchFamily="2" charset="0"/>
              </a:rPr>
              <a:t>$1,020.00</a:t>
            </a:r>
          </a:p>
        </p:txBody>
      </p:sp>
    </p:spTree>
    <p:extLst>
      <p:ext uri="{BB962C8B-B14F-4D97-AF65-F5344CB8AC3E}">
        <p14:creationId xmlns:p14="http://schemas.microsoft.com/office/powerpoint/2010/main" val="1062886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3" y="838200"/>
            <a:ext cx="91074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62600" y="152400"/>
            <a:ext cx="3124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5524500" y="165100"/>
            <a:ext cx="32004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REALITY (PAY)CHECK</a:t>
            </a:r>
          </a:p>
        </p:txBody>
      </p:sp>
      <p:pic>
        <p:nvPicPr>
          <p:cNvPr id="112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524000" y="5334000"/>
            <a:ext cx="4114800" cy="533400"/>
          </a:xfrm>
          <a:prstGeom prst="wedgeRoundRectCallout">
            <a:avLst>
              <a:gd name="adj1" fmla="val -53504"/>
              <a:gd name="adj2" fmla="val 85734"/>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Which tax had the least taken out? The most?</a:t>
            </a:r>
          </a:p>
        </p:txBody>
      </p:sp>
      <p:sp>
        <p:nvSpPr>
          <p:cNvPr id="9" name="TextBox 8"/>
          <p:cNvSpPr txBox="1">
            <a:spLocks noChangeArrowheads="1"/>
          </p:cNvSpPr>
          <p:nvPr/>
        </p:nvSpPr>
        <p:spPr bwMode="auto">
          <a:xfrm>
            <a:off x="5607050" y="5665788"/>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000">
                <a:solidFill>
                  <a:srgbClr val="0000FF"/>
                </a:solidFill>
                <a:latin typeface="Segoe Print" pitchFamily="2" charset="0"/>
              </a:rPr>
              <a:t>Least: Medicare tax</a:t>
            </a:r>
          </a:p>
          <a:p>
            <a:r>
              <a:rPr lang="en-US" altLang="en-US" sz="2000">
                <a:solidFill>
                  <a:srgbClr val="0000FF"/>
                </a:solidFill>
                <a:latin typeface="Segoe Print" pitchFamily="2" charset="0"/>
              </a:rPr>
              <a:t>Most: Federal income tax</a:t>
            </a:r>
          </a:p>
        </p:txBody>
      </p:sp>
      <p:sp>
        <p:nvSpPr>
          <p:cNvPr id="7" name="Rectangle 6"/>
          <p:cNvSpPr/>
          <p:nvPr/>
        </p:nvSpPr>
        <p:spPr>
          <a:xfrm>
            <a:off x="2362200" y="4235450"/>
            <a:ext cx="2057400" cy="1524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365375" y="3911600"/>
            <a:ext cx="2057400" cy="1143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455826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p:bldP spid="7" grpId="0" animBg="1"/>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3" y="838200"/>
            <a:ext cx="91074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62600" y="152400"/>
            <a:ext cx="3124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5524500" y="165100"/>
            <a:ext cx="32004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REALITY (PAY)CHECK</a:t>
            </a:r>
          </a:p>
        </p:txBody>
      </p:sp>
      <p:pic>
        <p:nvPicPr>
          <p:cNvPr id="122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524000" y="5334000"/>
            <a:ext cx="3886200" cy="533400"/>
          </a:xfrm>
          <a:prstGeom prst="wedgeRoundRectCallout">
            <a:avLst>
              <a:gd name="adj1" fmla="val -53504"/>
              <a:gd name="adj2" fmla="val 85734"/>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How much did Wanda pay in taxes this pay period?</a:t>
            </a:r>
          </a:p>
        </p:txBody>
      </p:sp>
      <p:sp>
        <p:nvSpPr>
          <p:cNvPr id="8" name="Oval 7"/>
          <p:cNvSpPr/>
          <p:nvPr/>
        </p:nvSpPr>
        <p:spPr>
          <a:xfrm>
            <a:off x="3276600" y="4648200"/>
            <a:ext cx="6096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a:spLocks noChangeArrowheads="1"/>
          </p:cNvSpPr>
          <p:nvPr/>
        </p:nvSpPr>
        <p:spPr bwMode="auto">
          <a:xfrm>
            <a:off x="6400800" y="54864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800">
                <a:solidFill>
                  <a:srgbClr val="0000FF"/>
                </a:solidFill>
                <a:latin typeface="Segoe Print" pitchFamily="2" charset="0"/>
              </a:rPr>
              <a:t>$188.64</a:t>
            </a:r>
          </a:p>
        </p:txBody>
      </p:sp>
    </p:spTree>
    <p:extLst>
      <p:ext uri="{BB962C8B-B14F-4D97-AF65-F5344CB8AC3E}">
        <p14:creationId xmlns:p14="http://schemas.microsoft.com/office/powerpoint/2010/main" val="84026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3" y="838200"/>
            <a:ext cx="91074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62600" y="152400"/>
            <a:ext cx="3124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5524500" y="165100"/>
            <a:ext cx="32004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REALITY (PAY)CHECK</a:t>
            </a:r>
          </a:p>
        </p:txBody>
      </p:sp>
      <p:pic>
        <p:nvPicPr>
          <p:cNvPr id="133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524000" y="5334000"/>
            <a:ext cx="3124200" cy="533400"/>
          </a:xfrm>
          <a:prstGeom prst="wedgeRoundRectCallout">
            <a:avLst>
              <a:gd name="adj1" fmla="val -53504"/>
              <a:gd name="adj2" fmla="val 85734"/>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How much has Wanda paid in total taxes this year?</a:t>
            </a:r>
          </a:p>
        </p:txBody>
      </p:sp>
      <p:sp>
        <p:nvSpPr>
          <p:cNvPr id="8" name="Oval 7"/>
          <p:cNvSpPr/>
          <p:nvPr/>
        </p:nvSpPr>
        <p:spPr>
          <a:xfrm>
            <a:off x="3810000" y="4675188"/>
            <a:ext cx="74295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a:spLocks noChangeArrowheads="1"/>
          </p:cNvSpPr>
          <p:nvPr/>
        </p:nvSpPr>
        <p:spPr bwMode="auto">
          <a:xfrm>
            <a:off x="5791200" y="5389563"/>
            <a:ext cx="2514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800">
                <a:solidFill>
                  <a:srgbClr val="0000FF"/>
                </a:solidFill>
                <a:latin typeface="Segoe Print" pitchFamily="2" charset="0"/>
              </a:rPr>
              <a:t>$2,263.68</a:t>
            </a:r>
          </a:p>
        </p:txBody>
      </p:sp>
    </p:spTree>
    <p:extLst>
      <p:ext uri="{BB962C8B-B14F-4D97-AF65-F5344CB8AC3E}">
        <p14:creationId xmlns:p14="http://schemas.microsoft.com/office/powerpoint/2010/main" val="1741837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3" y="838200"/>
            <a:ext cx="91074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62600" y="152400"/>
            <a:ext cx="3124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5524500" y="165100"/>
            <a:ext cx="32004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REALITY (PAY)CHECK</a:t>
            </a:r>
          </a:p>
        </p:txBody>
      </p:sp>
      <p:pic>
        <p:nvPicPr>
          <p:cNvPr id="143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524000" y="5334000"/>
            <a:ext cx="3733800" cy="533400"/>
          </a:xfrm>
          <a:prstGeom prst="wedgeRoundRectCallout">
            <a:avLst>
              <a:gd name="adj1" fmla="val -53504"/>
              <a:gd name="adj2" fmla="val 85734"/>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How much federal tax has Wanda paid so far this year?</a:t>
            </a:r>
          </a:p>
        </p:txBody>
      </p:sp>
      <p:sp>
        <p:nvSpPr>
          <p:cNvPr id="8" name="Oval 7"/>
          <p:cNvSpPr/>
          <p:nvPr/>
        </p:nvSpPr>
        <p:spPr>
          <a:xfrm>
            <a:off x="3951288" y="3898900"/>
            <a:ext cx="609600"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a:spLocks noChangeArrowheads="1"/>
          </p:cNvSpPr>
          <p:nvPr/>
        </p:nvSpPr>
        <p:spPr bwMode="auto">
          <a:xfrm>
            <a:off x="6172200" y="5373688"/>
            <a:ext cx="2667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800">
                <a:solidFill>
                  <a:srgbClr val="0000FF"/>
                </a:solidFill>
                <a:latin typeface="Segoe Print" pitchFamily="2" charset="0"/>
              </a:rPr>
              <a:t>$1,112.40</a:t>
            </a:r>
          </a:p>
        </p:txBody>
      </p:sp>
    </p:spTree>
    <p:extLst>
      <p:ext uri="{BB962C8B-B14F-4D97-AF65-F5344CB8AC3E}">
        <p14:creationId xmlns:p14="http://schemas.microsoft.com/office/powerpoint/2010/main" val="195687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3" y="838200"/>
            <a:ext cx="91074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62600" y="152400"/>
            <a:ext cx="3124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5524500" y="165100"/>
            <a:ext cx="32004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REALITY (PAY)CHECK</a:t>
            </a:r>
          </a:p>
        </p:txBody>
      </p:sp>
      <p:pic>
        <p:nvPicPr>
          <p:cNvPr id="153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524000" y="5334000"/>
            <a:ext cx="3733800" cy="533400"/>
          </a:xfrm>
          <a:prstGeom prst="wedgeRoundRectCallout">
            <a:avLst>
              <a:gd name="adj1" fmla="val -53504"/>
              <a:gd name="adj2" fmla="val 85734"/>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What was Wanda’s gross pay during the current pay period?</a:t>
            </a:r>
          </a:p>
        </p:txBody>
      </p:sp>
      <p:sp>
        <p:nvSpPr>
          <p:cNvPr id="8" name="Oval 7"/>
          <p:cNvSpPr/>
          <p:nvPr/>
        </p:nvSpPr>
        <p:spPr>
          <a:xfrm>
            <a:off x="5881688" y="1524000"/>
            <a:ext cx="6096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a:spLocks noChangeArrowheads="1"/>
          </p:cNvSpPr>
          <p:nvPr/>
        </p:nvSpPr>
        <p:spPr bwMode="auto">
          <a:xfrm>
            <a:off x="6172200" y="5373688"/>
            <a:ext cx="2552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2800">
                <a:solidFill>
                  <a:srgbClr val="0000FF"/>
                </a:solidFill>
                <a:latin typeface="Segoe Print" pitchFamily="2" charset="0"/>
              </a:rPr>
              <a:t>$1,020.00</a:t>
            </a:r>
          </a:p>
        </p:txBody>
      </p:sp>
    </p:spTree>
    <p:extLst>
      <p:ext uri="{BB962C8B-B14F-4D97-AF65-F5344CB8AC3E}">
        <p14:creationId xmlns:p14="http://schemas.microsoft.com/office/powerpoint/2010/main" val="1902345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3" y="838200"/>
            <a:ext cx="91074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62600" y="152400"/>
            <a:ext cx="3124200" cy="457200"/>
          </a:xfrm>
          <a:prstGeom prst="rect">
            <a:avLst/>
          </a:prstGeom>
          <a:ln w="19050">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5524500" y="165100"/>
            <a:ext cx="3200400" cy="431800"/>
          </a:xfrm>
          <a:prstGeom prst="rect">
            <a:avLst/>
          </a:prstGeom>
          <a:noFill/>
          <a:ln w="19050">
            <a:noFill/>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200" b="1" dirty="0">
                <a:solidFill>
                  <a:srgbClr val="0000FF"/>
                </a:solidFill>
              </a:rPr>
              <a:t>REALITY (PAY)CHECK</a:t>
            </a:r>
          </a:p>
        </p:txBody>
      </p:sp>
      <p:pic>
        <p:nvPicPr>
          <p:cNvPr id="163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181600"/>
            <a:ext cx="83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524000" y="5334000"/>
            <a:ext cx="2960688" cy="533400"/>
          </a:xfrm>
          <a:prstGeom prst="wedgeRoundRectCallout">
            <a:avLst>
              <a:gd name="adj1" fmla="val -53504"/>
              <a:gd name="adj2" fmla="val 85734"/>
              <a:gd name="adj3" fmla="val 16667"/>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4">
                    <a:lumMod val="75000"/>
                  </a:schemeClr>
                </a:solidFill>
              </a:rPr>
              <a:t>Was Wanda’s entire gross pay taxable?</a:t>
            </a:r>
          </a:p>
        </p:txBody>
      </p:sp>
      <p:sp>
        <p:nvSpPr>
          <p:cNvPr id="9" name="TextBox 8"/>
          <p:cNvSpPr txBox="1">
            <a:spLocks noChangeArrowheads="1"/>
          </p:cNvSpPr>
          <p:nvPr/>
        </p:nvSpPr>
        <p:spPr bwMode="auto">
          <a:xfrm>
            <a:off x="6324600" y="5248275"/>
            <a:ext cx="1600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US" altLang="en-US" sz="3200">
                <a:solidFill>
                  <a:srgbClr val="0000FF"/>
                </a:solidFill>
                <a:latin typeface="Segoe Print" pitchFamily="2" charset="0"/>
                <a:sym typeface="Wingdings" pitchFamily="2" charset="2"/>
              </a:rPr>
              <a:t></a:t>
            </a:r>
            <a:r>
              <a:rPr lang="en-US" altLang="en-US" sz="4000">
                <a:solidFill>
                  <a:srgbClr val="0000FF"/>
                </a:solidFill>
                <a:latin typeface="Segoe Print" pitchFamily="2" charset="0"/>
              </a:rPr>
              <a:t> Yes</a:t>
            </a:r>
          </a:p>
          <a:p>
            <a:r>
              <a:rPr lang="en-US" altLang="en-US" sz="3200">
                <a:solidFill>
                  <a:srgbClr val="0000FF"/>
                </a:solidFill>
                <a:latin typeface="Segoe Print" pitchFamily="2" charset="0"/>
                <a:sym typeface="Wingdings" pitchFamily="2" charset="2"/>
              </a:rPr>
              <a:t></a:t>
            </a:r>
            <a:r>
              <a:rPr lang="en-US" altLang="en-US" sz="4000">
                <a:solidFill>
                  <a:srgbClr val="0000FF"/>
                </a:solidFill>
                <a:latin typeface="Segoe Print" pitchFamily="2" charset="0"/>
              </a:rPr>
              <a:t> No</a:t>
            </a:r>
          </a:p>
        </p:txBody>
      </p:sp>
      <p:sp>
        <p:nvSpPr>
          <p:cNvPr id="5" name="TextBox 4"/>
          <p:cNvSpPr txBox="1"/>
          <p:nvPr/>
        </p:nvSpPr>
        <p:spPr>
          <a:xfrm>
            <a:off x="6326188" y="5748338"/>
            <a:ext cx="571500" cy="831850"/>
          </a:xfrm>
          <a:prstGeom prst="rect">
            <a:avLst/>
          </a:prstGeom>
          <a:noFill/>
        </p:spPr>
        <p:txBody>
          <a:bodyPr>
            <a:spAutoFit/>
          </a:bodyPr>
          <a:lstStyle/>
          <a:p>
            <a:pPr fontAlgn="auto">
              <a:spcBef>
                <a:spcPts val="0"/>
              </a:spcBef>
              <a:spcAft>
                <a:spcPts val="0"/>
              </a:spcAft>
              <a:defRPr/>
            </a:pPr>
            <a:r>
              <a:rPr lang="en-US" sz="4800" b="1" dirty="0">
                <a:solidFill>
                  <a:schemeClr val="tx2"/>
                </a:solidFill>
                <a:effectLst>
                  <a:outerShdw blurRad="38100" dist="38100" dir="2700000" algn="tl">
                    <a:srgbClr val="000000">
                      <a:alpha val="43137"/>
                    </a:srgbClr>
                  </a:outerShdw>
                </a:effectLst>
                <a:latin typeface="+mn-lt"/>
                <a:cs typeface="+mn-cs"/>
                <a:sym typeface="Wingdings"/>
              </a:rPr>
              <a:t></a:t>
            </a:r>
            <a:endParaRPr lang="en-US" sz="4800" b="1" dirty="0">
              <a:solidFill>
                <a:schemeClr val="tx2"/>
              </a:solidFill>
              <a:effectLst>
                <a:outerShdw blurRad="38100" dist="38100" dir="2700000" algn="tl">
                  <a:srgbClr val="000000">
                    <a:alpha val="43137"/>
                  </a:srgbClr>
                </a:outerShdw>
              </a:effectLst>
              <a:latin typeface="+mn-lt"/>
              <a:cs typeface="+mn-cs"/>
            </a:endParaRPr>
          </a:p>
        </p:txBody>
      </p:sp>
      <p:sp>
        <p:nvSpPr>
          <p:cNvPr id="14" name="Rectangle 13"/>
          <p:cNvSpPr/>
          <p:nvPr/>
        </p:nvSpPr>
        <p:spPr>
          <a:xfrm>
            <a:off x="4495800" y="2247900"/>
            <a:ext cx="20574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4510088" y="1584325"/>
            <a:ext cx="2057400" cy="20637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980935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p:bldP spid="5" grpId="0"/>
      <p:bldP spid="14" grpId="0" animBg="1"/>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6188</TotalTime>
  <Words>4312</Words>
  <Application>Microsoft Office PowerPoint</Application>
  <PresentationFormat>On-screen Show (4:3)</PresentationFormat>
  <Paragraphs>642</Paragraphs>
  <Slides>113</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113</vt:i4>
      </vt:variant>
    </vt:vector>
  </HeadingPairs>
  <TitlesOfParts>
    <vt:vector size="127" baseType="lpstr">
      <vt:lpstr>Arial</vt:lpstr>
      <vt:lpstr>Bodoni MT Black</vt:lpstr>
      <vt:lpstr>Calibri</vt:lpstr>
      <vt:lpstr>Cooper Black</vt:lpstr>
      <vt:lpstr>Courier New</vt:lpstr>
      <vt:lpstr>Georgia</vt:lpstr>
      <vt:lpstr>Segoe Print</vt:lpstr>
      <vt:lpstr>Segoe Script</vt:lpstr>
      <vt:lpstr>Tahoma</vt:lpstr>
      <vt:lpstr>Times New Roman</vt:lpstr>
      <vt:lpstr>Trebuchet MS</vt:lpstr>
      <vt:lpstr>Wingdings</vt:lpstr>
      <vt:lpstr>Wingdings 2</vt:lpstr>
      <vt:lpstr>Urban</vt:lpstr>
      <vt:lpstr>Principles of Economics </vt:lpstr>
      <vt:lpstr>What is economics?</vt:lpstr>
      <vt:lpstr>Key Assumption of Economics </vt:lpstr>
      <vt:lpstr>Scarcity </vt:lpstr>
      <vt:lpstr>Factors of Production</vt:lpstr>
      <vt:lpstr>Factors of Production</vt:lpstr>
      <vt:lpstr>Factors of Production</vt:lpstr>
      <vt:lpstr>PowerPoint Presentation</vt:lpstr>
      <vt:lpstr>Making Choices to Deal with Scarcity </vt:lpstr>
      <vt:lpstr>The Lorax</vt:lpstr>
      <vt:lpstr>After reading about California’s drought, reflect on the issue of scarcity and how it relates to government.</vt:lpstr>
      <vt:lpstr>After reading one economist’s view on scarcity, answer the following questions.</vt:lpstr>
      <vt:lpstr>Law of Diminishing Marginal Utility</vt:lpstr>
      <vt:lpstr>Game Theory </vt:lpstr>
      <vt:lpstr>Now, you try it… (Player 1 gets the first number in the set, Player 2 gets the second number in the set). Highest  number wins!</vt:lpstr>
      <vt:lpstr>Now, you try it… (Player 1 gets the first number in the set, Player 2 gets the second number in the set). Highest  number wins!</vt:lpstr>
      <vt:lpstr>Now, you try it… (Player 1 gets the first number in the set, Player 2 gets the second number in the set). Highest  number wins!</vt:lpstr>
      <vt:lpstr>Now, you try it… (Player 1 gets the first number in the set, Player 2 gets the second number in the set). Highest  number wins!</vt:lpstr>
      <vt:lpstr>Why it matters…</vt:lpstr>
      <vt:lpstr>Chicken Game &amp; the Cuban Missile Crisis</vt:lpstr>
      <vt:lpstr>PowerPoint Presentation</vt:lpstr>
      <vt:lpstr>Lighthouse Joke</vt:lpstr>
      <vt:lpstr>PowerPoint Presentation</vt:lpstr>
      <vt:lpstr>Crimea Through a Game Theory Lens</vt:lpstr>
      <vt:lpstr>Production Possible Frontier (PPF)</vt:lpstr>
      <vt:lpstr>PowerPoint Presentation</vt:lpstr>
      <vt:lpstr>Locations on a PPF</vt:lpstr>
      <vt:lpstr>Command Economy</vt:lpstr>
      <vt:lpstr>Traditional Economy</vt:lpstr>
      <vt:lpstr>Market Economy</vt:lpstr>
      <vt:lpstr>Influence of Adam Smith</vt:lpstr>
      <vt:lpstr>PowerPoint Presentation</vt:lpstr>
      <vt:lpstr>PowerPoint Presentation</vt:lpstr>
      <vt:lpstr>Rise of Command Economy </vt:lpstr>
      <vt:lpstr>U.S. Mixed Economy </vt:lpstr>
      <vt:lpstr>PowerPoint Presentation</vt:lpstr>
      <vt:lpstr>Micro &amp; Macroeconomics</vt:lpstr>
      <vt:lpstr>Microeconomics </vt:lpstr>
      <vt:lpstr>Law of Supply</vt:lpstr>
      <vt:lpstr>Supply Schedules </vt:lpstr>
      <vt:lpstr>Supply Curve </vt:lpstr>
      <vt:lpstr>Change in Quantity-Supplied </vt:lpstr>
      <vt:lpstr>Change in Supply</vt:lpstr>
      <vt:lpstr>Change in Supply</vt:lpstr>
      <vt:lpstr>PowerPoint Presentation</vt:lpstr>
      <vt:lpstr>Farm Subsidies</vt:lpstr>
      <vt:lpstr>Train Derailments in VA</vt:lpstr>
      <vt:lpstr>Demand</vt:lpstr>
      <vt:lpstr>Law of Demand </vt:lpstr>
      <vt:lpstr>Demand Schedule </vt:lpstr>
      <vt:lpstr>Demand Curve </vt:lpstr>
      <vt:lpstr>Change in Quantity-Demanded </vt:lpstr>
      <vt:lpstr>Change in Demand </vt:lpstr>
      <vt:lpstr>PowerPoint Presentation</vt:lpstr>
      <vt:lpstr>Non-Price Determinants of Demand </vt:lpstr>
      <vt:lpstr>Advertising</vt:lpstr>
      <vt:lpstr>PowerPoint Presentation</vt:lpstr>
      <vt:lpstr>Elasticity of Demand</vt:lpstr>
      <vt:lpstr>Determinants of Elasticity</vt:lpstr>
      <vt:lpstr>Headliners Activity: Supply &amp; Demand </vt:lpstr>
      <vt:lpstr>PowerPoint Presentation</vt:lpstr>
      <vt:lpstr>How do events affect the price of a product? Read each situation below. Will there be a change in the SUPPLY, DEMAND, and PRICE of the product (milk)?  </vt:lpstr>
      <vt:lpstr>Elastic or inelastic? What are consumers willing to buy? For each of the following, decide if the good or service is elastic or inelastic. Briefly explain why. </vt:lpstr>
      <vt:lpstr>How do events affect the price of a product? Read each situation below. Will there be a change in the SUPPLY, DEMAND, and PRICE of the product (oil)?  </vt:lpstr>
      <vt:lpstr>For a grade, give me an example of each that would change supply &amp; demand:</vt:lpstr>
      <vt:lpstr>Understanding Market Equilibrium</vt:lpstr>
      <vt:lpstr>PowerPoint Presentation</vt:lpstr>
      <vt:lpstr>PowerPoint Presentation</vt:lpstr>
      <vt:lpstr>Macroeconomics </vt:lpstr>
      <vt:lpstr>Measuring the Economy</vt:lpstr>
      <vt:lpstr>Consumption Expenditure </vt:lpstr>
      <vt:lpstr>Government Spending</vt:lpstr>
      <vt:lpstr>The People’s Pie Online Simulation</vt:lpstr>
      <vt:lpstr>Import Spending </vt:lpstr>
      <vt:lpstr>PowerPoint Presentation</vt:lpstr>
      <vt:lpstr>Keynesian View on Inflation </vt:lpstr>
      <vt:lpstr>CONSUMER PRICE INDEX</vt:lpstr>
      <vt:lpstr>EMPLOYMENT </vt:lpstr>
      <vt:lpstr>TYPES OF UNEMPLOYMENT</vt:lpstr>
      <vt:lpstr>INFLATION</vt:lpstr>
      <vt:lpstr>BUSINESS CYCLES</vt:lpstr>
      <vt:lpstr>PowerPoint Presentation</vt:lpstr>
      <vt:lpstr>ROLE OF THE GOVERNMENT</vt:lpstr>
      <vt:lpstr>FISCAL POLICY</vt:lpstr>
      <vt:lpstr>PowerPoint Presentation</vt:lpstr>
      <vt:lpstr>Open &amp; Operating: The Federal Reserve Responds to 9/11</vt:lpstr>
      <vt:lpstr>MONETARY POLICY</vt:lpstr>
      <vt:lpstr>TOOLS OF THE FEDERAL RESERVE</vt:lpstr>
      <vt:lpstr>PowerPoint Presentation</vt:lpstr>
      <vt:lpstr>Reality (pay)Check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MUCH WILL IT 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dc:title>
  <dc:creator>Longwood</dc:creator>
  <cp:lastModifiedBy>Joyner, Kari</cp:lastModifiedBy>
  <cp:revision>306</cp:revision>
  <dcterms:created xsi:type="dcterms:W3CDTF">2013-03-12T20:35:08Z</dcterms:created>
  <dcterms:modified xsi:type="dcterms:W3CDTF">2017-04-20T11:57:01Z</dcterms:modified>
</cp:coreProperties>
</file>