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97" r:id="rId19"/>
    <p:sldId id="272" r:id="rId20"/>
    <p:sldId id="292" r:id="rId21"/>
    <p:sldId id="273" r:id="rId22"/>
    <p:sldId id="294" r:id="rId23"/>
    <p:sldId id="295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90" r:id="rId33"/>
    <p:sldId id="291" r:id="rId34"/>
    <p:sldId id="293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1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14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479BB-8AE2-4F3C-8167-8EDA07F35C42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7CB18-58BA-4CA4-9333-1A9375F3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0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7CB18-58BA-4CA4-9333-1A9375F3BB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7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D86DBE-8E96-4E88-88B7-7381CE7C3C5E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B44F36-D963-43C6-B7AE-B3B06BA3C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/url?sa=i&amp;rct=j&amp;q=czar+nicholas+ii+and+wife&amp;source=images&amp;cd=&amp;cad=rja&amp;docid=NPCjlFC8EyTV_M&amp;tbnid=F1k6dfWPo_p6WM:&amp;ved=0CAUQjRw&amp;url=http://www.allposters.com/-sp/Tsar-Nicholas-II-with-Wife-and-Son-Posters_i6836651_.htm&amp;ei=zeVJUcq0KIaAqgHzzoH4Dw&amp;bvm=bv.44011176,d.dmg&amp;psig=AFQjCNFSI5KTKmy7-eVGPqmDr7qRk7TxTg&amp;ust=1363883829497962" TargetMode="External"/><Relationship Id="rId7" Type="http://schemas.openxmlformats.org/officeDocument/2006/relationships/hyperlink" Target="http://www.google.com/url?sa=i&amp;rct=j&amp;q=vladimir+lenin&amp;source=images&amp;cd=&amp;cad=rja&amp;docid=L66KTzX65_B26M&amp;tbnid=n8upCkP90CukFM:&amp;ved=0CAUQjRw&amp;url=http://www.moddb.com/groups/the-communist-party/images/vladimir-lenin3&amp;ei=m-ZJUauWJoelrQHGoYCYBA&amp;bvm=bv.44011176,d.dmg&amp;psig=AFQjCNEhCy8J4uhPqVKNaVfrzxyPfl2qTQ&amp;ust=1363884048332937" TargetMode="External"/><Relationship Id="rId2" Type="http://schemas.openxmlformats.org/officeDocument/2006/relationships/hyperlink" Target="http://www.youtube.com/watch?v=a0RgFDM9ZvE&amp;feature=rela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rasputin&amp;source=images&amp;cd=&amp;cad=rja&amp;docid=IxjirghpMur6NM&amp;tbnid=3ELRdhFVk5qO-M:&amp;ved=0CAUQjRw&amp;url=http://www.npr.org/blogs/krulwich/2012/02/07/146534518/rasputin-was-my-neighbor-and-other-true-tales-of-time-travel&amp;ei=AOZJUamsCpS8qAG6-oD4Cg&amp;bvm=bv.44011176,d.dmg&amp;psig=AFQjCNE8JVH5FBOipqko2FJ7V7PiyZwHYA&amp;ust=1363883897208146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cpsdata\teacherdata\RHHS\dunnavantk\US%20VA%20Govt\PowerPoint%20Notes\Russian%20Revolution.as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youtube.com/watch?v=C9t6QyEv_f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reagan+tears+down+wall&amp;source=images&amp;cd=&amp;cad=rja&amp;docid=Na3MWf-tJSIieM&amp;tbnid=BWu1Et6T-WyWhM:&amp;ved=0CAUQjRw&amp;url=http://newsbusters.org/node/13399&amp;ei=JQZLUci4EozG0AGVpYHgCg&amp;bvm=bv.44158598,d.dmg&amp;psig=AFQjCNEuDaNawUzN9cw96XRZ3w5573XB5w&amp;ust=1363957624942287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/url?sa=i&amp;rct=j&amp;q=gorbechev&amp;source=images&amp;cd=&amp;cad=rja&amp;docid=vzECv_S7tlX-YM&amp;tbnid=4V1Nd3MIGpDEsM:&amp;ved=0CAUQjRw&amp;url=http://canadianawareness.org/2012/11/mikhail-gorbachev-gets-key-to-the-city-of-winnipeg/&amp;ei=eAVLUYaTIa2o0AG0-IHQAQ&amp;bvm=bv.44158598,d.dmg&amp;psig=AFQjCNHifVPyveP6qaCWzD9M-kSz9ws4qA&amp;ust=13639574908812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ZjBMc8r6tZJUKM&amp;tbnid=XoyZOv4m_4LHEM:&amp;ved=0CAgQjRwwAA&amp;url=http://www.classicalvalues.com/archives/2009/07/how_the_russian.html&amp;ei=BwZLUZiTA5Gk4AOh1ICwBw&amp;psig=AFQjCNFehjgf3ZRdW4BUGpCMBo3RCePjqQ&amp;ust=1363957639081502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www.google.com/url?sa=i&amp;source=images&amp;cd=&amp;cad=rja&amp;docid=HzfkE8DoBDg-9M&amp;tbnid=yp8DANLr27PBxM:&amp;ved=0CAgQjRwwAA&amp;url=http://www.nocaptionneeded.com/2009/11/photographers-showcase-the-fall-of-the-berlin-wall/&amp;ei=sgVLUeG_M7Gz4APEgoHICg&amp;psig=AFQjCNHYa54vjKq-y1MmdMNhP0tIZN3brg&amp;ust=1363957554873731" TargetMode="Externa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FyTRFHU9evTI-M&amp;tbnid=Id3Z1h8-M7_ViM:&amp;ved=0CAgQjRwwADhf&amp;url=http://www.wall-maps.com/Classroom/HISTORY/World/break-up-of-the-former-USSR.asp&amp;ei=yf5JUfqqGdXH4AP0xYGoAg&amp;psig=AFQjCNFj8CfUoC-xQi5o8C-3kJf4UOI7sA&amp;ust=1363890249461804" TargetMode="External"/><Relationship Id="rId2" Type="http://schemas.openxmlformats.org/officeDocument/2006/relationships/hyperlink" Target="http://www.youtube.com/watch?v=j-2kx549Mf0&amp;feature=player_embedd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russian+federation+map&amp;source=images&amp;cd=&amp;cad=rja&amp;docid=AcWcAcratpzggM&amp;tbnid=CJ8RsRYqYglsDM:&amp;ved=0CAUQjRw&amp;url=http%3A%2F%2Fwww.lib.utexas.edu%2Fmaps%2Fcommonwealth.html&amp;ei=d_pRUaKDIvCH0QGr0IFg&amp;bvm=bv.44342787,d.dmg&amp;psig=AFQjCNEfKVOz-L0YtEFXFw4PMxxHx8vKwA&amp;ust=13644134276174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m/url?sa=i&amp;source=images&amp;cd=&amp;cad=rja&amp;docid=w3hiRfcHZhgxIM&amp;tbnid=R1cFsoIYXUecuM:&amp;ved=0CAgQjRwwAA&amp;url=http%3A%2F%2Fwww.walterenergy.info%2Fmainframe.php%3Fpage%3Dogfrussia2%26level%3D4&amp;ei=O_tRUePhCre64AOIwYGYAQ&amp;psig=AFQjCNF6rUA8PeICYiKDRKwW1BWxB0c96w&amp;ust=136441362721684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google.com/url?sa=i&amp;rct=j&amp;q=mao+zedong&amp;source=images&amp;cd=&amp;cad=rja&amp;docid=ugsH9MkVtmHDiM&amp;tbnid=wxd1oCJlrvs7KM:&amp;ved=0CAUQjRw&amp;url=http://hum3di.wikispaces.com/1949_mao+zedong,+a+communist,+takes+control+of+china&amp;ei=_wZLUYHbFMjR0wHJs4CgBQ&amp;bvm=bv.44158598,d.dmg&amp;psig=AFQjCNHSnaG6OrJzNVNHlu6-Fcj2elWr-g&amp;ust=1363957879702372" TargetMode="External"/><Relationship Id="rId7" Type="http://schemas.openxmlformats.org/officeDocument/2006/relationships/hyperlink" Target="http://www.google.com/url?sa=i&amp;rct=j&amp;q=red+guards&amp;source=images&amp;cd=&amp;cad=rja&amp;docid=iOU4RT8xmxMVgM&amp;tbnid=SRVSHtEiphFtOM:&amp;ved=0CAUQjRw&amp;url=http://www.thechinatimes.com/online/2011/08/1066.html&amp;ei=5AdLUZOmG6LI0wG7moCgAg&amp;bvm=bv.44158598,d.dmg&amp;psig=AFQjCNHZxUNOyosiv2bWdwtYK7_ENj0YqQ&amp;ust=1363958101803804" TargetMode="External"/><Relationship Id="rId2" Type="http://schemas.openxmlformats.org/officeDocument/2006/relationships/hyperlink" Target="http://www.youtube.com/watch?v=bkt6O4QW45s&amp;feature=player_embedd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/url?sa=i&amp;rct=j&amp;q=mao's+little+red+book&amp;source=images&amp;cd=&amp;cad=rja&amp;docid=FqAt1bb63PRQeM&amp;tbnid=nqSfwIzQ1y9bmM:&amp;ved=0CAUQjRw&amp;url=http://en.wikipedia.org/wiki/Quotations_from_Chairman_Mao&amp;ei=VwdLUcKAOqTb0QHRxoCABA&amp;bvm=bv.44158598,d.dmg&amp;psig=AFQjCNHntNP9BgD1-MOB4gxqrmDnvTvbHA&amp;ust=1363957971526852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yVXa-u4wE" TargetMode="External"/><Relationship Id="rId2" Type="http://schemas.openxmlformats.org/officeDocument/2006/relationships/hyperlink" Target="http://www.youtube.com/watch?v=TtOtV-gE3Y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adam+smith&amp;source=images&amp;cd=&amp;cad=rja&amp;docid=NmkGvpsscMjaMM&amp;tbnid=YZNeieKMLfTxYM:&amp;ved=0CAUQjRw&amp;url=http://ownthedollar.com/2009/10/famous-quotes-money-investing-adam-smith-father-capitalism/&amp;ei=rAJOUYoH0obRAZ-XgfgC&amp;bvm=bv.44158598,d.dmg&amp;psig=AFQjCNFhFzQwg1stc4IqlqmXI39IMrCjSg&amp;ust=1364153378462102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google.com/url?sa=i&amp;rct=j&amp;q=deng+xiaoping&amp;source=images&amp;cd=&amp;cad=rja&amp;docid=VYgPHweCEENMVM&amp;tbnid=j4EJVpyl-Zri6M:&amp;ved=0CAUQjRw&amp;url=http://msmonterossosfacebookpage.wikispaces.com/Deng+Xiaoping&amp;ei=IAhLUfOtD-Xp0QHt_4GgDQ&amp;bvm=bv.44158598,d.dmg&amp;psig=AFQjCNEjmr8PxPs8NxLAODrovOJBIZFySA&amp;ust=1363958171087585" TargetMode="External"/><Relationship Id="rId7" Type="http://schemas.openxmlformats.org/officeDocument/2006/relationships/hyperlink" Target="http://www.google.com/url?sa=i&amp;source=images&amp;cd=&amp;cad=rja&amp;docid=26mZ3gfVRAIAoM&amp;tbnid=9SCwWNBpiske2M:&amp;ved=0CAgQjRwwAA&amp;url=http://cryptome.org/cn/tk/tiananmen-kill.htm&amp;ei=YQhLUc3-HLe04APksYHwCw&amp;psig=AFQjCNE6UMK9em2xoRppHiyPYtJb30hjVg&amp;ust=1363958241514787" TargetMode="External"/><Relationship Id="rId2" Type="http://schemas.openxmlformats.org/officeDocument/2006/relationships/hyperlink" Target="http://www.youtube.com/watch?v=pMD6NDv624E&amp;feature=player_embedd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google.com/url?sa=i&amp;rct=j&amp;q=tiananmen+square&amp;source=images&amp;cd=&amp;cad=rja&amp;docid=Ijq9lZWL7ovlrM&amp;tbnid=7tRVhTCmVXnfjM:&amp;ved=0CAUQjRw&amp;url=http://www.theatlantic.com/infocus/2012/06/tiananmen-square-then-and-now/100311/&amp;ei=NghLUYaCGdO-0QHHl4EY&amp;bvm=bv.44158598,d.dmg&amp;psig=AFQjCNEjp4dJyyAUTu03gZNH_g-0jzykdA&amp;ust=1363958195536008" TargetMode="Externa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tatesman.com/politics/politics/2012/10/china%E2%80%99s-paid-trolls-meet-50-cent-party" TargetMode="External"/><Relationship Id="rId2" Type="http://schemas.openxmlformats.org/officeDocument/2006/relationships/hyperlink" Target="http://www.youtube.com/watch?v=oHOkhAplfn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ina's+smog&amp;source=images&amp;cd=&amp;cad=rja&amp;docid=KooTW3kcspTzWM&amp;tbnid=UxlhK3r_ipzDUM:&amp;ved=0CAUQjRw&amp;url=http://www.guardian.co.uk/world/2013/jan/14/beijing-smog-continues-media-action&amp;ei=qDJLUeToOo6w0AG0nICoBg&amp;bvm=bv.44158598,d.dmg&amp;psig=AFQjCNGXqE20Hmouat_7hoUQ2Ts5a0FY_A&amp;ust=13639690615143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om/url?sa=i&amp;rct=j&amp;q=china+smog&amp;source=images&amp;cd=&amp;cad=rja&amp;docid=NYNhbNnMrYYhpM&amp;tbnid=HW1cxFQaLSI5kM:&amp;ved=0CAUQjRw&amp;url=http://www.sueddeutsche.de/politik/umweltverschmutzung-in-china-regierung-sieht-blindes-wachstum-als-smog-ursache-1.1574234&amp;ei=QFBLUaD9K4a_ygHHw4CABw&amp;bvm=bv.44158598,d.dmQ&amp;psig=AFQjCNEXwt4ElftMjF-Pn_1II5eJ8lAq4g&amp;ust=1363976591615141" TargetMode="Externa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source=images&amp;cd=&amp;cad=rja&amp;docid=dvQSUH-zbEl2XM&amp;tbnid=pGws6r55_yPI3M:&amp;ved=0CAgQjRwwAA&amp;url=http://www.heritage.org/research/reports/2011/04/the-united-states-vs-china-which-economy-is-bigger-which-is-better&amp;ei=HZhQUcn8LvTH4AOWiYD4Dw&amp;psig=AFQjCNHbpAO9A3DzrINK5fdaUYk2UZA2bA&amp;ust=1364322717807047" TargetMode="External"/><Relationship Id="rId3" Type="http://schemas.openxmlformats.org/officeDocument/2006/relationships/hyperlink" Target="http://www.youtube.com/watch?v=Y7T8vb9h-nE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www.youtube.com/watch?v=sEm7nsD-xB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source=images&amp;cd=&amp;cad=rja&amp;docid=w2pdLlxFXeGe4M&amp;tbnid=n5eyctaffGqGEM:&amp;ved=0CAgQjRwwAA&amp;url=http://blog.inomics.com/en/page/2/&amp;ei=FJhQUfGzMYHj4APB7oEo&amp;psig=AFQjCNGUUgVBUnYRwPQjkijio_I-oKTuQg&amp;ust=1364322708849323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www.google.com/url?sa=i&amp;source=images&amp;cd=&amp;cad=rja&amp;docid=8Gx_Rz3yyGh7sM&amp;tbnid=ppow70POv9lrYM:&amp;ved=0CAgQjRwwAA&amp;url=http://peninsulapress.com/2012/07/03/in-bringing-back-jobs-from-china-bay-area-manufacturers-find-benefits-and-barriers/&amp;ei=VmpLUanbJLHi4AOs1ICYBw&amp;psig=AFQjCNF6AFigGG-g7nvLWvkzk9S4bvdBLA&amp;ust=1363983318634908" TargetMode="External"/><Relationship Id="rId9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united+kingdom&amp;source=images&amp;cd=&amp;cad=rja&amp;docid=Eg9spFcVJRgNpM&amp;tbnid=7SaPOFaMpraTJM:&amp;ved=0CAUQjRw&amp;url=http://education.randmcnally.com/classroom/action/viewLargerMapImage.do?mapFileName=United_Kingdom_Political.png&amp;imageTitle=United%20Kingdom%20Political%20Map&amp;ei=oeBJUZHwAYaZqgGV84DwCA&amp;bvm=bv.44011176,d.dmg&amp;psig=AFQjCNHHgRGkydlaY0V8IFzwN6_bG9pNkQ&amp;ust=1363882518020395" TargetMode="External"/><Relationship Id="rId2" Type="http://schemas.openxmlformats.org/officeDocument/2006/relationships/hyperlink" Target="http://www.youtube.com/watch?v=4PYEKSOBR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pZhugomNJE" TargetMode="External"/><Relationship Id="rId2" Type="http://schemas.openxmlformats.org/officeDocument/2006/relationships/hyperlink" Target="http://www.youtube.com/watch?v=qbjEd430EK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m/url?sa=i&amp;rct=j&amp;q=english+parliament&amp;source=images&amp;cd=&amp;cad=rja&amp;docid=lL7cV_v8_W5PeM&amp;tbnid=Spa-0THV4MkkWM:&amp;ved=0CAUQjRw&amp;url=http://www.historyfiles.co.uk/KingListsBritain/EnglandParliament.htm&amp;ei=q-FJUZb7I8aKrAHV_IGoCQ&amp;bvm=bv.44011176,d.dmg&amp;psig=AFQjCNHt0wtx5FFn5acG7fstKK7HUgoaFw&amp;ust=1363882792623419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source=images&amp;cd=&amp;cad=rja&amp;docid=kcnbTpyniYRepM&amp;tbnid=QFPHU1o8lvNKzM:&amp;ved=0CAgQjRwwAA&amp;url=http://www.telegraph.co.uk/news/politics/5105862/House-of-Lords-in-new-peers-for-hire-row.html&amp;ei=fAxOUdXKCO_e4AO984EQ&amp;psig=AFQjCNFi-gSypa9ytxrOHMLDuvSUcn_XYg&amp;ust=136415590016942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house+of+commons+england&amp;source=images&amp;cd=&amp;cad=rja&amp;docid=obMb8pv1jJysKM&amp;tbnid=CpBBa5faaVS0dM:&amp;ved=0CAUQjRw&amp;url=http://www.leftfootforward.org/2013/01/mps-and-their-pay-because-theyre-worth-it/house-of-commons-2/&amp;ei=Y-JJUeWkMIq5qgHJz4HIBg&amp;bvm=bv.44011176,d.dmg&amp;psig=AFQjCNFcXPRTsUeO_kYk-93_QS2iM9Hjbw&amp;ust=136388297655057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m/url?sa=i&amp;rct=j&amp;q=socialism&amp;source=images&amp;cd=&amp;cad=rja&amp;docid=9Xj3y0AHQj8BiM&amp;tbnid=4AEl3fdy5APXrM:&amp;ved=0CAUQjRw&amp;url=http://thinksquad.net/2010/06/27/helen-keller-was-a-socialist/&amp;ei=UQNOUfeHJarB0AHM84CABQ&amp;bvm=bv.44158598,d.dmg&amp;psig=AFQjCNHcyRgpNEyYk612C3rVoomlm_qufg&amp;ust=1364153508578365" TargetMode="External"/><Relationship Id="rId7" Type="http://schemas.openxmlformats.org/officeDocument/2006/relationships/hyperlink" Target="http://www.google.com/url?sa=i&amp;source=images&amp;cd=&amp;cad=rja&amp;docid=icn7CrPGc4WzgM&amp;tbnid=dAWLtpLSrPXAlM:&amp;ved=0CAgQjRwwADiMAQ&amp;url=http://thecanadiansentinel.blogspot.com/2012/01/greeces-little-victims-of-socialism.html&amp;ei=8gNOUeDVCNOo4AOfmoDgBQ&amp;psig=AFQjCNHt2nm3lreTfmU1215KvKA8-ALuxg&amp;ust=1364153714170408" TargetMode="External"/><Relationship Id="rId2" Type="http://schemas.openxmlformats.org/officeDocument/2006/relationships/hyperlink" Target="http://www.youtube.com/watch?v=bVdop3klQD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socialism&amp;source=images&amp;cd=&amp;cad=rja&amp;docid=5_uycnTFkYOxzM&amp;tbnid=jdz3XJb7qIFF-M:&amp;ved=0CAUQjRw&amp;url=http://www.classwarfareexists.com/the-number-of-americans-who-view-socialism-positively-is-nearly-double-the-number-who-view-fox/&amp;ei=_gNOUZe1CcrA0AHo5oCAAw&amp;bvm=bv.44158598,d.dmg&amp;psig=AFQjCNF0k6JL1Dkzfnul6SMI927DNzKooQ&amp;ust=1364153657743734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source=images&amp;cd=&amp;cad=rja&amp;docid=o0P4zdH2aArjcM&amp;tbnid=uN18AX6XOFCDGM:&amp;ved=0CAgQjRwwADjCAQ&amp;url=http://www.campaignlive.co.uk/news/1152704/&amp;ei=yw5OUYThENaz4AOy84DIDg&amp;psig=AFQjCNFFUUFMukDoO6KrsljPABZh2MDhQA&amp;ust=13641564913112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google.com/url?sa=i&amp;source=images&amp;cd=&amp;cad=rja&amp;docid=eBn-T_Y8ktHjuM&amp;tbnid=0C9A_jeFFvCwpM:&amp;ved=0CAgQjRwwADga&amp;url=http://politicaladvertising.co.uk/tag/poster/&amp;ei=Yg9OUdagF9XH4AO5toHoBQ&amp;psig=AFQjCNEfFELfWJwh5J1Y4tv2x4zg_C0UHw&amp;ust=1364156642418997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google.com/url?sa=i&amp;rct=j&amp;q=mexico+map&amp;source=images&amp;cd=&amp;cad=rja&amp;docid=6XgRTe0otDagKM&amp;tbnid=mN8H9ZBYhqCI0M:&amp;ved=0CAUQjRw&amp;url=http://geology.com/world/mexico-satellite-image.shtml&amp;ei=FglLUb2vE9Dx0wG34oDoDA&amp;bvm=bv.44158598,d.dmg&amp;psig=AFQjCNFsBBfO922yKpT4qQDTZgE7BXXlbQ&amp;ust=136395841887604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www.google.com/url?sa=i&amp;rct=j&amp;q=NAFTA&amp;source=images&amp;cd=&amp;cad=rja&amp;docid=e4BpCk0dC9RVQM&amp;tbnid=oXvsnqeKRbWu2M:&amp;ved=0CAUQjRw&amp;url=http://www.businessweek.com/stories/2008-03-18/what-you-dont-know-about-nafta&amp;ei=bgtLUdKuEYOA0AHIqYHwCA&amp;bvm=bv.44158598,d.dmg&amp;psig=AFQjCNFppn4J0DJm5Ax6UsCfg-AkG8JWlQ&amp;ust=13639589137124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m/url?sa=i&amp;rct=j&amp;q=NAFTA+job+gains&amp;source=images&amp;cd=&amp;cad=rja&amp;docid=AonrokP6NCSf9M&amp;tbnid=DifR-p5m382fdM:&amp;ved=0CAUQjRw&amp;url=http://www.factcheck.org/2008/07/naftas-impact-on-employment/&amp;ei=lgtLUeKuFs610QGRg4H4AQ&amp;bvm=bv.44158598,d.dmg&amp;psig=AFQjCNERuH1nr38ekhjJitbvrPMFdvShig&amp;ust=136395905963516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er+capita+homicide+rate+by+country&amp;source=images&amp;cd=&amp;cad=rja&amp;docid=QracXELgt78qtM&amp;tbnid=XA6CaECxgR4eyM:&amp;ved=0CAUQjRw&amp;url=http://www.skyscrapercity.com/showthread.php?t=427441&amp;page=7&amp;ei=-J5QUbbnI6aW0QGApoGIBw&amp;bvm=bv.44158598,d.dmg&amp;psig=AFQjCNEgsgjxF0UTflwXzrpnDu2wq1xRLw&amp;ust=1364324458818339" TargetMode="External"/><Relationship Id="rId2" Type="http://schemas.openxmlformats.org/officeDocument/2006/relationships/hyperlink" Target="http://news.blogs.cnn.com/2012/06/21/fast-and-furious-investigation-started-with-agents-death/?iref=all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karl+marx&amp;source=images&amp;cd=&amp;cad=rja&amp;docid=wvs8nItZGbBtjM&amp;tbnid=fmqe2Lbb-NWvvM:&amp;ved=0CAUQjRw&amp;url=http://www.historyguide.org/intellect/marx.html&amp;ei=WwROUZPLIYS90QHimoCIBQ&amp;bvm=bv.44158598,d.dmg&amp;psig=AFQjCNG9GMj1VHNz4QlqsHh9ZwvV3AXcyQ&amp;ust=1364153802717476" TargetMode="External"/><Relationship Id="rId2" Type="http://schemas.openxmlformats.org/officeDocument/2006/relationships/hyperlink" Target="http://www.youtube.com/watch?v=wyqJ9wxZ9L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source=images&amp;cd=&amp;cad=rja&amp;docid=HEkggFDo_wiSKM&amp;tbnid=jv4ezRyTYLLtEM:&amp;ved=0CAgQjRwwAA&amp;url=http://sites.google.com/site/housatonicindustry/1-profit-seeking/ii-the-english-industrial-revolution&amp;ei=swROUaHcIZio4APBlYCwAg&amp;psig=AFQjCNG3bYxxNK2ThVp3xpDfea4w2AsuUg&amp;ust=1364153907581577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vtJja2ihY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oqtekUoNXFfrYM&amp;tbnid=583Sh4kmyY104M:&amp;ved=0CAgQjRwwAA&amp;url=http://www2.hnhsoakland.org/Faculty/aedmonson/Sites/WC2Pictures.html&amp;ei=KwdOUdn9LdHK4AOpiYDQBQ&amp;psig=AFQjCNENHiVa3gsi5h_q_JoA9LsJfTSaMQ&amp;ust=1364154539794845" TargetMode="External"/><Relationship Id="rId2" Type="http://schemas.openxmlformats.org/officeDocument/2006/relationships/hyperlink" Target="http://www.youtube.com/watch?v=MGwVD8o4lW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communist+symbols&amp;source=images&amp;cd=&amp;cad=rja&amp;docid=2F-BrgH6XIgFgM&amp;tbnid=N3Gef71jJp4z8M:&amp;ved=0CAUQjRw&amp;url=http://www.tldm.org/News10/HammerAndSickleToReturn.htm&amp;ei=VOBJUeqNMsffqAHS64DwCw&amp;bvm=bv.44011176,d.dmg&amp;psig=AFQjCNFhX87y4ciw0XD06W8PZOxc8m87RQ&amp;ust=136388244941594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soviet+union+map+before+and+after&amp;source=images&amp;cd=&amp;cad=rja&amp;docid=Aa3KrS8LKtDP2M&amp;tbnid=Xi-rEo_acFgLvM:&amp;ved=0CAUQjRw&amp;url=http://www.democraticunderground.com/discuss/duboard.php?az=view_all&amp;address=389x3826201&amp;ei=OgFKUca2BoHGqQGUkIGABA&amp;psig=AFQjCNGbnDXdU4PYLFKHD8QVJzCEi7V1oQ&amp;ust=136389070682139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TEST #8</a:t>
            </a:r>
          </a:p>
          <a:p>
            <a:pPr algn="ctr"/>
            <a:r>
              <a:rPr lang="en-US" dirty="0" smtClean="0"/>
              <a:t>COMPARATIVE POLITICAL </a:t>
            </a:r>
            <a:r>
              <a:rPr lang="en-US" dirty="0"/>
              <a:t>&amp;</a:t>
            </a:r>
            <a:r>
              <a:rPr lang="en-US" dirty="0" smtClean="0"/>
              <a:t> ECONOMIC  SYSTEMS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Monarchy until 1917</a:t>
            </a:r>
          </a:p>
          <a:p>
            <a:pPr lvl="1"/>
            <a:r>
              <a:rPr lang="en-US" sz="2000" dirty="0" smtClean="0"/>
              <a:t>Began to decline after the Russo-Japanese War of 1905</a:t>
            </a:r>
          </a:p>
          <a:p>
            <a:pPr lvl="1"/>
            <a:r>
              <a:rPr lang="en-US" sz="2000" dirty="0" smtClean="0"/>
              <a:t>Was unable to stay together during WWI</a:t>
            </a:r>
          </a:p>
          <a:p>
            <a:pPr lvl="1"/>
            <a:r>
              <a:rPr lang="en-US" sz="2000" dirty="0" smtClean="0"/>
              <a:t>Czar Nicholas II – imprisoned, then killed</a:t>
            </a:r>
          </a:p>
          <a:p>
            <a:pPr lvl="1"/>
            <a:r>
              <a:rPr lang="en-US" sz="2000" dirty="0" smtClean="0"/>
              <a:t>Communist promised “bread &amp; peace”</a:t>
            </a:r>
          </a:p>
          <a:p>
            <a:r>
              <a:rPr lang="en-US" sz="2400" dirty="0" smtClean="0">
                <a:hlinkClick r:id="rId2"/>
              </a:rPr>
              <a:t>Bolshevik Revolution</a:t>
            </a:r>
            <a:endParaRPr lang="en-US" sz="2400" dirty="0" smtClean="0"/>
          </a:p>
          <a:p>
            <a:pPr lvl="1"/>
            <a:r>
              <a:rPr lang="en-US" sz="2000" dirty="0" smtClean="0"/>
              <a:t>1917</a:t>
            </a:r>
            <a:r>
              <a:rPr lang="en-US" sz="2000" dirty="0"/>
              <a:t> </a:t>
            </a:r>
            <a:r>
              <a:rPr lang="en-US" sz="2000" dirty="0" smtClean="0"/>
              <a:t>Vladimir Lenin – transforms Russia into a communist nation</a:t>
            </a:r>
          </a:p>
          <a:p>
            <a:pPr lvl="1"/>
            <a:endParaRPr lang="en-US" sz="2000" dirty="0" smtClean="0"/>
          </a:p>
        </p:txBody>
      </p:sp>
      <p:pic>
        <p:nvPicPr>
          <p:cNvPr id="5122" name="Picture 2" descr="http://imgc.allpostersimages.com/images/P-473-488-90/46/4612/ZXJFG00Z/posters/tsar-nicholas-ii-with-wife-and-s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33282"/>
            <a:ext cx="2566413" cy="34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.npr.org/assets/img/2012/02/07/rasputin_pt1_custom-dbac432547f0305ac280e982b44ce29c65de43c3-s6-c1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40209"/>
            <a:ext cx="2221987" cy="341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dia.moddb.com/images/groups/1/5/4702/tumblr_l0z1kvNuYa1qzr6zyo1_500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23161"/>
          <a:stretch/>
        </p:blipFill>
        <p:spPr bwMode="auto">
          <a:xfrm>
            <a:off x="5791200" y="3814282"/>
            <a:ext cx="3099059" cy="30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ussian Revolution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sz="2800" dirty="0" smtClean="0">
                <a:hlinkClick r:id="rId2"/>
              </a:rPr>
              <a:t>Stalin</a:t>
            </a:r>
            <a:r>
              <a:rPr lang="en-US" sz="2800" dirty="0" smtClean="0"/>
              <a:t> ruled from 1924 - 1953</a:t>
            </a:r>
          </a:p>
          <a:p>
            <a:pPr lvl="1"/>
            <a:r>
              <a:rPr lang="en-US" sz="2400" dirty="0" smtClean="0"/>
              <a:t>“Great Purges” – purifies the party by executing his political &amp; military threats</a:t>
            </a:r>
          </a:p>
          <a:p>
            <a:pPr lvl="1"/>
            <a:r>
              <a:rPr lang="en-US" sz="2400" dirty="0" smtClean="0"/>
              <a:t>Forced collectivization of agriculture</a:t>
            </a:r>
          </a:p>
          <a:p>
            <a:pPr lvl="1"/>
            <a:r>
              <a:rPr lang="en-US" sz="2400" dirty="0" smtClean="0"/>
              <a:t>Placed emphasis on industry &amp; military growth</a:t>
            </a:r>
          </a:p>
          <a:p>
            <a:pPr lvl="1"/>
            <a:r>
              <a:rPr lang="en-US" sz="2400" dirty="0" smtClean="0"/>
              <a:t>Rules during WWII </a:t>
            </a:r>
            <a:r>
              <a:rPr lang="en-US" sz="2400" dirty="0"/>
              <a:t>&amp;</a:t>
            </a:r>
            <a:r>
              <a:rPr lang="en-US" sz="2400" dirty="0" smtClean="0"/>
              <a:t> the beginning of the Cold War</a:t>
            </a:r>
            <a:endParaRPr lang="en-US" sz="2400" dirty="0"/>
          </a:p>
        </p:txBody>
      </p:sp>
      <p:pic>
        <p:nvPicPr>
          <p:cNvPr id="6146" name="Picture 2" descr="2stal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238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Soviet Constitution</a:t>
            </a:r>
          </a:p>
          <a:p>
            <a:pPr lvl="1"/>
            <a:r>
              <a:rPr lang="en-US" dirty="0" smtClean="0"/>
              <a:t>Established the structure and powers of the government</a:t>
            </a:r>
          </a:p>
          <a:p>
            <a:pPr lvl="1"/>
            <a:r>
              <a:rPr lang="en-US" dirty="0" smtClean="0"/>
              <a:t>No limits to government power – doesn’t guarantee basic rights</a:t>
            </a:r>
          </a:p>
          <a:p>
            <a:r>
              <a:rPr lang="en-US" dirty="0" smtClean="0"/>
              <a:t>Legislature</a:t>
            </a:r>
          </a:p>
          <a:p>
            <a:pPr lvl="2"/>
            <a:r>
              <a:rPr lang="en-US" dirty="0" smtClean="0"/>
              <a:t>Supreme Soviet - Rubber stamps decrees of the Communist </a:t>
            </a:r>
            <a:r>
              <a:rPr lang="en-US" dirty="0"/>
              <a:t>P</a:t>
            </a:r>
            <a:r>
              <a:rPr lang="en-US" dirty="0" smtClean="0"/>
              <a:t>arty of the Soviet Union (CPSU) usually one candidate for each members seat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r>
              <a:rPr lang="en-US" dirty="0" smtClean="0"/>
              <a:t>Communist Party</a:t>
            </a:r>
          </a:p>
          <a:p>
            <a:pPr lvl="1"/>
            <a:r>
              <a:rPr lang="en-US" dirty="0" smtClean="0"/>
              <a:t>Top Committee – </a:t>
            </a:r>
            <a:r>
              <a:rPr lang="en-US" b="1" dirty="0" smtClean="0">
                <a:solidFill>
                  <a:srgbClr val="FF0000"/>
                </a:solidFill>
              </a:rPr>
              <a:t>Central Committee or Politburo – head is the General Secretary</a:t>
            </a:r>
          </a:p>
          <a:p>
            <a:r>
              <a:rPr lang="en-US" dirty="0" smtClean="0"/>
              <a:t>Gorbachev (1985-1991)</a:t>
            </a:r>
          </a:p>
          <a:p>
            <a:pPr lvl="1"/>
            <a:r>
              <a:rPr lang="en-US" dirty="0" smtClean="0"/>
              <a:t>Perestroika – political &amp; economic reforms</a:t>
            </a:r>
          </a:p>
          <a:p>
            <a:pPr lvl="1"/>
            <a:r>
              <a:rPr lang="en-US" dirty="0" smtClean="0"/>
              <a:t>Glasnost – openness of the society reducing government censorship</a:t>
            </a:r>
          </a:p>
        </p:txBody>
      </p:sp>
      <p:pic>
        <p:nvPicPr>
          <p:cNvPr id="1026" name="Picture 2" descr="http://canadianawareness.org/wp-content/uploads/2012/11/gorbache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678382"/>
            <a:ext cx="2177604" cy="31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captionneeded.com/wp-content/uploads/2009/11/Turley-Fall-of-the-Berlin-Wall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21322"/>
          <a:stretch/>
        </p:blipFill>
        <p:spPr bwMode="auto">
          <a:xfrm>
            <a:off x="2198386" y="4085550"/>
            <a:ext cx="2603524" cy="28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assicalvalues.com/ReaganWallHamme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32" y="4833238"/>
            <a:ext cx="2838450" cy="20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wsbusters.org/static/2007/06/2007-06-12RonaldReaga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10" y="4495800"/>
            <a:ext cx="1626705" cy="24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Fall of the Soviet Union</a:t>
            </a:r>
            <a:endParaRPr lang="en-US" sz="2400" dirty="0" smtClean="0"/>
          </a:p>
          <a:p>
            <a:pPr lvl="1"/>
            <a:r>
              <a:rPr lang="en-US" sz="2000" dirty="0" smtClean="0"/>
              <a:t>Baltic states declared independence</a:t>
            </a:r>
          </a:p>
          <a:p>
            <a:pPr lvl="1"/>
            <a:r>
              <a:rPr lang="en-US" sz="2000" dirty="0" smtClean="0"/>
              <a:t>1991 – elections held &amp; Boris Yeltsin (who withdrew from the communist party)  became the President of Russia</a:t>
            </a:r>
          </a:p>
          <a:p>
            <a:pPr lvl="1"/>
            <a:r>
              <a:rPr lang="en-US" sz="2000" dirty="0" smtClean="0"/>
              <a:t>Gorbachev &amp; his wife arrested in a failed coup to gain back control</a:t>
            </a:r>
          </a:p>
          <a:p>
            <a:pPr lvl="1"/>
            <a:r>
              <a:rPr lang="en-US" sz="2000" dirty="0" smtClean="0"/>
              <a:t>Gorbachev resigns – Soviet Union is dissolved</a:t>
            </a:r>
            <a:endParaRPr lang="en-US" sz="2000" dirty="0"/>
          </a:p>
        </p:txBody>
      </p:sp>
      <p:pic>
        <p:nvPicPr>
          <p:cNvPr id="3" name="Picture 2" descr="http://www.wall-maps.com/Classroom/HISTORY/World-History/w91_USSR_Breakup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477000" cy="42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1993 Constitution – establishes a republic &amp; guarantees individual freedoms</a:t>
            </a:r>
          </a:p>
          <a:p>
            <a:r>
              <a:rPr lang="en-US" sz="2400" dirty="0" smtClean="0"/>
              <a:t>40 political parties including the Communist</a:t>
            </a:r>
          </a:p>
          <a:p>
            <a:r>
              <a:rPr lang="en-US" sz="2400" dirty="0" smtClean="0"/>
              <a:t>Separation of Powers</a:t>
            </a:r>
          </a:p>
          <a:p>
            <a:pPr lvl="1"/>
            <a:r>
              <a:rPr lang="en-US" sz="2000" dirty="0" smtClean="0"/>
              <a:t>President – most power – appoints Prime Minister (2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in Command) &amp; ministers of executive depts.</a:t>
            </a:r>
          </a:p>
          <a:p>
            <a:pPr lvl="2"/>
            <a:r>
              <a:rPr lang="en-US" sz="2000" dirty="0" smtClean="0"/>
              <a:t>4 yr. term, 2 term limit, 35 yrs. old, citizens, 10 year resident</a:t>
            </a:r>
          </a:p>
          <a:p>
            <a:pPr lvl="1"/>
            <a:r>
              <a:rPr lang="en-US" sz="2000" dirty="0" smtClean="0"/>
              <a:t>Legislative Branch –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Federal Assembly</a:t>
            </a:r>
          </a:p>
          <a:p>
            <a:pPr lvl="2"/>
            <a:r>
              <a:rPr lang="en-US" sz="2000" dirty="0" smtClean="0"/>
              <a:t>Bicameral – </a:t>
            </a:r>
            <a:r>
              <a:rPr lang="en-US" sz="2000" dirty="0" smtClean="0">
                <a:solidFill>
                  <a:srgbClr val="FF0000"/>
                </a:solidFill>
              </a:rPr>
              <a:t>Council of Federation </a:t>
            </a:r>
            <a:r>
              <a:rPr lang="en-US" sz="2000" dirty="0" smtClean="0"/>
              <a:t>&amp; </a:t>
            </a:r>
            <a:r>
              <a:rPr lang="en-US" sz="2000" dirty="0" smtClean="0">
                <a:solidFill>
                  <a:srgbClr val="FF0000"/>
                </a:solidFill>
              </a:rPr>
              <a:t>State Duma </a:t>
            </a:r>
            <a:r>
              <a:rPr lang="en-US" sz="2000" dirty="0" smtClean="0"/>
              <a:t>(more powerful)</a:t>
            </a:r>
          </a:p>
          <a:p>
            <a:pPr lvl="2"/>
            <a:r>
              <a:rPr lang="en-US" sz="2000" dirty="0" smtClean="0"/>
              <a:t>Override presidential veto by 2/3s vote</a:t>
            </a:r>
          </a:p>
          <a:p>
            <a:pPr lvl="1"/>
            <a:r>
              <a:rPr lang="en-US" sz="2000" dirty="0" smtClean="0"/>
              <a:t>Constitutional Court – 19 members, 12 year terms</a:t>
            </a:r>
          </a:p>
          <a:p>
            <a:pPr lvl="2"/>
            <a:r>
              <a:rPr lang="en-US" sz="2000" dirty="0" smtClean="0"/>
              <a:t>Power of “judicial review’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Government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Regional &amp; Local Governments</a:t>
            </a:r>
          </a:p>
          <a:p>
            <a:pPr lvl="1"/>
            <a:r>
              <a:rPr lang="en-US" sz="2800" dirty="0" smtClean="0"/>
              <a:t>49 provinces with governors</a:t>
            </a:r>
          </a:p>
          <a:p>
            <a:pPr lvl="1"/>
            <a:r>
              <a:rPr lang="en-US" sz="2800" dirty="0" smtClean="0"/>
              <a:t>The Federation contains 21 republics of which 10 are autonomous areas</a:t>
            </a:r>
          </a:p>
          <a:p>
            <a:pPr lvl="1"/>
            <a:r>
              <a:rPr lang="en-US" sz="2800" dirty="0" smtClean="0"/>
              <a:t>Constant pressure by some republics to break away</a:t>
            </a:r>
            <a:endParaRPr lang="en-US" sz="2800" dirty="0"/>
          </a:p>
        </p:txBody>
      </p:sp>
      <p:pic>
        <p:nvPicPr>
          <p:cNvPr id="2050" name="Picture 2" descr="http://www.lib.utexas.edu/maps/commonwealth/russiaaddivision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3631" r="4161" b="5398"/>
          <a:stretch/>
        </p:blipFill>
        <p:spPr bwMode="auto">
          <a:xfrm>
            <a:off x="0" y="3505200"/>
            <a:ext cx="4211782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alterenergy.info/img/PNG/administrative_regions_of_the_russian_federation_bi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2" y="3373770"/>
            <a:ext cx="4904509" cy="33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00800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Languages/Ethnic Groups of Russia</a:t>
            </a:r>
          </a:p>
          <a:p>
            <a:r>
              <a:rPr lang="en-US" dirty="0" err="1" smtClean="0"/>
              <a:t>Abaza</a:t>
            </a:r>
            <a:r>
              <a:rPr lang="en-US" dirty="0" smtClean="0"/>
              <a:t> </a:t>
            </a:r>
            <a:r>
              <a:rPr lang="en-US" dirty="0"/>
              <a:t>(Northwest Caucasian; in the </a:t>
            </a:r>
            <a:r>
              <a:rPr lang="en-US" dirty="0" err="1"/>
              <a:t>Karachay</a:t>
            </a:r>
            <a:r>
              <a:rPr lang="en-US" dirty="0"/>
              <a:t>–</a:t>
            </a:r>
            <a:r>
              <a:rPr lang="en-US" dirty="0" err="1"/>
              <a:t>Cherkess</a:t>
            </a:r>
            <a:r>
              <a:rPr lang="en-US" dirty="0"/>
              <a:t> Republic)</a:t>
            </a:r>
            <a:r>
              <a:rPr lang="en-US" baseline="30000" dirty="0"/>
              <a:t>[4]</a:t>
            </a:r>
            <a:endParaRPr lang="en-US" dirty="0"/>
          </a:p>
          <a:p>
            <a:r>
              <a:rPr lang="en-US" dirty="0" err="1"/>
              <a:t>Adyghe</a:t>
            </a:r>
            <a:r>
              <a:rPr lang="en-US" dirty="0"/>
              <a:t> (Northwest Caucasian; in the Republic of </a:t>
            </a:r>
            <a:r>
              <a:rPr lang="en-US" dirty="0" err="1"/>
              <a:t>Adygea</a:t>
            </a:r>
            <a:r>
              <a:rPr lang="en-US" dirty="0"/>
              <a:t>)</a:t>
            </a:r>
          </a:p>
          <a:p>
            <a:r>
              <a:rPr lang="en-US" dirty="0"/>
              <a:t>Altay (Turkic; in the Altai Republic)</a:t>
            </a:r>
          </a:p>
          <a:p>
            <a:r>
              <a:rPr lang="en-US" dirty="0" err="1"/>
              <a:t>Avar</a:t>
            </a:r>
            <a:r>
              <a:rPr lang="en-US" dirty="0"/>
              <a:t> (Northeast Caucasian; in the Republic of Dagestan)</a:t>
            </a:r>
          </a:p>
          <a:p>
            <a:r>
              <a:rPr lang="en-US" dirty="0"/>
              <a:t>Azerbaijani (Turkic; in the Republic of Dagestan)</a:t>
            </a:r>
          </a:p>
          <a:p>
            <a:r>
              <a:rPr lang="en-US" dirty="0"/>
              <a:t>Bashkir (Turkic; in the Republic of Bashkortostan)</a:t>
            </a:r>
          </a:p>
          <a:p>
            <a:r>
              <a:rPr lang="en-US" dirty="0" err="1"/>
              <a:t>Buryat</a:t>
            </a:r>
            <a:r>
              <a:rPr lang="en-US" dirty="0"/>
              <a:t> (Mongolic; in </a:t>
            </a:r>
            <a:r>
              <a:rPr lang="en-US" dirty="0" err="1"/>
              <a:t>Agin-Buryat</a:t>
            </a:r>
            <a:r>
              <a:rPr lang="en-US" dirty="0"/>
              <a:t> </a:t>
            </a:r>
            <a:r>
              <a:rPr lang="en-US" dirty="0" err="1"/>
              <a:t>Okrug</a:t>
            </a:r>
            <a:r>
              <a:rPr lang="en-US" dirty="0"/>
              <a:t> and the </a:t>
            </a:r>
            <a:r>
              <a:rPr lang="en-US" dirty="0" err="1"/>
              <a:t>Buryat</a:t>
            </a:r>
            <a:r>
              <a:rPr lang="en-US" dirty="0"/>
              <a:t> Republic)</a:t>
            </a:r>
          </a:p>
          <a:p>
            <a:r>
              <a:rPr lang="en-US" dirty="0"/>
              <a:t>Chechen (Northeast Caucasian; in the Chechen Republic)</a:t>
            </a:r>
          </a:p>
          <a:p>
            <a:r>
              <a:rPr lang="en-US" dirty="0"/>
              <a:t>Chuvash (Turkic; in the Chuvash Republic)</a:t>
            </a:r>
          </a:p>
          <a:p>
            <a:r>
              <a:rPr lang="en-US" dirty="0" err="1"/>
              <a:t>Erzya</a:t>
            </a:r>
            <a:r>
              <a:rPr lang="en-US" dirty="0"/>
              <a:t> (Uralic; in the Republic of </a:t>
            </a:r>
            <a:r>
              <a:rPr lang="en-US" dirty="0" err="1"/>
              <a:t>Mordovia</a:t>
            </a:r>
            <a:r>
              <a:rPr lang="en-US" dirty="0"/>
              <a:t>)</a:t>
            </a:r>
          </a:p>
          <a:p>
            <a:r>
              <a:rPr lang="en-US" dirty="0"/>
              <a:t>Ingush (Northeast Caucasian; in the Republic of Ingushetia)</a:t>
            </a:r>
          </a:p>
          <a:p>
            <a:r>
              <a:rPr lang="en-US" dirty="0" err="1"/>
              <a:t>Kabardian</a:t>
            </a:r>
            <a:r>
              <a:rPr lang="en-US" dirty="0"/>
              <a:t> (Northwest Caucasian; in the </a:t>
            </a:r>
            <a:r>
              <a:rPr lang="en-US" dirty="0" err="1"/>
              <a:t>Kabardino-Balkar</a:t>
            </a:r>
            <a:r>
              <a:rPr lang="en-US" dirty="0"/>
              <a:t> Republic and </a:t>
            </a:r>
            <a:r>
              <a:rPr lang="en-US" dirty="0" err="1"/>
              <a:t>Karachay</a:t>
            </a:r>
            <a:r>
              <a:rPr lang="en-US" dirty="0"/>
              <a:t>–</a:t>
            </a:r>
            <a:r>
              <a:rPr lang="en-US" dirty="0" err="1"/>
              <a:t>Cherkess</a:t>
            </a:r>
            <a:r>
              <a:rPr lang="en-US" dirty="0"/>
              <a:t> Republic</a:t>
            </a:r>
            <a:r>
              <a:rPr lang="en-US" baseline="30000" dirty="0"/>
              <a:t>[4]</a:t>
            </a:r>
            <a:r>
              <a:rPr lang="en-US" dirty="0"/>
              <a:t>)</a:t>
            </a:r>
          </a:p>
          <a:p>
            <a:r>
              <a:rPr lang="en-US" dirty="0"/>
              <a:t>Kalmyk (Mongolic; in the Republic of </a:t>
            </a:r>
            <a:r>
              <a:rPr lang="en-US" dirty="0" err="1"/>
              <a:t>Kalmykia</a:t>
            </a:r>
            <a:r>
              <a:rPr lang="en-US" dirty="0"/>
              <a:t>)</a:t>
            </a:r>
          </a:p>
          <a:p>
            <a:r>
              <a:rPr lang="en-US" dirty="0" err="1"/>
              <a:t>Karachay-Balkar</a:t>
            </a:r>
            <a:r>
              <a:rPr lang="en-US" dirty="0"/>
              <a:t> (Turkic; in the </a:t>
            </a:r>
            <a:r>
              <a:rPr lang="en-US" dirty="0" err="1"/>
              <a:t>Kabardino-Balkar</a:t>
            </a:r>
            <a:r>
              <a:rPr lang="en-US" dirty="0"/>
              <a:t> Republic and </a:t>
            </a:r>
            <a:r>
              <a:rPr lang="en-US" dirty="0" err="1"/>
              <a:t>Karachay</a:t>
            </a:r>
            <a:r>
              <a:rPr lang="en-US" dirty="0"/>
              <a:t>–</a:t>
            </a:r>
            <a:r>
              <a:rPr lang="en-US" dirty="0" err="1"/>
              <a:t>Cherkess</a:t>
            </a:r>
            <a:r>
              <a:rPr lang="en-US" dirty="0"/>
              <a:t> Republic</a:t>
            </a:r>
            <a:r>
              <a:rPr lang="en-US" baseline="30000" dirty="0"/>
              <a:t>[4]</a:t>
            </a:r>
            <a:r>
              <a:rPr lang="en-US" dirty="0"/>
              <a:t>)</a:t>
            </a:r>
          </a:p>
          <a:p>
            <a:r>
              <a:rPr lang="en-US" dirty="0" err="1"/>
              <a:t>Khakas</a:t>
            </a:r>
            <a:r>
              <a:rPr lang="en-US" dirty="0"/>
              <a:t> (Turkic; in the Republic of </a:t>
            </a:r>
            <a:r>
              <a:rPr lang="en-US" dirty="0" err="1"/>
              <a:t>Khakassia</a:t>
            </a:r>
            <a:r>
              <a:rPr lang="en-US" dirty="0"/>
              <a:t>)</a:t>
            </a:r>
          </a:p>
          <a:p>
            <a:r>
              <a:rPr lang="en-US" dirty="0" err="1"/>
              <a:t>Komi-Zyrian</a:t>
            </a:r>
            <a:r>
              <a:rPr lang="en-US" dirty="0"/>
              <a:t> (Uralic; in the </a:t>
            </a:r>
            <a:r>
              <a:rPr lang="en-US" dirty="0" err="1"/>
              <a:t>Komi</a:t>
            </a:r>
            <a:r>
              <a:rPr lang="en-US" dirty="0"/>
              <a:t> Republic)</a:t>
            </a:r>
          </a:p>
          <a:p>
            <a:r>
              <a:rPr lang="en-US" dirty="0" err="1"/>
              <a:t>Lezgi</a:t>
            </a:r>
            <a:r>
              <a:rPr lang="en-US" dirty="0"/>
              <a:t> (Northeast Caucasian; in the Republic of Dagestan)</a:t>
            </a:r>
          </a:p>
          <a:p>
            <a:r>
              <a:rPr lang="en-US" dirty="0" err="1"/>
              <a:t>Mansi</a:t>
            </a:r>
            <a:r>
              <a:rPr lang="en-US" dirty="0"/>
              <a:t> (Uralic; in </a:t>
            </a:r>
            <a:r>
              <a:rPr lang="en-US" dirty="0" err="1"/>
              <a:t>Khanty</a:t>
            </a:r>
            <a:r>
              <a:rPr lang="en-US" dirty="0"/>
              <a:t>–</a:t>
            </a:r>
            <a:r>
              <a:rPr lang="en-US" dirty="0" err="1"/>
              <a:t>Mansi</a:t>
            </a:r>
            <a:r>
              <a:rPr lang="en-US" dirty="0"/>
              <a:t> Autonomous </a:t>
            </a:r>
            <a:r>
              <a:rPr lang="en-US" dirty="0" err="1"/>
              <a:t>Okrug</a:t>
            </a:r>
            <a:r>
              <a:rPr lang="en-US" dirty="0"/>
              <a:t>)</a:t>
            </a:r>
          </a:p>
          <a:p>
            <a:r>
              <a:rPr lang="en-US" dirty="0"/>
              <a:t>Mari (Uralic; in the Mari El Republic)</a:t>
            </a:r>
          </a:p>
          <a:p>
            <a:r>
              <a:rPr lang="en-US" dirty="0"/>
              <a:t>Moksha (Uralic; in the Republic of </a:t>
            </a:r>
            <a:r>
              <a:rPr lang="en-US" dirty="0" err="1"/>
              <a:t>Mordovia</a:t>
            </a:r>
            <a:r>
              <a:rPr lang="en-US" dirty="0"/>
              <a:t>)</a:t>
            </a:r>
          </a:p>
          <a:p>
            <a:r>
              <a:rPr lang="en-US" dirty="0" err="1"/>
              <a:t>Nogai</a:t>
            </a:r>
            <a:r>
              <a:rPr lang="en-US" dirty="0"/>
              <a:t> (Turkic; in the </a:t>
            </a:r>
            <a:r>
              <a:rPr lang="en-US" dirty="0" err="1"/>
              <a:t>Karachay</a:t>
            </a:r>
            <a:r>
              <a:rPr lang="en-US" dirty="0"/>
              <a:t>–</a:t>
            </a:r>
            <a:r>
              <a:rPr lang="en-US" dirty="0" err="1"/>
              <a:t>Cherkess</a:t>
            </a:r>
            <a:r>
              <a:rPr lang="en-US" dirty="0"/>
              <a:t> Republic)</a:t>
            </a:r>
            <a:r>
              <a:rPr lang="en-US" baseline="30000" dirty="0"/>
              <a:t>[4]</a:t>
            </a:r>
            <a:endParaRPr lang="en-US" dirty="0"/>
          </a:p>
          <a:p>
            <a:r>
              <a:rPr lang="en-US" dirty="0"/>
              <a:t>Ossetic (Iranian; in the Republic of North Ossetia–</a:t>
            </a:r>
            <a:r>
              <a:rPr lang="en-US" dirty="0" err="1"/>
              <a:t>Alania</a:t>
            </a:r>
            <a:r>
              <a:rPr lang="en-US" dirty="0"/>
              <a:t>)</a:t>
            </a:r>
          </a:p>
          <a:p>
            <a:r>
              <a:rPr lang="en-US" dirty="0"/>
              <a:t>Tatar (Turkic; in the Republic of </a:t>
            </a:r>
            <a:r>
              <a:rPr lang="en-US" dirty="0" err="1"/>
              <a:t>Tatarstan</a:t>
            </a:r>
            <a:r>
              <a:rPr lang="en-US" dirty="0"/>
              <a:t>)</a:t>
            </a:r>
          </a:p>
          <a:p>
            <a:r>
              <a:rPr lang="en-US" dirty="0" err="1"/>
              <a:t>Tuvаn</a:t>
            </a:r>
            <a:r>
              <a:rPr lang="en-US" dirty="0"/>
              <a:t> (Turkic; in the </a:t>
            </a:r>
            <a:r>
              <a:rPr lang="en-US" dirty="0" err="1"/>
              <a:t>Tuva</a:t>
            </a:r>
            <a:r>
              <a:rPr lang="en-US" dirty="0"/>
              <a:t> Republic)</a:t>
            </a:r>
          </a:p>
          <a:p>
            <a:r>
              <a:rPr lang="en-US" dirty="0" err="1"/>
              <a:t>Udmurt</a:t>
            </a:r>
            <a:r>
              <a:rPr lang="en-US" dirty="0"/>
              <a:t> (Uralic; in the </a:t>
            </a:r>
            <a:r>
              <a:rPr lang="en-US" dirty="0" err="1"/>
              <a:t>Udmurt</a:t>
            </a:r>
            <a:r>
              <a:rPr lang="en-US" dirty="0"/>
              <a:t> Republic)</a:t>
            </a:r>
          </a:p>
          <a:p>
            <a:r>
              <a:rPr lang="en-US" dirty="0"/>
              <a:t>Yakut (Turkic; in the </a:t>
            </a:r>
            <a:r>
              <a:rPr lang="en-US" dirty="0" err="1"/>
              <a:t>Sakha</a:t>
            </a:r>
            <a:r>
              <a:rPr lang="en-US" dirty="0"/>
              <a:t> Republic)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2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1949 – becomes communist nation under Mao </a:t>
            </a:r>
            <a:r>
              <a:rPr lang="en-US" sz="2400" dirty="0" err="1" smtClean="0"/>
              <a:t>Ze</a:t>
            </a:r>
            <a:r>
              <a:rPr lang="en-US" sz="2400" dirty="0" smtClean="0"/>
              <a:t>-Dong </a:t>
            </a:r>
          </a:p>
          <a:p>
            <a:pPr lvl="1"/>
            <a:r>
              <a:rPr lang="en-US" sz="2000" dirty="0" smtClean="0"/>
              <a:t>Support from the peasants</a:t>
            </a:r>
          </a:p>
          <a:p>
            <a:pPr lvl="1"/>
            <a:r>
              <a:rPr lang="en-US" sz="2000" dirty="0" smtClean="0"/>
              <a:t>Great Leap Forward – plan to collectivize to increase agricultural production &amp; to place emphasis on heavy industry</a:t>
            </a:r>
          </a:p>
          <a:p>
            <a:r>
              <a:rPr lang="en-US" sz="2400" dirty="0" smtClean="0"/>
              <a:t>1960’s – </a:t>
            </a:r>
            <a:r>
              <a:rPr lang="en-US" sz="2400" dirty="0" smtClean="0">
                <a:hlinkClick r:id="rId2"/>
              </a:rPr>
              <a:t>Cultural Revolution </a:t>
            </a:r>
            <a:r>
              <a:rPr lang="en-US" sz="2400" dirty="0" smtClean="0"/>
              <a:t>(1966)</a:t>
            </a:r>
          </a:p>
          <a:p>
            <a:pPr lvl="1"/>
            <a:r>
              <a:rPr lang="en-US" sz="2000" dirty="0" smtClean="0"/>
              <a:t>“Red Guard” – young patriots</a:t>
            </a:r>
          </a:p>
          <a:p>
            <a:pPr lvl="1"/>
            <a:r>
              <a:rPr lang="en-US" sz="2000" dirty="0" smtClean="0"/>
              <a:t>“Little Red Book” – thoughts of Chairman Mao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2050" name="Picture 2" descr="http://hum3di.wikispaces.com/file/view/mao-zedong.jpg/218544132/mao-zedo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4287464"/>
            <a:ext cx="2511354" cy="26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en/thumb/9/90/Quotations_from_Chairman_Mao_Tse-Tung_bilingual.JPG/200px-Quotations_from_Chairman_Mao_Tse-Tung_bilingua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87" y="4422336"/>
            <a:ext cx="1727421" cy="24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thechinatimes.com/wp-content/uploads/2011/08/6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5481"/>
            <a:ext cx="3740722" cy="25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Capitalism </a:t>
            </a:r>
            <a:r>
              <a:rPr lang="en-US" sz="2000" dirty="0" smtClean="0"/>
              <a:t>– economic system that rewards individuals through free enterprise &amp; profit</a:t>
            </a:r>
          </a:p>
          <a:p>
            <a:pPr lvl="1"/>
            <a:r>
              <a:rPr lang="en-US" sz="1800" dirty="0" smtClean="0"/>
              <a:t>Factors of Production</a:t>
            </a:r>
          </a:p>
          <a:p>
            <a:pPr lvl="2"/>
            <a:r>
              <a:rPr lang="en-US" sz="1600" dirty="0" smtClean="0"/>
              <a:t>Land, Labor, capital &amp; entrepreneurship</a:t>
            </a:r>
          </a:p>
          <a:p>
            <a:pPr lvl="1"/>
            <a:r>
              <a:rPr lang="en-US" sz="1800" dirty="0" smtClean="0"/>
              <a:t>Market Economy</a:t>
            </a:r>
          </a:p>
          <a:p>
            <a:pPr lvl="2"/>
            <a:r>
              <a:rPr lang="en-US" sz="1600" dirty="0" smtClean="0"/>
              <a:t>Free enterprise (factors are owned by private individuals)</a:t>
            </a:r>
          </a:p>
          <a:p>
            <a:pPr lvl="2"/>
            <a:r>
              <a:rPr lang="en-US" sz="1600" dirty="0" smtClean="0"/>
              <a:t>Profit motive – gains from business dealings</a:t>
            </a:r>
          </a:p>
          <a:p>
            <a:pPr lvl="1"/>
            <a:r>
              <a:rPr lang="en-US" sz="1800" dirty="0" smtClean="0"/>
              <a:t>Competition</a:t>
            </a:r>
          </a:p>
          <a:p>
            <a:pPr lvl="2"/>
            <a:r>
              <a:rPr lang="en-US" sz="1600" dirty="0" smtClean="0"/>
              <a:t>Law of Supply &amp; Demand – these forces set prices in the market</a:t>
            </a:r>
          </a:p>
          <a:p>
            <a:pPr lvl="2"/>
            <a:r>
              <a:rPr lang="en-US" sz="1600" dirty="0" smtClean="0"/>
              <a:t>Monopoly – one seller of a good or service within an industry</a:t>
            </a:r>
          </a:p>
          <a:p>
            <a:pPr lvl="2"/>
            <a:r>
              <a:rPr lang="en-US" sz="1600" dirty="0" smtClean="0"/>
              <a:t>Laissez-faire – business activity free of govt. regulations</a:t>
            </a:r>
            <a:endParaRPr lang="en-US" sz="1600" dirty="0"/>
          </a:p>
          <a:p>
            <a:pPr lvl="2"/>
            <a:r>
              <a:rPr lang="en-US" sz="1600" dirty="0" smtClean="0"/>
              <a:t>Adam Smith – Wealth of Nations – the </a:t>
            </a:r>
            <a:r>
              <a:rPr lang="en-US" sz="1600" dirty="0" smtClean="0">
                <a:hlinkClick r:id="rId3"/>
              </a:rPr>
              <a:t>“invisible hand”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COMPARATIVE ECONOMIC SYSTEMS</a:t>
            </a:r>
            <a:endParaRPr lang="en-US" dirty="0"/>
          </a:p>
        </p:txBody>
      </p:sp>
      <p:pic>
        <p:nvPicPr>
          <p:cNvPr id="7171" name="Picture 3" descr="C:\Users\dunnavantk\AppData\Local\Microsoft\Windows\Temporary Internet Files\Content.IE5\XKIAYY45\MP9003418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24" y="5335407"/>
            <a:ext cx="2134476" cy="15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ownthedollar.com/wp-content/uploads/2009/10/adam-smith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226070"/>
            <a:ext cx="1471767" cy="163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33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dirty="0"/>
              <a:t>1976 – </a:t>
            </a:r>
            <a:r>
              <a:rPr lang="en-US" dirty="0">
                <a:hlinkClick r:id="rId2"/>
              </a:rPr>
              <a:t>Deng Xia Ping </a:t>
            </a:r>
            <a:endParaRPr lang="en-US" dirty="0"/>
          </a:p>
          <a:p>
            <a:pPr lvl="1"/>
            <a:r>
              <a:rPr lang="en-US" dirty="0"/>
              <a:t>Reforms encouraging private enterprise</a:t>
            </a:r>
          </a:p>
          <a:p>
            <a:pPr lvl="1"/>
            <a:r>
              <a:rPr lang="en-US" dirty="0"/>
              <a:t>No right to political dissent</a:t>
            </a:r>
          </a:p>
          <a:p>
            <a:pPr lvl="1"/>
            <a:r>
              <a:rPr lang="en-US" dirty="0"/>
              <a:t>1989 – Tiananmen Square demonstration</a:t>
            </a:r>
          </a:p>
          <a:p>
            <a:endParaRPr lang="en-US" dirty="0"/>
          </a:p>
        </p:txBody>
      </p:sp>
      <p:pic>
        <p:nvPicPr>
          <p:cNvPr id="3074" name="Picture 2" descr="http://msmonterossosfacebookpage.wikispaces.com/file/view/DengXiaoping-Teng_Hsiao-ping_ChinaTimeJan19-1976.jpg/147252459/338x445/DengXiaoping-Teng_Hsiao-ping_ChinaTimeJan19-197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4765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theatlantic.com/static/infocus/china060412/t01_9060509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94226"/>
            <a:ext cx="4026985" cy="25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ryptome.org/cn/tk/pict52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3" y="4132956"/>
            <a:ext cx="3505200" cy="23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Communist Party</a:t>
            </a:r>
            <a:r>
              <a:rPr lang="en-US" sz="2000" dirty="0" smtClean="0"/>
              <a:t>– hold all major positions; they control the government</a:t>
            </a:r>
          </a:p>
          <a:p>
            <a:pPr lvl="1"/>
            <a:r>
              <a:rPr lang="en-US" sz="1800" dirty="0" smtClean="0"/>
              <a:t>Similar to Soviet Union with a Politburo &amp; Premier</a:t>
            </a:r>
          </a:p>
          <a:p>
            <a:r>
              <a:rPr lang="en-US" sz="2000" dirty="0" smtClean="0"/>
              <a:t>Punishment for most crimes is death – no guarantee of fair trial</a:t>
            </a:r>
          </a:p>
          <a:p>
            <a:r>
              <a:rPr lang="en-US" sz="2000" dirty="0" smtClean="0"/>
              <a:t>Internet censorship – “</a:t>
            </a:r>
            <a:r>
              <a:rPr lang="en-US" sz="2000" dirty="0" smtClean="0">
                <a:hlinkClick r:id="rId3"/>
              </a:rPr>
              <a:t>50 cent party members</a:t>
            </a:r>
            <a:r>
              <a:rPr lang="en-US" sz="2000" dirty="0" smtClean="0"/>
              <a:t>” – posting positive message about China’s govt.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6146" name="Picture 2" descr="http://news.bbc.co.uk/nol/shared/spl/hi/in_depth/china_politics/government/img/china_diagram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3352800"/>
            <a:ext cx="706333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2010 – China became largest exporter</a:t>
            </a:r>
          </a:p>
          <a:p>
            <a:r>
              <a:rPr lang="en-US" sz="2400" dirty="0"/>
              <a:t>12th Five-Year </a:t>
            </a:r>
            <a:r>
              <a:rPr lang="en-US" sz="2400" dirty="0" smtClean="0"/>
              <a:t>Plan- in 2011 </a:t>
            </a:r>
            <a:r>
              <a:rPr lang="en-US" sz="2400" dirty="0"/>
              <a:t>emphasizes continued economic reforms </a:t>
            </a:r>
            <a:r>
              <a:rPr lang="en-US" sz="2400" dirty="0" smtClean="0"/>
              <a:t>&amp; </a:t>
            </a:r>
            <a:r>
              <a:rPr lang="en-US" sz="2400" dirty="0"/>
              <a:t>the need to increase domestic consumption in order to make the economy less dependent on </a:t>
            </a:r>
            <a:r>
              <a:rPr lang="en-US" sz="2400" dirty="0" smtClean="0"/>
              <a:t>exports</a:t>
            </a:r>
          </a:p>
          <a:p>
            <a:r>
              <a:rPr lang="en-US" sz="2400" dirty="0" smtClean="0"/>
              <a:t>Major environmental &amp; population issues</a:t>
            </a:r>
            <a:endParaRPr lang="en-US" sz="2400" dirty="0"/>
          </a:p>
        </p:txBody>
      </p:sp>
      <p:pic>
        <p:nvPicPr>
          <p:cNvPr id="8194" name="Picture 2" descr="http://static.guim.co.uk/sys-images/Guardian/Pix/pictures/2013/1/14/1358174513421/Severe-smog-and-air-pollu-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3489959"/>
            <a:ext cx="4613564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olpix.sueddeutsche.com/polopoly_fs/1.1574250.1358328882!/httpImage/image.jpg_gen/derivatives/860x860/imag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9" y="3489959"/>
            <a:ext cx="4464893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75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3" y="228600"/>
            <a:ext cx="8229600" cy="56262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“Sweatshops”</a:t>
            </a:r>
            <a:r>
              <a:rPr lang="en-US" sz="2400" dirty="0" smtClean="0"/>
              <a:t> – Chinese factories assemble many products at very low cost – 77% of jobs lost to China are in manufacturing</a:t>
            </a:r>
          </a:p>
          <a:p>
            <a:r>
              <a:rPr lang="en-US" sz="2400" dirty="0" smtClean="0"/>
              <a:t>College entrance exam determines </a:t>
            </a:r>
            <a:r>
              <a:rPr lang="en-US" sz="2400" dirty="0" smtClean="0">
                <a:hlinkClick r:id="rId3"/>
              </a:rPr>
              <a:t>admission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218" name="Picture 2" descr="http://peninsulapress.com/wp-content/uploads/2012/06/average-manufacturing-wage.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932709"/>
            <a:ext cx="4343400" cy="24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inomics.com/wp-contents/uploads/2013/01/Chinese-Doctorates-vs-US-Doctorates1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8458"/>
            <a:ext cx="5189723" cy="21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ritage.org/~/media/Images/Reports/2011/04/bg2547/b2547_table1.ashx?w=500&amp;h=681&amp;as=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9724"/>
            <a:ext cx="3524250" cy="479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49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Unwritten Constitution – no single document, based on historic documents, court rulings (English Common Law), &amp; Parliament’s laws</a:t>
            </a:r>
          </a:p>
          <a:p>
            <a:r>
              <a:rPr lang="en-US" sz="2800" dirty="0" smtClean="0">
                <a:hlinkClick r:id="rId2"/>
              </a:rPr>
              <a:t>Constitutional Monarchy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United Kingdom of Great Britain </a:t>
            </a:r>
            <a:r>
              <a:rPr lang="en-US" dirty="0" smtClean="0">
                <a:effectLst/>
              </a:rPr>
              <a:t>&amp; </a:t>
            </a:r>
            <a:r>
              <a:rPr lang="en-US" dirty="0">
                <a:effectLst/>
              </a:rPr>
              <a:t>Northern Ireland</a:t>
            </a:r>
            <a:endParaRPr lang="en-US" dirty="0"/>
          </a:p>
        </p:txBody>
      </p:sp>
      <p:pic>
        <p:nvPicPr>
          <p:cNvPr id="2050" name="Picture 2" descr="http://education.randmcnally.com/images/edpub/United_Kingdom_Political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/>
          <a:stretch/>
        </p:blipFill>
        <p:spPr bwMode="auto">
          <a:xfrm>
            <a:off x="5562600" y="3048000"/>
            <a:ext cx="3124200" cy="35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6712" y="457200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Parliament</a:t>
            </a:r>
            <a:r>
              <a:rPr lang="en-US" dirty="0" smtClean="0"/>
              <a:t> –holds legislative &amp; executive powers</a:t>
            </a:r>
          </a:p>
          <a:p>
            <a:pPr lvl="1"/>
            <a:r>
              <a:rPr lang="en-US" dirty="0" smtClean="0"/>
              <a:t>Legislative – lawmaking</a:t>
            </a:r>
          </a:p>
          <a:p>
            <a:pPr lvl="1"/>
            <a:r>
              <a:rPr lang="en-US" dirty="0" smtClean="0"/>
              <a:t>Bi-cameral</a:t>
            </a:r>
          </a:p>
          <a:p>
            <a:pPr lvl="2"/>
            <a:r>
              <a:rPr lang="en-US" dirty="0" smtClean="0"/>
              <a:t>House of Lords </a:t>
            </a:r>
          </a:p>
          <a:p>
            <a:pPr lvl="2"/>
            <a:r>
              <a:rPr lang="en-US" dirty="0" smtClean="0">
                <a:hlinkClick r:id="rId3"/>
              </a:rPr>
              <a:t>House of Commons</a:t>
            </a:r>
            <a:endParaRPr lang="en-US" dirty="0" smtClean="0"/>
          </a:p>
        </p:txBody>
      </p:sp>
      <p:pic>
        <p:nvPicPr>
          <p:cNvPr id="3074" name="Picture 2" descr="http://www.historyfiles.co.uk/images/Britain/Modern/London_Parliament01_full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" b="11580"/>
          <a:stretch/>
        </p:blipFill>
        <p:spPr bwMode="auto">
          <a:xfrm>
            <a:off x="1295400" y="3084073"/>
            <a:ext cx="6248400" cy="37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House of Lords – until 1999, members were appointed </a:t>
            </a:r>
            <a:r>
              <a:rPr lang="en-US" sz="2200" dirty="0" smtClean="0"/>
              <a:t>by queen </a:t>
            </a:r>
            <a:r>
              <a:rPr lang="en-US" sz="2200" dirty="0" smtClean="0"/>
              <a:t>or inherited noble titles </a:t>
            </a:r>
            <a:r>
              <a:rPr lang="en-US" sz="2200" dirty="0" smtClean="0"/>
              <a:t>*life </a:t>
            </a:r>
            <a:r>
              <a:rPr lang="en-US" sz="2200" dirty="0" smtClean="0"/>
              <a:t>peers (those honored for achievements in science, literature, politics or business.</a:t>
            </a:r>
          </a:p>
          <a:p>
            <a:pPr lvl="1"/>
            <a:r>
              <a:rPr lang="en-US" sz="2200" dirty="0" smtClean="0"/>
              <a:t>682 members</a:t>
            </a:r>
          </a:p>
          <a:p>
            <a:pPr lvl="1"/>
            <a:r>
              <a:rPr lang="en-US" sz="2200" dirty="0" smtClean="0"/>
              <a:t>Reviews bills made by the House of </a:t>
            </a:r>
            <a:r>
              <a:rPr lang="en-US" sz="2200" dirty="0" smtClean="0"/>
              <a:t>Commons</a:t>
            </a:r>
            <a:endParaRPr lang="en-US" sz="2200" dirty="0" smtClean="0"/>
          </a:p>
          <a:p>
            <a:pPr lvl="2"/>
            <a:r>
              <a:rPr lang="en-US" sz="2200" dirty="0" smtClean="0"/>
              <a:t>Can only delay a bill; can’t prevent it from passage</a:t>
            </a:r>
          </a:p>
          <a:p>
            <a:pPr lvl="1"/>
            <a:r>
              <a:rPr lang="en-US" sz="2200" dirty="0" smtClean="0"/>
              <a:t>Serves as the final court of appeals in criminal &amp; civil cases</a:t>
            </a:r>
            <a:endParaRPr lang="en-US" sz="2200" dirty="0"/>
          </a:p>
        </p:txBody>
      </p:sp>
      <p:pic>
        <p:nvPicPr>
          <p:cNvPr id="6146" name="Picture 2" descr="http://i.telegraph.co.uk/multimedia/archive/01251/Hse_Lords_1251000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56990"/>
            <a:ext cx="4953000" cy="31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 smtClean="0"/>
              <a:t>House of Commons – 659 members elected by single member districts of similar populations</a:t>
            </a:r>
          </a:p>
          <a:p>
            <a:pPr lvl="1"/>
            <a:r>
              <a:rPr lang="en-US" dirty="0" smtClean="0"/>
              <a:t>Elections are held every 5 years</a:t>
            </a:r>
          </a:p>
          <a:p>
            <a:pPr lvl="1"/>
            <a:r>
              <a:rPr lang="en-US" dirty="0" smtClean="0"/>
              <a:t>Opposing parties sit across from each other</a:t>
            </a:r>
          </a:p>
          <a:p>
            <a:pPr lvl="1"/>
            <a:r>
              <a:rPr lang="en-US" dirty="0" smtClean="0"/>
              <a:t>Majority party does most of the work but any MP (member of Parliament) can introduce a bill</a:t>
            </a:r>
            <a:endParaRPr lang="en-US" dirty="0"/>
          </a:p>
        </p:txBody>
      </p:sp>
      <p:pic>
        <p:nvPicPr>
          <p:cNvPr id="4098" name="Picture 2" descr="http://www.leftfootforward.org/images/2013/01/house-of-comm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48644"/>
            <a:ext cx="579120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200" dirty="0"/>
              <a:t>Executive – chooses administrative depts. &amp; runs nation’s </a:t>
            </a:r>
            <a:r>
              <a:rPr lang="en-US" sz="2200" dirty="0" smtClean="0"/>
              <a:t>affairs</a:t>
            </a:r>
          </a:p>
          <a:p>
            <a:r>
              <a:rPr lang="en-US" sz="2200" dirty="0" smtClean="0"/>
              <a:t>Prime Minister</a:t>
            </a:r>
          </a:p>
          <a:p>
            <a:pPr lvl="1"/>
            <a:r>
              <a:rPr lang="en-US" sz="2200" dirty="0" smtClean="0"/>
              <a:t>Chosen by the majority party, approved by the queen</a:t>
            </a:r>
          </a:p>
          <a:p>
            <a:pPr lvl="1"/>
            <a:r>
              <a:rPr lang="en-US" sz="2200" dirty="0" smtClean="0"/>
              <a:t>No majority, a coalition – temporary alliance of parties – will choose the Prime Minister</a:t>
            </a:r>
          </a:p>
          <a:p>
            <a:r>
              <a:rPr lang="en-US" sz="2200" dirty="0" smtClean="0"/>
              <a:t>The Cabinet</a:t>
            </a:r>
          </a:p>
          <a:p>
            <a:pPr lvl="1"/>
            <a:r>
              <a:rPr lang="en-US" sz="2200" dirty="0" smtClean="0"/>
              <a:t>Selected by the Prime Minister from the House of Commons or House of Lords</a:t>
            </a:r>
          </a:p>
          <a:p>
            <a:pPr lvl="1"/>
            <a:r>
              <a:rPr lang="en-US" sz="2200" dirty="0" smtClean="0"/>
              <a:t>Carries out public policy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Calling elections</a:t>
            </a:r>
          </a:p>
          <a:p>
            <a:pPr lvl="1"/>
            <a:r>
              <a:rPr lang="en-US" sz="2800" dirty="0" smtClean="0"/>
              <a:t>Held at least every 5 years</a:t>
            </a:r>
          </a:p>
          <a:p>
            <a:pPr lvl="1"/>
            <a:r>
              <a:rPr lang="en-US" sz="2800" dirty="0" smtClean="0"/>
              <a:t>Sometimes the Prime Minister chooses to hold elections when he thinks his party will win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No checks &amp; balances as in the US</a:t>
            </a:r>
          </a:p>
          <a:p>
            <a:pPr lvl="1"/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Socialism</a:t>
            </a:r>
            <a:r>
              <a:rPr lang="en-US" dirty="0" smtClean="0"/>
              <a:t> – </a:t>
            </a:r>
            <a:r>
              <a:rPr lang="en-US" dirty="0" smtClean="0"/>
              <a:t>economic </a:t>
            </a:r>
            <a:r>
              <a:rPr lang="en-US" dirty="0"/>
              <a:t>&amp;</a:t>
            </a:r>
            <a:r>
              <a:rPr lang="en-US" dirty="0" smtClean="0"/>
              <a:t> political philosophy based on the idea </a:t>
            </a:r>
            <a:r>
              <a:rPr lang="en-US" dirty="0" smtClean="0"/>
              <a:t>wealth </a:t>
            </a:r>
            <a:r>
              <a:rPr lang="en-US" dirty="0" smtClean="0"/>
              <a:t>should be equally distributed throughout </a:t>
            </a:r>
            <a:r>
              <a:rPr lang="en-US" dirty="0" smtClean="0"/>
              <a:t>society</a:t>
            </a:r>
            <a:endParaRPr lang="en-US" dirty="0" smtClean="0"/>
          </a:p>
          <a:p>
            <a:pPr lvl="1"/>
            <a:r>
              <a:rPr lang="en-US" dirty="0" smtClean="0"/>
              <a:t>Collective ownership of factors of production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overnment can be democratic but must have centralized planning</a:t>
            </a:r>
          </a:p>
          <a:p>
            <a:pPr lvl="1"/>
            <a:r>
              <a:rPr lang="en-US" dirty="0" smtClean="0"/>
              <a:t>Rejection of individualism &amp; competition for profit</a:t>
            </a:r>
          </a:p>
          <a:p>
            <a:pPr lvl="1"/>
            <a:r>
              <a:rPr lang="en-US" dirty="0" smtClean="0"/>
              <a:t>Created </a:t>
            </a:r>
            <a:r>
              <a:rPr lang="en-US" dirty="0" smtClean="0"/>
              <a:t>because of </a:t>
            </a:r>
            <a:r>
              <a:rPr lang="en-US" dirty="0" smtClean="0"/>
              <a:t>abuses </a:t>
            </a:r>
            <a:r>
              <a:rPr lang="en-US" dirty="0" smtClean="0"/>
              <a:t>by factory owners during the Industrial </a:t>
            </a:r>
            <a:r>
              <a:rPr lang="en-US" dirty="0" smtClean="0"/>
              <a:t>Revolution</a:t>
            </a:r>
            <a:endParaRPr lang="en-US" dirty="0"/>
          </a:p>
        </p:txBody>
      </p:sp>
      <p:pic>
        <p:nvPicPr>
          <p:cNvPr id="2050" name="Picture 2" descr="http://brainsyndicate.files.wordpress.com/2010/06/socialism10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02"/>
          <a:stretch/>
        </p:blipFill>
        <p:spPr bwMode="auto">
          <a:xfrm>
            <a:off x="2057400" y="4648200"/>
            <a:ext cx="4038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asswarfareexists.com/wp-content/uploads/2012/12/Socialis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2037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n0Y2usxFbpE/Tw6iCT1e9OI/AAAAAAAAGx8/70fBgStvRIU/s1600/Socialism__15496_zoom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91099"/>
            <a:ext cx="2857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r>
              <a:rPr lang="en-US" dirty="0" smtClean="0"/>
              <a:t>Political Parties</a:t>
            </a:r>
          </a:p>
          <a:p>
            <a:pPr lvl="1"/>
            <a:r>
              <a:rPr lang="en-US" dirty="0" smtClean="0"/>
              <a:t>Conservative Party (</a:t>
            </a:r>
            <a:r>
              <a:rPr lang="en-US" dirty="0"/>
              <a:t>T</a:t>
            </a:r>
            <a:r>
              <a:rPr lang="en-US" dirty="0" smtClean="0"/>
              <a:t>ories) </a:t>
            </a:r>
          </a:p>
          <a:p>
            <a:pPr lvl="2"/>
            <a:r>
              <a:rPr lang="en-US" dirty="0" smtClean="0"/>
              <a:t>Middle &amp; upper class – private economic initiatives over govt., less govt. involvement </a:t>
            </a:r>
          </a:p>
          <a:p>
            <a:pPr lvl="1"/>
            <a:r>
              <a:rPr lang="en-US" dirty="0" err="1" smtClean="0"/>
              <a:t>Labour</a:t>
            </a:r>
            <a:r>
              <a:rPr lang="en-US" dirty="0" smtClean="0"/>
              <a:t> Party</a:t>
            </a:r>
          </a:p>
          <a:p>
            <a:pPr lvl="2"/>
            <a:r>
              <a:rPr lang="en-US" dirty="0" smtClean="0"/>
              <a:t>Working class &amp; poor – redistribution of wealth, nationalization of certain industries, public welfare programs</a:t>
            </a:r>
          </a:p>
          <a:p>
            <a:pPr lvl="1"/>
            <a:r>
              <a:rPr lang="en-US" dirty="0" smtClean="0"/>
              <a:t>Parties have more loyalty from voters than in the US</a:t>
            </a:r>
            <a:endParaRPr lang="en-US" dirty="0"/>
          </a:p>
        </p:txBody>
      </p:sp>
      <p:pic>
        <p:nvPicPr>
          <p:cNvPr id="7170" name="Picture 2" descr="http://cached.imagescaler.hbpl.co.uk/resize/scaleWidth/460/?sURL=http://offlinehbpl.hbpl.co.uk/News/OMC/1C29FB60-C1F9-4CA4-48332FE935C53AD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2891"/>
            <a:ext cx="3886200" cy="25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ailyelection.files.wordpress.com/2010/04/theres-only-o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38533"/>
            <a:ext cx="4833894" cy="1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Crown Court – Northern Ireland, England &amp; Wales</a:t>
            </a:r>
          </a:p>
          <a:p>
            <a:pPr lvl="1"/>
            <a:r>
              <a:rPr lang="en-US" dirty="0" smtClean="0"/>
              <a:t>Appellate courts – hears appeals – final appeal goes to the House of Lords</a:t>
            </a:r>
          </a:p>
          <a:p>
            <a:r>
              <a:rPr lang="en-US" dirty="0" smtClean="0"/>
              <a:t>Decisions are based on parliamentary legislation, common law or judicial precedent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Not bound to uphold a constitution or bill of rights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 right of judicial review – cannot overrule Parliament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Declared independence from the Spanish in 1810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ederal </a:t>
            </a:r>
            <a:r>
              <a:rPr lang="en-US" sz="2000" dirty="0"/>
              <a:t>republic</a:t>
            </a:r>
          </a:p>
          <a:p>
            <a:r>
              <a:rPr lang="en-US" sz="2000" dirty="0" smtClean="0"/>
              <a:t>31 </a:t>
            </a:r>
            <a:r>
              <a:rPr lang="en-US" sz="2000" dirty="0"/>
              <a:t>states </a:t>
            </a:r>
            <a:r>
              <a:rPr lang="en-US" sz="2000" dirty="0" smtClean="0"/>
              <a:t>&amp; </a:t>
            </a:r>
            <a:r>
              <a:rPr lang="en-US" sz="2000" dirty="0"/>
              <a:t>federal district of Mexico City</a:t>
            </a:r>
          </a:p>
          <a:p>
            <a:r>
              <a:rPr lang="en-US" sz="2000" dirty="0"/>
              <a:t>Mexico’s states have a great deal of freedom to </a:t>
            </a:r>
            <a:r>
              <a:rPr lang="en-US" sz="2000" dirty="0" smtClean="0"/>
              <a:t>govern, </a:t>
            </a:r>
            <a:r>
              <a:rPr lang="en-US" sz="2000" dirty="0"/>
              <a:t>but must still obey the national </a:t>
            </a:r>
            <a:r>
              <a:rPr lang="en-US" sz="2000" dirty="0" smtClean="0"/>
              <a:t>constitution</a:t>
            </a:r>
          </a:p>
          <a:p>
            <a:r>
              <a:rPr lang="en-US" sz="2000" dirty="0" smtClean="0"/>
              <a:t>President – elected to 6 yr. term – can only serve 1 term</a:t>
            </a:r>
          </a:p>
          <a:p>
            <a:r>
              <a:rPr lang="en-US" sz="2000" dirty="0" smtClean="0"/>
              <a:t>Bicameral legislature – Senate &amp; Chamber of Deputies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pic>
        <p:nvPicPr>
          <p:cNvPr id="4098" name="Picture 2" descr="http://geology.com/world/mexico-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22722"/>
            <a:ext cx="3924300" cy="31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87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North American Free Trade Agreement (NAFTA): A free-trade zone of Canada, Mexico, </a:t>
            </a:r>
            <a:r>
              <a:rPr lang="en-US" dirty="0" smtClean="0"/>
              <a:t>&amp; </a:t>
            </a:r>
            <a:r>
              <a:rPr lang="en-US" dirty="0"/>
              <a:t>the United States intended to eliminate trade barriers, promote fair competition, </a:t>
            </a:r>
            <a:r>
              <a:rPr lang="en-US" dirty="0" smtClean="0"/>
              <a:t>&amp; </a:t>
            </a:r>
            <a:r>
              <a:rPr lang="en-US" dirty="0"/>
              <a:t>increase investment opportunities</a:t>
            </a:r>
          </a:p>
          <a:p>
            <a:endParaRPr lang="en-US" dirty="0"/>
          </a:p>
        </p:txBody>
      </p:sp>
      <p:pic>
        <p:nvPicPr>
          <p:cNvPr id="5124" name="Picture 4" descr="http://images.businessweek.com/mz/08/13/pop_0813_58nafta_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423387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actcheckcms.bootnetworks.com/demos/factcheck/imagefiles/image/Ask%20FactCheck%20Images/NAFTA%20Jobs/Job_Growth_Since_NAFT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51" y="3248891"/>
            <a:ext cx="467962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0138" y="6324600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“To </a:t>
            </a:r>
            <a:r>
              <a:rPr lang="en-US" dirty="0"/>
              <a:t>export goods, not people.” </a:t>
            </a:r>
          </a:p>
        </p:txBody>
      </p:sp>
    </p:spTree>
    <p:extLst>
      <p:ext uri="{BB962C8B-B14F-4D97-AF65-F5344CB8AC3E}">
        <p14:creationId xmlns:p14="http://schemas.microsoft.com/office/powerpoint/2010/main" val="1963187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r>
              <a:rPr lang="en-US" dirty="0" smtClean="0"/>
              <a:t>Immigration</a:t>
            </a:r>
          </a:p>
          <a:p>
            <a:r>
              <a:rPr lang="en-US" dirty="0" smtClean="0">
                <a:hlinkClick r:id="rId2"/>
              </a:rPr>
              <a:t>Drugs &amp; guns</a:t>
            </a:r>
            <a:endParaRPr lang="en-US" dirty="0"/>
          </a:p>
        </p:txBody>
      </p:sp>
      <p:pic>
        <p:nvPicPr>
          <p:cNvPr id="2052" name="Picture 4" descr="http://upload.wikimedia.org/wikipedia/commons/thumb/2/20/Map-world-murder-rate.svg/800px-Map-world-murder-rat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73083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4900" y="56388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Murder rates per 100,000 inhabitants – year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4147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9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>
                <a:hlinkClick r:id="rId2"/>
              </a:rPr>
              <a:t>Karl Marx </a:t>
            </a:r>
            <a:r>
              <a:rPr lang="en-US" dirty="0" smtClean="0"/>
              <a:t>– </a:t>
            </a:r>
            <a:r>
              <a:rPr lang="en-US" u="sng" dirty="0" smtClean="0"/>
              <a:t>Communist Manifesto </a:t>
            </a:r>
          </a:p>
          <a:p>
            <a:pPr lvl="1"/>
            <a:r>
              <a:rPr lang="en-US" dirty="0" smtClean="0"/>
              <a:t>All of history is a class struggle</a:t>
            </a:r>
          </a:p>
          <a:p>
            <a:pPr lvl="1"/>
            <a:r>
              <a:rPr lang="en-US" dirty="0" smtClean="0"/>
              <a:t>Condemned the misery of industrialism &amp; capitalist enslavement</a:t>
            </a:r>
          </a:p>
          <a:p>
            <a:pPr lvl="1"/>
            <a:r>
              <a:rPr lang="en-US" dirty="0" smtClean="0"/>
              <a:t>Proletariat - workers</a:t>
            </a:r>
          </a:p>
          <a:p>
            <a:pPr lvl="1"/>
            <a:r>
              <a:rPr lang="en-US" dirty="0" smtClean="0"/>
              <a:t>Bourgeoisie – capitalists –owners of the factors of production</a:t>
            </a:r>
          </a:p>
          <a:p>
            <a:pPr marL="365760" lvl="1" indent="-256032">
              <a:spcBef>
                <a:spcPts val="400"/>
              </a:spcBef>
              <a:buSzPct val="68000"/>
            </a:pPr>
            <a:r>
              <a:rPr lang="en-US" dirty="0" smtClean="0"/>
              <a:t>Socialist vs. Communist – </a:t>
            </a:r>
            <a:r>
              <a:rPr lang="en-US" dirty="0" smtClean="0"/>
              <a:t>socialists </a:t>
            </a:r>
            <a:r>
              <a:rPr lang="en-US" dirty="0" smtClean="0"/>
              <a:t>favor change through peaceful means while communist believe change will occur through a violent </a:t>
            </a:r>
            <a:r>
              <a:rPr lang="en-US" dirty="0" smtClean="0"/>
              <a:t>revolution</a:t>
            </a: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 descr="http://www.historyguide.org/images/marx-bi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0638"/>
            <a:ext cx="1983706" cy="27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d.edu/~amcadams/CP142/Industrial%20Revolution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9"/>
          <a:stretch/>
        </p:blipFill>
        <p:spPr bwMode="auto">
          <a:xfrm>
            <a:off x="4419600" y="4063702"/>
            <a:ext cx="3602930" cy="27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Nationalization – government take over of industries</a:t>
            </a:r>
          </a:p>
          <a:p>
            <a:r>
              <a:rPr lang="en-US" sz="2400" dirty="0" smtClean="0"/>
              <a:t>Public Welfare –housing, food, &amp; medical</a:t>
            </a:r>
          </a:p>
          <a:p>
            <a:pPr lvl="1"/>
            <a:r>
              <a:rPr lang="en-US" sz="2000" dirty="0" smtClean="0"/>
              <a:t>Welfare state – countries that pay extensive social services</a:t>
            </a:r>
          </a:p>
          <a:p>
            <a:r>
              <a:rPr lang="en-US" sz="2400" dirty="0" smtClean="0"/>
              <a:t>Taxation – high taxes to pay for govt. services (50-60%)</a:t>
            </a:r>
          </a:p>
          <a:p>
            <a:r>
              <a:rPr lang="en-US" sz="2400" dirty="0" smtClean="0"/>
              <a:t>Central, Planned, or Command Economy – govt. chooses what to produce, how to produce, &amp; how to distribute.</a:t>
            </a:r>
            <a:endParaRPr lang="en-US" sz="2400" dirty="0"/>
          </a:p>
        </p:txBody>
      </p:sp>
      <p:pic>
        <p:nvPicPr>
          <p:cNvPr id="4098" name="Picture 2" descr="http://webpage.pace.edu/nreagin/tempmotherhood/spring02i/Stalin/12714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68678"/>
            <a:ext cx="4648200" cy="30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Collective or state ownership of land &amp; other property.</a:t>
            </a:r>
          </a:p>
          <a:p>
            <a:r>
              <a:rPr lang="en-US" dirty="0" smtClean="0"/>
              <a:t>Karl Marx</a:t>
            </a:r>
          </a:p>
          <a:p>
            <a:pPr lvl="1"/>
            <a:r>
              <a:rPr lang="en-US" dirty="0" smtClean="0"/>
              <a:t>View of history – class struggle</a:t>
            </a:r>
          </a:p>
          <a:p>
            <a:pPr lvl="1"/>
            <a:r>
              <a:rPr lang="en-US" dirty="0" smtClean="0"/>
              <a:t>Theory of Labor – product should be valued based on the labor put into making it. Workers should get the money from his labor</a:t>
            </a:r>
          </a:p>
          <a:p>
            <a:pPr lvl="1"/>
            <a:r>
              <a:rPr lang="en-US" dirty="0" smtClean="0"/>
              <a:t>Nature of the State – Govt. was used by capitalists to keep </a:t>
            </a:r>
            <a:r>
              <a:rPr lang="en-US" dirty="0" smtClean="0"/>
              <a:t>power.</a:t>
            </a:r>
          </a:p>
          <a:p>
            <a:pPr lvl="1"/>
            <a:r>
              <a:rPr lang="en-US" dirty="0" smtClean="0">
                <a:hlinkClick r:id="rId2"/>
              </a:rPr>
              <a:t>Religion</a:t>
            </a:r>
            <a:r>
              <a:rPr lang="en-US" dirty="0" smtClean="0"/>
              <a:t> </a:t>
            </a:r>
            <a:r>
              <a:rPr lang="en-US" dirty="0" smtClean="0"/>
              <a:t>used to make people tolerate the abuse in return for better life after death.</a:t>
            </a:r>
          </a:p>
          <a:p>
            <a:pPr lvl="1"/>
            <a:r>
              <a:rPr lang="en-US" dirty="0" smtClean="0"/>
              <a:t>Dictatorship of the Proletariat – </a:t>
            </a:r>
            <a:r>
              <a:rPr lang="en-US" dirty="0" smtClean="0"/>
              <a:t>transition </a:t>
            </a:r>
            <a:r>
              <a:rPr lang="en-US" dirty="0" smtClean="0"/>
              <a:t>between capitalism &amp; classless </a:t>
            </a:r>
            <a:r>
              <a:rPr lang="en-US" dirty="0" smtClean="0"/>
              <a:t>society - Authoritarian </a:t>
            </a:r>
            <a:r>
              <a:rPr lang="en-US" dirty="0" smtClean="0"/>
              <a:t>to do the will of the masses.</a:t>
            </a:r>
          </a:p>
          <a:p>
            <a:pPr lvl="1"/>
            <a:endParaRPr lang="en-US" dirty="0" smtClean="0"/>
          </a:p>
          <a:p>
            <a:endParaRPr lang="en-US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491" y="17900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Communist economies </a:t>
            </a:r>
          </a:p>
          <a:p>
            <a:pPr lvl="1"/>
            <a:r>
              <a:rPr lang="en-US" sz="2400" dirty="0" smtClean="0"/>
              <a:t>Role of the party</a:t>
            </a:r>
          </a:p>
          <a:p>
            <a:pPr lvl="1"/>
            <a:r>
              <a:rPr lang="en-US" sz="2400" dirty="0" smtClean="0"/>
              <a:t>Central </a:t>
            </a:r>
            <a:r>
              <a:rPr lang="en-US" sz="2400" dirty="0"/>
              <a:t>p</a:t>
            </a:r>
            <a:r>
              <a:rPr lang="en-US" sz="2400" dirty="0" smtClean="0"/>
              <a:t>lanning</a:t>
            </a:r>
          </a:p>
          <a:p>
            <a:pPr lvl="1"/>
            <a:r>
              <a:rPr lang="en-US" sz="2400" dirty="0" smtClean="0"/>
              <a:t>Collectivization</a:t>
            </a:r>
          </a:p>
          <a:p>
            <a:pPr lvl="1"/>
            <a:r>
              <a:rPr lang="en-US" sz="2400" dirty="0" smtClean="0"/>
              <a:t>State ownership</a:t>
            </a:r>
          </a:p>
          <a:p>
            <a:r>
              <a:rPr lang="en-US" sz="2400" dirty="0" smtClean="0"/>
              <a:t>Cuba, China, Vietnam, Laos, &amp; </a:t>
            </a:r>
            <a:r>
              <a:rPr lang="en-US" sz="2400" dirty="0" smtClean="0">
                <a:hlinkClick r:id="rId2"/>
              </a:rPr>
              <a:t>N. Korea </a:t>
            </a:r>
            <a:r>
              <a:rPr lang="en-US" sz="2400" dirty="0" smtClean="0"/>
              <a:t>– Still communist countries today</a:t>
            </a:r>
            <a:endParaRPr lang="en-US" sz="2400" dirty="0"/>
          </a:p>
        </p:txBody>
      </p:sp>
      <p:pic>
        <p:nvPicPr>
          <p:cNvPr id="4" name="Picture 8" descr="http://www2.hnhsoakland.org/Faculty/aedmonson/Sites/images/WC2_Pics_imges/LbSclCmGrphs.gif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20337" r="3030" b="19058"/>
          <a:stretch/>
        </p:blipFill>
        <p:spPr bwMode="auto">
          <a:xfrm>
            <a:off x="1085921" y="3622964"/>
            <a:ext cx="645769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4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 symbol</a:t>
            </a:r>
            <a:endParaRPr lang="en-US" dirty="0"/>
          </a:p>
        </p:txBody>
      </p:sp>
      <p:pic>
        <p:nvPicPr>
          <p:cNvPr id="1026" name="Picture 2" descr="http://www.tldm.org/News10/Hammer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60418"/>
            <a:ext cx="3144982" cy="31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8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– SOVIET UNION</a:t>
            </a:r>
            <a:endParaRPr lang="en-US" dirty="0"/>
          </a:p>
        </p:txBody>
      </p:sp>
      <p:pic>
        <p:nvPicPr>
          <p:cNvPr id="8194" name="Picture 2" descr="http://www.theodora.com/maps/new8/uss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399"/>
            <a:ext cx="7848600" cy="483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89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1992</TotalTime>
  <Words>1668</Words>
  <Application>Microsoft Office PowerPoint</Application>
  <PresentationFormat>On-screen Show (4:3)</PresentationFormat>
  <Paragraphs>189</Paragraphs>
  <Slides>35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US GOVERNMENT</vt:lpstr>
      <vt:lpstr>COMPARATIVE ECONOMIC SYSTEMS</vt:lpstr>
      <vt:lpstr>PowerPoint Presentation</vt:lpstr>
      <vt:lpstr>PowerPoint Presentation</vt:lpstr>
      <vt:lpstr>PowerPoint Presentation</vt:lpstr>
      <vt:lpstr>COMMUNISM</vt:lpstr>
      <vt:lpstr>PowerPoint Presentation</vt:lpstr>
      <vt:lpstr>Communist symbol</vt:lpstr>
      <vt:lpstr>RUSSIA – SOVIET UNION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Russian Government Today</vt:lpstr>
      <vt:lpstr>PowerPoint Presentation</vt:lpstr>
      <vt:lpstr>PowerPoint Presentation</vt:lpstr>
      <vt:lpstr>CHINA</vt:lpstr>
      <vt:lpstr>PowerPoint Presentation</vt:lpstr>
      <vt:lpstr>PowerPoint Presentation</vt:lpstr>
      <vt:lpstr>PowerPoint Presentation</vt:lpstr>
      <vt:lpstr>PowerPoint Presentation</vt:lpstr>
      <vt:lpstr>United Kingdom of Great Britain &amp; Northern Ireland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MEXICO</vt:lpstr>
      <vt:lpstr>PowerPoint Presentation</vt:lpstr>
      <vt:lpstr>PowerPoint Presentation</vt:lpstr>
      <vt:lpstr>PowerPoint Presentation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GOVERNMENT</dc:title>
  <dc:creator>gravesjp</dc:creator>
  <cp:lastModifiedBy>Dunnavant, Kari</cp:lastModifiedBy>
  <cp:revision>192</cp:revision>
  <dcterms:created xsi:type="dcterms:W3CDTF">2012-02-09T16:00:50Z</dcterms:created>
  <dcterms:modified xsi:type="dcterms:W3CDTF">2013-03-26T21:32:21Z</dcterms:modified>
</cp:coreProperties>
</file>