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6"/>
  </p:notesMasterIdLst>
  <p:sldIdLst>
    <p:sldId id="256" r:id="rId2"/>
    <p:sldId id="257" r:id="rId3"/>
    <p:sldId id="276" r:id="rId4"/>
    <p:sldId id="269" r:id="rId5"/>
    <p:sldId id="279" r:id="rId6"/>
    <p:sldId id="270" r:id="rId7"/>
    <p:sldId id="283" r:id="rId8"/>
    <p:sldId id="271" r:id="rId9"/>
    <p:sldId id="272" r:id="rId10"/>
    <p:sldId id="282" r:id="rId11"/>
    <p:sldId id="273" r:id="rId12"/>
    <p:sldId id="274" r:id="rId13"/>
    <p:sldId id="281" r:id="rId14"/>
    <p:sldId id="262" r:id="rId15"/>
    <p:sldId id="275" r:id="rId16"/>
    <p:sldId id="263" r:id="rId17"/>
    <p:sldId id="284" r:id="rId18"/>
    <p:sldId id="264" r:id="rId19"/>
    <p:sldId id="265" r:id="rId20"/>
    <p:sldId id="266" r:id="rId21"/>
    <p:sldId id="288" r:id="rId22"/>
    <p:sldId id="289" r:id="rId23"/>
    <p:sldId id="268" r:id="rId24"/>
    <p:sldId id="285" r:id="rId25"/>
    <p:sldId id="277" r:id="rId26"/>
    <p:sldId id="259" r:id="rId27"/>
    <p:sldId id="286" r:id="rId28"/>
    <p:sldId id="287" r:id="rId29"/>
    <p:sldId id="258" r:id="rId30"/>
    <p:sldId id="290" r:id="rId31"/>
    <p:sldId id="260" r:id="rId32"/>
    <p:sldId id="291" r:id="rId33"/>
    <p:sldId id="292" r:id="rId34"/>
    <p:sldId id="26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hyperlink" Target="http://www.youtube.com/watch?v=lokI-mztYxk"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youtube.com/watch?v=lokI-mztYxk"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461C12-4203-42AC-A20D-753D1FAB07AF}"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935F8ACC-7FA3-4B63-83C3-9678F7F0A264}">
      <dgm:prSet phldrT="[Text]" custT="1"/>
      <dgm:spPr/>
      <dgm:t>
        <a:bodyPr anchor="t"/>
        <a:lstStyle/>
        <a:p>
          <a:r>
            <a:rPr lang="en-US" sz="2000" b="1" dirty="0" smtClean="0"/>
            <a:t>Realism</a:t>
          </a:r>
        </a:p>
        <a:p>
          <a:r>
            <a:rPr lang="en-US" sz="2000" b="1" dirty="0" smtClean="0"/>
            <a:t>belief that other nations are interested first &amp; foremost in their own advancement &amp; in strengthening their own power</a:t>
          </a:r>
          <a:endParaRPr lang="en-US" sz="2000" b="1" dirty="0"/>
        </a:p>
      </dgm:t>
    </dgm:pt>
    <dgm:pt modelId="{BE971779-6EE5-4E82-B4B4-36FEB73FB149}" type="parTrans" cxnId="{457D09D0-894A-4FBD-BB9F-4A0996DB2ACC}">
      <dgm:prSet/>
      <dgm:spPr/>
      <dgm:t>
        <a:bodyPr/>
        <a:lstStyle/>
        <a:p>
          <a:endParaRPr lang="en-US" b="1"/>
        </a:p>
      </dgm:t>
    </dgm:pt>
    <dgm:pt modelId="{C9448BE9-CCAB-4038-9C5D-BBF257A80C07}" type="sibTrans" cxnId="{457D09D0-894A-4FBD-BB9F-4A0996DB2ACC}">
      <dgm:prSet/>
      <dgm:spPr/>
      <dgm:t>
        <a:bodyPr/>
        <a:lstStyle/>
        <a:p>
          <a:endParaRPr lang="en-US" b="1"/>
        </a:p>
      </dgm:t>
    </dgm:pt>
    <dgm:pt modelId="{2CE9BE40-A33A-4593-A629-542CCEC4C74C}">
      <dgm:prSet phldrT="[Text]" custT="1"/>
      <dgm:spPr/>
      <dgm:t>
        <a:bodyPr anchor="t"/>
        <a:lstStyle/>
        <a:p>
          <a:r>
            <a:rPr lang="en-US" sz="2000" b="1" dirty="0" smtClean="0">
              <a:hlinkClick xmlns:r="http://schemas.openxmlformats.org/officeDocument/2006/relationships" r:id="rId1"/>
            </a:rPr>
            <a:t>Idealism</a:t>
          </a:r>
          <a:endParaRPr lang="en-US" sz="2000" b="1" dirty="0" smtClean="0"/>
        </a:p>
        <a:p>
          <a:r>
            <a:rPr lang="en-US" sz="2000" b="1" dirty="0" smtClean="0"/>
            <a:t>belief that nations can work together to solve common problems such as global hunger &amp; poverty with peace, not war, as the ultimate aim</a:t>
          </a:r>
        </a:p>
        <a:p>
          <a:endParaRPr lang="en-US" sz="1700" b="1" dirty="0" smtClean="0"/>
        </a:p>
        <a:p>
          <a:endParaRPr lang="en-US" sz="1700" b="1" dirty="0"/>
        </a:p>
      </dgm:t>
    </dgm:pt>
    <dgm:pt modelId="{D3659025-459F-4E1E-B645-BCA7D4F3C476}" type="parTrans" cxnId="{0CAE9F7B-0064-4AA4-ADD3-BCCF12E7A28D}">
      <dgm:prSet/>
      <dgm:spPr/>
      <dgm:t>
        <a:bodyPr/>
        <a:lstStyle/>
        <a:p>
          <a:endParaRPr lang="en-US" b="1"/>
        </a:p>
      </dgm:t>
    </dgm:pt>
    <dgm:pt modelId="{14AD6C70-5BFF-45F6-B356-DE7EC9FC9880}" type="sibTrans" cxnId="{0CAE9F7B-0064-4AA4-ADD3-BCCF12E7A28D}">
      <dgm:prSet/>
      <dgm:spPr/>
      <dgm:t>
        <a:bodyPr/>
        <a:lstStyle/>
        <a:p>
          <a:endParaRPr lang="en-US" b="1"/>
        </a:p>
      </dgm:t>
    </dgm:pt>
    <dgm:pt modelId="{3CD6ADFA-2ACB-4229-874E-015E24C89824}" type="pres">
      <dgm:prSet presAssocID="{C7461C12-4203-42AC-A20D-753D1FAB07AF}" presName="diagram" presStyleCnt="0">
        <dgm:presLayoutVars>
          <dgm:dir/>
          <dgm:resizeHandles val="exact"/>
        </dgm:presLayoutVars>
      </dgm:prSet>
      <dgm:spPr/>
      <dgm:t>
        <a:bodyPr/>
        <a:lstStyle/>
        <a:p>
          <a:endParaRPr lang="en-US"/>
        </a:p>
      </dgm:t>
    </dgm:pt>
    <dgm:pt modelId="{EB7EC60D-8E36-431C-B342-4D2C1527935A}" type="pres">
      <dgm:prSet presAssocID="{935F8ACC-7FA3-4B63-83C3-9678F7F0A264}" presName="node" presStyleLbl="node1" presStyleIdx="0" presStyleCnt="2" custLinFactNeighborX="4175" custLinFactNeighborY="9157">
        <dgm:presLayoutVars>
          <dgm:bulletEnabled val="1"/>
        </dgm:presLayoutVars>
      </dgm:prSet>
      <dgm:spPr/>
      <dgm:t>
        <a:bodyPr/>
        <a:lstStyle/>
        <a:p>
          <a:endParaRPr lang="en-US"/>
        </a:p>
      </dgm:t>
    </dgm:pt>
    <dgm:pt modelId="{B6E8CF36-2121-4E4E-A413-99E7A899209D}" type="pres">
      <dgm:prSet presAssocID="{C9448BE9-CCAB-4038-9C5D-BBF257A80C07}" presName="sibTrans" presStyleCnt="0"/>
      <dgm:spPr/>
    </dgm:pt>
    <dgm:pt modelId="{6C3442AA-D7A3-41A0-B9F3-EBCDE06D6DEA}" type="pres">
      <dgm:prSet presAssocID="{2CE9BE40-A33A-4593-A629-542CCEC4C74C}" presName="node" presStyleLbl="node1" presStyleIdx="1" presStyleCnt="2" custLinFactNeighborX="-799" custLinFactNeighborY="9157">
        <dgm:presLayoutVars>
          <dgm:bulletEnabled val="1"/>
        </dgm:presLayoutVars>
      </dgm:prSet>
      <dgm:spPr/>
      <dgm:t>
        <a:bodyPr/>
        <a:lstStyle/>
        <a:p>
          <a:endParaRPr lang="en-US"/>
        </a:p>
      </dgm:t>
    </dgm:pt>
  </dgm:ptLst>
  <dgm:cxnLst>
    <dgm:cxn modelId="{78947AED-12CD-45FA-8397-C94B9AA61679}" type="presOf" srcId="{C7461C12-4203-42AC-A20D-753D1FAB07AF}" destId="{3CD6ADFA-2ACB-4229-874E-015E24C89824}" srcOrd="0" destOrd="0" presId="urn:microsoft.com/office/officeart/2005/8/layout/default"/>
    <dgm:cxn modelId="{457D09D0-894A-4FBD-BB9F-4A0996DB2ACC}" srcId="{C7461C12-4203-42AC-A20D-753D1FAB07AF}" destId="{935F8ACC-7FA3-4B63-83C3-9678F7F0A264}" srcOrd="0" destOrd="0" parTransId="{BE971779-6EE5-4E82-B4B4-36FEB73FB149}" sibTransId="{C9448BE9-CCAB-4038-9C5D-BBF257A80C07}"/>
    <dgm:cxn modelId="{1F3BABE4-099C-4E8A-8F29-D5896C65EAC2}" type="presOf" srcId="{935F8ACC-7FA3-4B63-83C3-9678F7F0A264}" destId="{EB7EC60D-8E36-431C-B342-4D2C1527935A}" srcOrd="0" destOrd="0" presId="urn:microsoft.com/office/officeart/2005/8/layout/default"/>
    <dgm:cxn modelId="{76F4625C-4796-4616-8521-78EF47303153}" type="presOf" srcId="{2CE9BE40-A33A-4593-A629-542CCEC4C74C}" destId="{6C3442AA-D7A3-41A0-B9F3-EBCDE06D6DEA}" srcOrd="0" destOrd="0" presId="urn:microsoft.com/office/officeart/2005/8/layout/default"/>
    <dgm:cxn modelId="{0CAE9F7B-0064-4AA4-ADD3-BCCF12E7A28D}" srcId="{C7461C12-4203-42AC-A20D-753D1FAB07AF}" destId="{2CE9BE40-A33A-4593-A629-542CCEC4C74C}" srcOrd="1" destOrd="0" parTransId="{D3659025-459F-4E1E-B645-BCA7D4F3C476}" sibTransId="{14AD6C70-5BFF-45F6-B356-DE7EC9FC9880}"/>
    <dgm:cxn modelId="{7970E128-750F-4E1A-8FE6-5396F0F66A15}" type="presParOf" srcId="{3CD6ADFA-2ACB-4229-874E-015E24C89824}" destId="{EB7EC60D-8E36-431C-B342-4D2C1527935A}" srcOrd="0" destOrd="0" presId="urn:microsoft.com/office/officeart/2005/8/layout/default"/>
    <dgm:cxn modelId="{FB00A1C1-726F-4FE8-A18F-54AFA272C0FB}" type="presParOf" srcId="{3CD6ADFA-2ACB-4229-874E-015E24C89824}" destId="{B6E8CF36-2121-4E4E-A413-99E7A899209D}" srcOrd="1" destOrd="0" presId="urn:microsoft.com/office/officeart/2005/8/layout/default"/>
    <dgm:cxn modelId="{A872402A-A79E-4BE7-BCCF-0A223A19EEBE}" type="presParOf" srcId="{3CD6ADFA-2ACB-4229-874E-015E24C89824}" destId="{6C3442AA-D7A3-41A0-B9F3-EBCDE06D6DE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EC60D-8E36-431C-B342-4D2C1527935A}">
      <dsp:nvSpPr>
        <dsp:cNvPr id="0" name=""/>
        <dsp:cNvSpPr/>
      </dsp:nvSpPr>
      <dsp:spPr>
        <a:xfrm>
          <a:off x="152386" y="1143006"/>
          <a:ext cx="3627685" cy="217661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kern="1200" dirty="0" smtClean="0"/>
            <a:t>Realism</a:t>
          </a:r>
        </a:p>
        <a:p>
          <a:pPr lvl="0" algn="ctr" defTabSz="889000">
            <a:lnSpc>
              <a:spcPct val="90000"/>
            </a:lnSpc>
            <a:spcBef>
              <a:spcPct val="0"/>
            </a:spcBef>
            <a:spcAft>
              <a:spcPct val="35000"/>
            </a:spcAft>
          </a:pPr>
          <a:r>
            <a:rPr lang="en-US" sz="2000" b="1" kern="1200" dirty="0" smtClean="0"/>
            <a:t>belief that other nations are interested first &amp; foremost in their own advancement &amp; in strengthening their own power</a:t>
          </a:r>
          <a:endParaRPr lang="en-US" sz="2000" b="1" kern="1200" dirty="0"/>
        </a:p>
      </dsp:txBody>
      <dsp:txXfrm>
        <a:off x="152386" y="1143006"/>
        <a:ext cx="3627685" cy="2176611"/>
      </dsp:txXfrm>
    </dsp:sp>
    <dsp:sp modelId="{6C3442AA-D7A3-41A0-B9F3-EBCDE06D6DEA}">
      <dsp:nvSpPr>
        <dsp:cNvPr id="0" name=""/>
        <dsp:cNvSpPr/>
      </dsp:nvSpPr>
      <dsp:spPr>
        <a:xfrm>
          <a:off x="3962399" y="1143006"/>
          <a:ext cx="3627685" cy="217661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kern="1200" dirty="0" smtClean="0">
              <a:hlinkClick xmlns:r="http://schemas.openxmlformats.org/officeDocument/2006/relationships" r:id="rId1"/>
            </a:rPr>
            <a:t>Idealism</a:t>
          </a:r>
          <a:endParaRPr lang="en-US" sz="2000" b="1" kern="1200" dirty="0" smtClean="0"/>
        </a:p>
        <a:p>
          <a:pPr lvl="0" algn="ctr" defTabSz="889000">
            <a:lnSpc>
              <a:spcPct val="90000"/>
            </a:lnSpc>
            <a:spcBef>
              <a:spcPct val="0"/>
            </a:spcBef>
            <a:spcAft>
              <a:spcPct val="35000"/>
            </a:spcAft>
          </a:pPr>
          <a:r>
            <a:rPr lang="en-US" sz="2000" b="1" kern="1200" dirty="0" smtClean="0"/>
            <a:t>belief that nations can work together to solve common problems such as global hunger &amp; poverty with peace, not war, as the ultimate aim</a:t>
          </a:r>
        </a:p>
        <a:p>
          <a:pPr lvl="0" algn="ctr" defTabSz="889000">
            <a:lnSpc>
              <a:spcPct val="90000"/>
            </a:lnSpc>
            <a:spcBef>
              <a:spcPct val="0"/>
            </a:spcBef>
            <a:spcAft>
              <a:spcPct val="35000"/>
            </a:spcAft>
          </a:pPr>
          <a:endParaRPr lang="en-US" sz="1700" b="1" kern="1200" dirty="0" smtClean="0"/>
        </a:p>
        <a:p>
          <a:pPr lvl="0" algn="ctr" defTabSz="889000">
            <a:lnSpc>
              <a:spcPct val="90000"/>
            </a:lnSpc>
            <a:spcBef>
              <a:spcPct val="0"/>
            </a:spcBef>
            <a:spcAft>
              <a:spcPct val="35000"/>
            </a:spcAft>
          </a:pPr>
          <a:endParaRPr lang="en-US" sz="1700" b="1" kern="1200" dirty="0"/>
        </a:p>
      </dsp:txBody>
      <dsp:txXfrm>
        <a:off x="3962399" y="1143006"/>
        <a:ext cx="3627685" cy="21766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2A36E6-035A-4616-A2AE-18C389C664F2}" type="datetimeFigureOut">
              <a:rPr lang="en-US" smtClean="0"/>
              <a:t>10/28/2013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F8A07-643E-4161-9515-9DB6D26527C5}" type="slidenum">
              <a:rPr lang="en-US" smtClean="0"/>
              <a:t>‹#›</a:t>
            </a:fld>
            <a:endParaRPr lang="en-US"/>
          </a:p>
        </p:txBody>
      </p:sp>
    </p:spTree>
    <p:extLst>
      <p:ext uri="{BB962C8B-B14F-4D97-AF65-F5344CB8AC3E}">
        <p14:creationId xmlns:p14="http://schemas.microsoft.com/office/powerpoint/2010/main" val="246489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F8A07-643E-4161-9515-9DB6D26527C5}" type="slidenum">
              <a:rPr lang="en-US" smtClean="0"/>
              <a:t>17</a:t>
            </a:fld>
            <a:endParaRPr lang="en-US"/>
          </a:p>
        </p:txBody>
      </p:sp>
    </p:spTree>
    <p:extLst>
      <p:ext uri="{BB962C8B-B14F-4D97-AF65-F5344CB8AC3E}">
        <p14:creationId xmlns:p14="http://schemas.microsoft.com/office/powerpoint/2010/main" val="292242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CF76F6-B8B5-42F1-8DCB-B3599BE9D33F}" type="datetimeFigureOut">
              <a:rPr lang="en-US" smtClean="0"/>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522329-DB47-43DB-A72F-0EFA3E24F42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CF76F6-B8B5-42F1-8DCB-B3599BE9D33F}" type="datetimeFigureOut">
              <a:rPr lang="en-US" smtClean="0"/>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522329-DB47-43DB-A72F-0EFA3E24F42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05CF76F6-B8B5-42F1-8DCB-B3599BE9D33F}" type="datetimeFigureOut">
              <a:rPr lang="en-US" smtClean="0"/>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522329-DB47-43DB-A72F-0EFA3E24F423}"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CF76F6-B8B5-42F1-8DCB-B3599BE9D33F}" type="datetimeFigureOut">
              <a:rPr lang="en-US" smtClean="0"/>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522329-DB47-43DB-A72F-0EFA3E24F423}"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CF76F6-B8B5-42F1-8DCB-B3599BE9D33F}" type="datetimeFigureOut">
              <a:rPr lang="en-US" smtClean="0"/>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522329-DB47-43DB-A72F-0EFA3E24F42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5CF76F6-B8B5-42F1-8DCB-B3599BE9D33F}" type="datetimeFigureOut">
              <a:rPr lang="en-US" smtClean="0"/>
              <a:t>10/28/2013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522329-DB47-43DB-A72F-0EFA3E24F423}"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CF76F6-B8B5-42F1-8DCB-B3599BE9D33F}" type="datetimeFigureOut">
              <a:rPr lang="en-US" smtClean="0"/>
              <a:t>10/28/2013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522329-DB47-43DB-A72F-0EFA3E24F42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CF76F6-B8B5-42F1-8DCB-B3599BE9D33F}" type="datetimeFigureOut">
              <a:rPr lang="en-US" smtClean="0"/>
              <a:t>10/28/2013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522329-DB47-43DB-A72F-0EFA3E24F42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05CF76F6-B8B5-42F1-8DCB-B3599BE9D33F}" type="datetimeFigureOut">
              <a:rPr lang="en-US" smtClean="0"/>
              <a:t>10/28/2013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522329-DB47-43DB-A72F-0EFA3E24F42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05CF76F6-B8B5-42F1-8DCB-B3599BE9D33F}" type="datetimeFigureOut">
              <a:rPr lang="en-US" smtClean="0"/>
              <a:t>10/28/2013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522329-DB47-43DB-A72F-0EFA3E24F423}"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F76F6-B8B5-42F1-8DCB-B3599BE9D33F}" type="datetimeFigureOut">
              <a:rPr lang="en-US" smtClean="0"/>
              <a:t>10/28/2013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522329-DB47-43DB-A72F-0EFA3E24F423}"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5CF76F6-B8B5-42F1-8DCB-B3599BE9D33F}" type="datetimeFigureOut">
              <a:rPr lang="en-US" smtClean="0"/>
              <a:t>10/28/2013</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9522329-DB47-43DB-A72F-0EFA3E24F423}"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upload.wikimedia.org/wikipedia/commons/1/10/Hsas-chart_with_header.svg"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google.com/url?sa=i&amp;rct=j&amp;q=&amp;esrc=s&amp;frm=1&amp;source=images&amp;cd=&amp;cad=rja&amp;docid=NhQwKolZRQ_LaM&amp;tbnid=i0zTlf3NKCqMPM:&amp;ved=0CAUQjRw&amp;url=http://www.livgov.com/health/ep/Pages/ntas.aspx&amp;ei=S4xpUq-AN47OkQexzoBo&amp;bvm=bv.55123115,d.dmg&amp;psig=AFQjCNGrPeJD7di18dzUJIpc59N9Zrb_5Q&amp;ust=138273529421907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hegraph.com/wp-content/uploads/2010/12/10515cs.jpg" TargetMode="External"/><Relationship Id="rId2" Type="http://schemas.openxmlformats.org/officeDocument/2006/relationships/hyperlink" Target="http://www.youtube.com/watch?v=gtlNf3DmbM4&amp;list=PLD5CB52988D815420&amp;index=37"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CvyCm5sWxg3UfM&amp;tbnid=pg7MAzC-XBsHqM:&amp;ved=0CAUQjRw&amp;url=http://www.kidsnewsroom.org/resources/sol/tx/g08h03.html&amp;ei=pnJoUs-fC6ukyAGe3IDgDg&amp;bvm=bv.55123115,d.aWc&amp;psig=AFQjCNFTIYAcfpgiOaQPORLXyj3_Qmbn4Q&amp;ust=1382663203053899" TargetMode="External"/><Relationship Id="rId2" Type="http://schemas.openxmlformats.org/officeDocument/2006/relationships/hyperlink" Target="http://www.youtube.com/watch?v=aZF3vps3DXk" TargetMode="Externa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sMh8RCqJf9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youtube.com/watch?v=Qrjg9ulR-xo"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fYu7a_B9tUOC3M&amp;tbnid=pagsrgHG3EZVhM:&amp;ved=0CAUQjRw&amp;url=http://www.theatlantic.com/politics/archive/2012/09/what-does-teddy-roosevelts-big-stick-line-really-mean-anyway/262579/&amp;ei=xnVoUvaMIoaIygG52IHgDA&amp;bvm=bv.55123115,d.aWc&amp;psig=AFQjCNEjTw3w8_gafbmSHWjq6Lo4JWW_uw&amp;ust=1382663991833675" TargetMode="External"/><Relationship Id="rId2" Type="http://schemas.openxmlformats.org/officeDocument/2006/relationships/hyperlink" Target="http://www.youtube.com/watch?v=Ju2K5PBMHcw"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google.com/url?sa=i&amp;rct=j&amp;q=&amp;esrc=s&amp;frm=1&amp;source=images&amp;cd=&amp;cad=rja&amp;docid=86LB9uwAeOOntM&amp;tbnid=502UUTJcn4jfyM:&amp;ved=0CAUQjRw&amp;url=http://www.navsource.org/archives/01/05e.htm&amp;ei=XnZoUrzzEMfuyAGop4GgCA&amp;psig=AFQjCNHWcSgknOH26654aqZ2xrF4VPfqKw&amp;ust=1382664154450719" TargetMode="Externa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rickofrod.weebly.com/uploads/3/5/0/4/3504474/5517416_orig.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youtube.com/watch?v=_40xJIr2nCw"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olfsonian.org/sites/default/files/object/84.5.110.JPG" TargetMode="Externa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hyperlink" Target="http://www.google.com/url?sa=i&amp;rct=j&amp;q=&amp;esrc=s&amp;frm=1&amp;source=images&amp;cd=&amp;cad=rja&amp;docid=01P6uR3zqBCdCM&amp;tbnid=kd5qRXOTtAo9AM:&amp;ved=0CAUQjRw&amp;url=http://www.unc.edu/courses/2009fall/hist/140/006/Outlines/14.LatinAmerica.htm&amp;ei=hlFpUtrOHtPLkQeYsIFA&amp;bvm=bv.55123115,d.dmg&amp;psig=AFQjCNFd8CWRiNc-KvMxUIFB6bk1qLpN1g&amp;ust=138272017391350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frm=1&amp;source=images&amp;cd=&amp;cad=rja&amp;docid=MSgNojqM7K3rqM&amp;tbnid=MqzWcTCzm2pOBM:&amp;ved=0CAUQjRw&amp;url=http://www.teachpeace.com/teachpeacemoment9.htm&amp;ei=gm9pUpH4D9PLkQeYsIFA&amp;bvm=bv.55123115,d.dmg&amp;psig=AFQjCNF9iPC_DZyXjdWPkgsYawfhXr4NIw&amp;ust=1382727858877297" TargetMode="External"/><Relationship Id="rId1" Type="http://schemas.openxmlformats.org/officeDocument/2006/relationships/slideLayout" Target="../slideLayouts/slideLayout2.xml"/><Relationship Id="rId5" Type="http://schemas.openxmlformats.org/officeDocument/2006/relationships/hyperlink" Target="http://www.teachpeace.com/teachpeacemoment9.htm" TargetMode="Externa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frm=1&amp;source=images&amp;cd=&amp;cad=rja&amp;docid=-db2kTcpCdQwuM&amp;tbnid=zBQgFjUfASjZNM:&amp;ved=0CAUQjRw&amp;url=http://georgewbush-whitehouse.archives.gov/news/releases/2006/07/images/20060705_d-0085-2-515h.html&amp;ei=n49pUqibNZTLkAfV4IFg&amp;bvm=bv.55123115,d.dmg&amp;psig=AFQjCNFt2-YdLFFL3sBlrPoVBavEYlT4Bw&amp;ust=138273615363682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21H0tkXuHR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frm=1&amp;source=images&amp;cd=&amp;cad=rja&amp;docid=GmEbZZL4WY3LcM&amp;tbnid=CB0Lo5pSCPGQHM:&amp;ved=0CAUQjRw&amp;url=http%3A%2F%2Fnationalsecurityzone.org%2Fnatog8&amp;ei=DmluUpO0B7Sz4AOCjYGIDw&amp;psig=AFQjCNFW6xFGPM4Cu1m4Udhw9xeXPJooRQ&amp;ust=138305395979650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youtube.com/watch?v=yTD52oqIv6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frm=1&amp;source=images&amp;cd=&amp;cad=rja&amp;docid=Qy1d6KaVxVV8BM&amp;tbnid=cgJfmxsp_vTJRM:&amp;ved=0CAUQjRw&amp;url=http%3A%2F%2Fnews.nationalgeographic.com%2Fnews%2F2011%2F09%2Fpictures%2F110908-about-911-september-9-11-twin-world-trade-center-towers-indelible%2F&amp;ei=rW5uUqT5AZir4APlmIGQAQ&amp;bvm=bv.55123115,d.eW0&amp;psig=AFQjCNGZP3TiWlYDIfhw5DMVRjrkc_QbBQ&amp;ust=138305538522441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google.com/url?sa=i&amp;rct=j&amp;q=&amp;esrc=s&amp;frm=1&amp;source=images&amp;cd=&amp;cad=rja&amp;docid=EyOzLkx7fzuSTM&amp;tbnid=jsz2mtWfBsaqDM:&amp;ved=0CAUQjRw&amp;url=http%3A%2F%2Fwww.worldatlas.com%2Fwebimage%2Fcountrys%2Fasia%2Faf.htm&amp;ei=wG9uUu7qFrW14APHkoD4Bw&amp;bvm=bv.55123115,d.eW0&amp;psig=AFQjCNGoIRqSZlS1CmbWkz7-xLDOBK_XuQ&amp;ust=1383055671533507"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source=images&amp;cd=&amp;cad=rja&amp;docid=1oepzaFjjutRwM&amp;tbnid=zuCO3zz0c6kOYM:&amp;ved=0CAgQjRwwAA&amp;url=http%3A%2F%2Fworldpoliticsblog.wordpress.com%2F2011%2F06%2F12%2Fthe-troubled-road-to-democracy%2F&amp;ei=RHJuUoHHAcnckQffqIGgAQ&amp;psig=AFQjCNEhpPuK9jQNDrP8Fl0-gKAbAbmZPA&amp;ust=1383056324087008"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hyperlink" Target="http://www.google.com/url?sa=i&amp;rct=j&amp;q=&amp;esrc=s&amp;frm=1&amp;source=images&amp;cd=&amp;cad=rja&amp;docid=PIaug2jwtBxP6M&amp;tbnid=2N_EG_777C8PEM:&amp;ved=0CAUQjRw&amp;url=http%3A%2F%2Fwww.un.org%2Fdisarmament%2FWMD%2FNuclear%2FNWFZ3.shtml&amp;ei=r3NuUtnwL8Ws4APAx4GQCA&amp;psig=AFQjCNFeLaCEjY_7xyqB1ZiWTpoITHAODw&amp;ust=138305666103323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visualnews.com/2011/09/08/the-making-of-an-infographic-visualizing-uschina-trade/?view=infographic"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sa=i&amp;rct=j&amp;q=&amp;esrc=s&amp;frm=1&amp;source=images&amp;cd=&amp;cad=rja&amp;docid=DkVDp2VJkT-4lM&amp;tbnid=f7Gjj2ZReK_DwM:&amp;ved=0CAUQjRw&amp;url=http%3A%2F%2Fadventuresaroundasia.wordpress.com%2F2013%2F06%2F03%2Freal-facts-on-beijing-pollution%2F&amp;ei=TnduUqLFLu2y4AOWhIHABQ&amp;bvm=bv.55123115,d.eW0&amp;psig=AFQjCNG6frPb2f7oNd5UtxBsdVsEJoMzTQ&amp;ust=1383057608985481"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diplomacy.state.gov/discoverdiplomacy/explor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VCLRlVxOH-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JVP10fqSWQZyFM&amp;tbnid=nExiSfQuwKTLjM:&amp;ved=0CAUQjRw&amp;url=http://wiltoday.wordpress.com/2013/08/27/military-force-syria/&amp;ei=mGNoUqbDM7OEygHyj4DIBg&amp;bvm=bv.55123115,d.aWc&amp;psig=AFQjCNH0sP8JfWHKB5PzovPyjLDFiPgtIw&amp;ust=1382659303592114" TargetMode="External"/><Relationship Id="rId2" Type="http://schemas.openxmlformats.org/officeDocument/2006/relationships/hyperlink" Target="http://www.youtube.com/watch?v=_TVsT0BqG68"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upload.wikimedia.org/wikipedia/commons/9/9e/Countries_which_no-fly-zone_area_was_applied_in_their_area.svg"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upload.wikimedia.org/wikipedia/commons/f/f1/1980_Olympic_Games_boycott.svg" TargetMode="External"/><Relationship Id="rId2" Type="http://schemas.openxmlformats.org/officeDocument/2006/relationships/hyperlink" Target="http://www.youtube.com/watch?v=oM9wDwgM_xY" TargetMode="External"/><Relationship Id="rId1" Type="http://schemas.openxmlformats.org/officeDocument/2006/relationships/slideLayout" Target="../slideLayouts/slideLayout2.xml"/><Relationship Id="rId5" Type="http://schemas.openxmlformats.org/officeDocument/2006/relationships/hyperlink" Target="http://commons.wikimedia.org/wiki/File:1980_Olympic_Games_boycott.svg"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Foreign Policy</a:t>
            </a:r>
            <a:endParaRPr lang="en-US" dirty="0"/>
          </a:p>
        </p:txBody>
      </p:sp>
      <p:sp>
        <p:nvSpPr>
          <p:cNvPr id="3" name="Subtitle 2"/>
          <p:cNvSpPr>
            <a:spLocks noGrp="1"/>
          </p:cNvSpPr>
          <p:nvPr>
            <p:ph type="subTitle" idx="1"/>
          </p:nvPr>
        </p:nvSpPr>
        <p:spPr/>
        <p:txBody>
          <a:bodyPr>
            <a:normAutofit/>
          </a:bodyPr>
          <a:lstStyle/>
          <a:p>
            <a:r>
              <a:rPr lang="en-US" sz="3200" dirty="0" smtClean="0"/>
              <a:t>Test #7</a:t>
            </a:r>
            <a:endParaRPr lang="en-US" sz="3200" dirty="0"/>
          </a:p>
        </p:txBody>
      </p:sp>
    </p:spTree>
    <p:extLst>
      <p:ext uri="{BB962C8B-B14F-4D97-AF65-F5344CB8AC3E}">
        <p14:creationId xmlns:p14="http://schemas.microsoft.com/office/powerpoint/2010/main" val="1215772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990600"/>
            <a:ext cx="7408333" cy="487362"/>
          </a:xfrm>
        </p:spPr>
        <p:txBody>
          <a:bodyPr/>
          <a:lstStyle/>
          <a:p>
            <a:pPr marL="0" indent="0" algn="ctr">
              <a:buNone/>
            </a:pPr>
            <a:r>
              <a:rPr lang="en-US" b="1" dirty="0" smtClean="0"/>
              <a:t>1984 Olympics boycott</a:t>
            </a:r>
            <a:endParaRPr lang="en-US" b="1"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89" t="60" r="8996" b="13321"/>
          <a:stretch/>
        </p:blipFill>
        <p:spPr bwMode="auto">
          <a:xfrm>
            <a:off x="164169" y="1676400"/>
            <a:ext cx="8903631" cy="4857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386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66874"/>
            <a:ext cx="4267200" cy="4343400"/>
          </a:xfrm>
        </p:spPr>
        <p:txBody>
          <a:bodyPr/>
          <a:lstStyle/>
          <a:p>
            <a:r>
              <a:rPr lang="en-US" b="1" dirty="0" smtClean="0"/>
              <a:t>Political action</a:t>
            </a:r>
          </a:p>
          <a:p>
            <a:pPr lvl="1"/>
            <a:r>
              <a:rPr lang="en-US" b="1" dirty="0" smtClean="0"/>
              <a:t>Created Dept. of Homeland Security (after 9/11) to deal with threats of terrorism</a:t>
            </a:r>
          </a:p>
          <a:p>
            <a:pPr lvl="1"/>
            <a:r>
              <a:rPr lang="en-US" b="1" dirty="0" smtClean="0"/>
              <a:t>Recognize the legitimacy or illegitimacy of a country’s government</a:t>
            </a:r>
          </a:p>
        </p:txBody>
      </p:sp>
      <p:sp>
        <p:nvSpPr>
          <p:cNvPr id="3" name="Title 2"/>
          <p:cNvSpPr>
            <a:spLocks noGrp="1"/>
          </p:cNvSpPr>
          <p:nvPr>
            <p:ph type="title"/>
          </p:nvPr>
        </p:nvSpPr>
        <p:spPr/>
        <p:txBody>
          <a:bodyPr>
            <a:normAutofit fontScale="90000"/>
          </a:bodyPr>
          <a:lstStyle/>
          <a:p>
            <a:r>
              <a:rPr lang="en-US" dirty="0" smtClean="0"/>
              <a:t>How do we achieve our foreign policy goals?</a:t>
            </a:r>
            <a:endParaRPr lang="en-US" dirty="0"/>
          </a:p>
        </p:txBody>
      </p:sp>
      <p:pic>
        <p:nvPicPr>
          <p:cNvPr id="4098" name="Picture 2" descr="File:Hsas-chart with header.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017" y="3945075"/>
            <a:ext cx="1782654" cy="2666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14800" y="6350464"/>
            <a:ext cx="5029200" cy="261610"/>
          </a:xfrm>
          <a:prstGeom prst="rect">
            <a:avLst/>
          </a:prstGeom>
        </p:spPr>
        <p:txBody>
          <a:bodyPr wrap="square">
            <a:spAutoFit/>
          </a:bodyPr>
          <a:lstStyle/>
          <a:p>
            <a:r>
              <a:rPr lang="en-US" sz="1100" dirty="0" smtClean="0"/>
              <a:t>Retrieved </a:t>
            </a:r>
            <a:r>
              <a:rPr lang="en-US" sz="1100" dirty="0"/>
              <a:t>from http://www.livgov.com/health/ep/Pages/ntas.aspx</a:t>
            </a:r>
          </a:p>
        </p:txBody>
      </p:sp>
      <p:pic>
        <p:nvPicPr>
          <p:cNvPr id="4100" name="Picture 4" descr="http://www.livgov.com/health/ep/PublishingImages/Pages/ntas/ntas.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586" y="1898120"/>
            <a:ext cx="4987413" cy="373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887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209800"/>
            <a:ext cx="7408333" cy="3450696"/>
          </a:xfrm>
        </p:spPr>
        <p:txBody>
          <a:bodyPr/>
          <a:lstStyle/>
          <a:p>
            <a:r>
              <a:rPr lang="en-US" b="1" dirty="0" smtClean="0"/>
              <a:t>Read your news article then answer the following questions:</a:t>
            </a:r>
          </a:p>
          <a:p>
            <a:pPr marL="759143" lvl="1" indent="-457200">
              <a:buFont typeface="+mj-lt"/>
              <a:buAutoNum type="arabicPeriod"/>
            </a:pPr>
            <a:r>
              <a:rPr lang="en-US" b="1" dirty="0" smtClean="0"/>
              <a:t>What countries does the article discuss?</a:t>
            </a:r>
          </a:p>
          <a:p>
            <a:pPr marL="759143" lvl="1" indent="-457200">
              <a:buFont typeface="+mj-lt"/>
              <a:buAutoNum type="arabicPeriod"/>
            </a:pPr>
            <a:r>
              <a:rPr lang="en-US" b="1" dirty="0" smtClean="0"/>
              <a:t>What problems or issues are being discussed?</a:t>
            </a:r>
          </a:p>
          <a:p>
            <a:pPr marL="759143" lvl="1" indent="-457200">
              <a:buFont typeface="+mj-lt"/>
              <a:buAutoNum type="arabicPeriod"/>
            </a:pPr>
            <a:r>
              <a:rPr lang="en-US" b="1" dirty="0" smtClean="0"/>
              <a:t>What type of foreign policy actions are being taken in this article?</a:t>
            </a:r>
            <a:endParaRPr lang="en-US" b="1" dirty="0"/>
          </a:p>
          <a:p>
            <a:pPr marL="759143" lvl="1" indent="-457200">
              <a:buFont typeface="+mj-lt"/>
              <a:buAutoNum type="arabicPeriod"/>
            </a:pPr>
            <a:r>
              <a:rPr lang="en-US" b="1" dirty="0" smtClean="0"/>
              <a:t>Based on what you’ve read, do you believe foreign relations between the countries are good or bad? Why?</a:t>
            </a:r>
          </a:p>
        </p:txBody>
      </p:sp>
      <p:sp>
        <p:nvSpPr>
          <p:cNvPr id="3" name="Title 2"/>
          <p:cNvSpPr>
            <a:spLocks noGrp="1"/>
          </p:cNvSpPr>
          <p:nvPr>
            <p:ph type="title"/>
          </p:nvPr>
        </p:nvSpPr>
        <p:spPr/>
        <p:txBody>
          <a:bodyPr>
            <a:normAutofit fontScale="90000"/>
          </a:bodyPr>
          <a:lstStyle/>
          <a:p>
            <a:r>
              <a:rPr lang="en-US" dirty="0" smtClean="0"/>
              <a:t>Jigsaw – Foreign Relations News Articles</a:t>
            </a:r>
            <a:endParaRPr lang="en-US" dirty="0"/>
          </a:p>
        </p:txBody>
      </p:sp>
    </p:spTree>
    <p:extLst>
      <p:ext uri="{BB962C8B-B14F-4D97-AF65-F5344CB8AC3E}">
        <p14:creationId xmlns:p14="http://schemas.microsoft.com/office/powerpoint/2010/main" val="2813688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068763"/>
          </a:xfrm>
        </p:spPr>
        <p:txBody>
          <a:bodyPr/>
          <a:lstStyle/>
          <a:p>
            <a:r>
              <a:rPr lang="en-US" b="1" dirty="0" smtClean="0"/>
              <a:t>1</a:t>
            </a:r>
            <a:r>
              <a:rPr lang="en-US" b="1" baseline="30000" dirty="0" smtClean="0"/>
              <a:t>st</a:t>
            </a:r>
            <a:r>
              <a:rPr lang="en-US" b="1" dirty="0" smtClean="0"/>
              <a:t> official diplomat – Ben Franklin – negotiated Treaty of Alliance with France in 1778</a:t>
            </a:r>
          </a:p>
          <a:p>
            <a:r>
              <a:rPr lang="en-US" b="1" dirty="0" smtClean="0"/>
              <a:t>1</a:t>
            </a:r>
            <a:r>
              <a:rPr lang="en-US" b="1" baseline="30000" dirty="0" smtClean="0"/>
              <a:t>st</a:t>
            </a:r>
            <a:r>
              <a:rPr lang="en-US" b="1" dirty="0" smtClean="0"/>
              <a:t> cabinet dept. Washington created – Dept. of State – Thomas Jefferson as Sec. of State</a:t>
            </a:r>
            <a:endParaRPr lang="en-US" b="1" dirty="0"/>
          </a:p>
        </p:txBody>
      </p:sp>
      <p:sp>
        <p:nvSpPr>
          <p:cNvPr id="3" name="Title 2"/>
          <p:cNvSpPr>
            <a:spLocks noGrp="1"/>
          </p:cNvSpPr>
          <p:nvPr>
            <p:ph type="title"/>
          </p:nvPr>
        </p:nvSpPr>
        <p:spPr/>
        <p:txBody>
          <a:bodyPr>
            <a:normAutofit/>
          </a:bodyPr>
          <a:lstStyle/>
          <a:p>
            <a:r>
              <a:rPr lang="en-US" dirty="0" smtClean="0"/>
              <a:t>Start of U.S. Foreign Policy</a:t>
            </a:r>
            <a:endParaRPr lang="en-US" dirty="0"/>
          </a:p>
        </p:txBody>
      </p:sp>
    </p:spTree>
    <p:extLst>
      <p:ext uri="{BB962C8B-B14F-4D97-AF65-F5344CB8AC3E}">
        <p14:creationId xmlns:p14="http://schemas.microsoft.com/office/powerpoint/2010/main" val="8446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4648201" cy="4800600"/>
          </a:xfrm>
        </p:spPr>
        <p:txBody>
          <a:bodyPr>
            <a:normAutofit lnSpcReduction="10000"/>
          </a:bodyPr>
          <a:lstStyle/>
          <a:p>
            <a:r>
              <a:rPr lang="en-US" b="1" dirty="0" smtClean="0"/>
              <a:t>1</a:t>
            </a:r>
            <a:r>
              <a:rPr lang="en-US" b="1" baseline="30000" dirty="0" smtClean="0"/>
              <a:t>st</a:t>
            </a:r>
            <a:r>
              <a:rPr lang="en-US" b="1" dirty="0" smtClean="0"/>
              <a:t> U.S. foreign policy</a:t>
            </a:r>
          </a:p>
          <a:p>
            <a:pPr lvl="1"/>
            <a:r>
              <a:rPr lang="en-US" b="1" dirty="0" smtClean="0"/>
              <a:t>Began with </a:t>
            </a:r>
            <a:r>
              <a:rPr lang="en-US" b="1" dirty="0" smtClean="0">
                <a:hlinkClick r:id="rId2"/>
              </a:rPr>
              <a:t>Washington’s Farewell Address</a:t>
            </a:r>
            <a:endParaRPr lang="en-US" b="1" dirty="0" smtClean="0"/>
          </a:p>
          <a:p>
            <a:pPr lvl="1"/>
            <a:r>
              <a:rPr lang="en-US" b="1" dirty="0" smtClean="0"/>
              <a:t>Not entering into military agreements with foreign countries</a:t>
            </a:r>
          </a:p>
          <a:p>
            <a:pPr lvl="1"/>
            <a:r>
              <a:rPr lang="en-US" b="1" dirty="0" smtClean="0"/>
              <a:t>Oceans provided natural defenses</a:t>
            </a:r>
          </a:p>
          <a:p>
            <a:pPr lvl="1"/>
            <a:r>
              <a:rPr lang="en-US" b="1" dirty="0" smtClean="0"/>
              <a:t>We fought the War </a:t>
            </a:r>
            <a:r>
              <a:rPr lang="en-US" b="1" dirty="0"/>
              <a:t>of 1812, the Mexican War, </a:t>
            </a:r>
            <a:r>
              <a:rPr lang="en-US" b="1" dirty="0" smtClean="0"/>
              <a:t>&amp; </a:t>
            </a:r>
            <a:r>
              <a:rPr lang="en-US" b="1" dirty="0"/>
              <a:t>the Spanish-American War without joining alliances or fighting in </a:t>
            </a:r>
            <a:r>
              <a:rPr lang="en-US" b="1" dirty="0" smtClean="0"/>
              <a:t>Europe</a:t>
            </a:r>
          </a:p>
          <a:p>
            <a:pPr lvl="1"/>
            <a:r>
              <a:rPr lang="en-US" b="1" dirty="0" smtClean="0"/>
              <a:t>Continued until  WWI</a:t>
            </a:r>
            <a:endParaRPr lang="en-US" b="1" dirty="0"/>
          </a:p>
        </p:txBody>
      </p:sp>
      <p:sp>
        <p:nvSpPr>
          <p:cNvPr id="3" name="Title 2"/>
          <p:cNvSpPr>
            <a:spLocks noGrp="1"/>
          </p:cNvSpPr>
          <p:nvPr>
            <p:ph type="title"/>
          </p:nvPr>
        </p:nvSpPr>
        <p:spPr/>
        <p:txBody>
          <a:bodyPr/>
          <a:lstStyle/>
          <a:p>
            <a:r>
              <a:rPr lang="en-US" dirty="0" smtClean="0"/>
              <a:t>Isolationism</a:t>
            </a:r>
            <a:endParaRPr lang="en-US" dirty="0"/>
          </a:p>
        </p:txBody>
      </p:sp>
      <p:pic>
        <p:nvPicPr>
          <p:cNvPr id="1026" name="Picture 2" descr="Seuss Isolationism.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600200"/>
            <a:ext cx="3638550" cy="46539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33800" y="6286922"/>
            <a:ext cx="5410200" cy="261610"/>
          </a:xfrm>
          <a:prstGeom prst="rect">
            <a:avLst/>
          </a:prstGeom>
        </p:spPr>
        <p:txBody>
          <a:bodyPr wrap="square">
            <a:spAutoFit/>
          </a:bodyPr>
          <a:lstStyle/>
          <a:p>
            <a:r>
              <a:rPr lang="en-US" sz="1100" dirty="0" smtClean="0"/>
              <a:t>Retrieved from http</a:t>
            </a:r>
            <a:r>
              <a:rPr lang="en-US" sz="1100" dirty="0"/>
              <a:t>://historywithwoods.wikispaces.com/1933-1945+World+War+II</a:t>
            </a:r>
          </a:p>
        </p:txBody>
      </p:sp>
    </p:spTree>
    <p:extLst>
      <p:ext uri="{BB962C8B-B14F-4D97-AF65-F5344CB8AC3E}">
        <p14:creationId xmlns:p14="http://schemas.microsoft.com/office/powerpoint/2010/main" val="2505427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76400"/>
            <a:ext cx="7408333" cy="4449763"/>
          </a:xfrm>
        </p:spPr>
        <p:txBody>
          <a:bodyPr>
            <a:normAutofit fontScale="92500" lnSpcReduction="20000"/>
          </a:bodyPr>
          <a:lstStyle/>
          <a:p>
            <a:pPr marL="0" indent="0">
              <a:buNone/>
            </a:pPr>
            <a:r>
              <a:rPr lang="en-US" b="1" dirty="0"/>
              <a:t>The great rule of conduct for us in regard to foreign nations is in extending our commercial relations, to have with them as little political connection as possible. So far as we have already formed engagements, let them be fulfilled with perfect good faith. Here let us stop. Europe has a set of primary interests which to us have none; or a very remote relation. Hence she must be engaged in frequent controversies, the causes of which are essentially foreign to our concerns. Hence, therefore, it must be unwise in us to implicate ourselves by artificial ties in the ordinary vicissitudes of her politics, or the ordinary combinations and collisions of her friendships or enmities</a:t>
            </a:r>
            <a:r>
              <a:rPr lang="en-US" b="1" dirty="0" smtClean="0"/>
              <a:t>.  </a:t>
            </a:r>
          </a:p>
          <a:p>
            <a:pPr marL="0" indent="0">
              <a:buNone/>
            </a:pPr>
            <a:r>
              <a:rPr lang="en-US" b="1" dirty="0" smtClean="0"/>
              <a:t>—</a:t>
            </a:r>
            <a:r>
              <a:rPr lang="en-US" b="1" dirty="0"/>
              <a:t>Washington, George</a:t>
            </a:r>
            <a:r>
              <a:rPr lang="en-US" b="1" dirty="0" smtClean="0"/>
              <a:t>. "</a:t>
            </a:r>
            <a:r>
              <a:rPr lang="en-US" b="1" dirty="0"/>
              <a:t>Washington's Farewell Address 1796." Yale Law School Avalon Project, 2008. Web. 12 Sept 2013.</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080240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00200"/>
            <a:ext cx="7408333" cy="3450696"/>
          </a:xfrm>
        </p:spPr>
        <p:txBody>
          <a:bodyPr/>
          <a:lstStyle/>
          <a:p>
            <a:r>
              <a:rPr lang="en-US" b="1" dirty="0" smtClean="0"/>
              <a:t>Statement to Europe to stay out of Western Hemisphere</a:t>
            </a:r>
          </a:p>
          <a:p>
            <a:r>
              <a:rPr lang="en-US" b="1" dirty="0" smtClean="0"/>
              <a:t>Stated we would see European intervention in Latin America as an act of aggression &amp; war</a:t>
            </a:r>
            <a:endParaRPr lang="en-US" b="1" dirty="0"/>
          </a:p>
        </p:txBody>
      </p:sp>
      <p:sp>
        <p:nvSpPr>
          <p:cNvPr id="3" name="Title 2"/>
          <p:cNvSpPr>
            <a:spLocks noGrp="1"/>
          </p:cNvSpPr>
          <p:nvPr>
            <p:ph type="title"/>
          </p:nvPr>
        </p:nvSpPr>
        <p:spPr/>
        <p:txBody>
          <a:bodyPr/>
          <a:lstStyle/>
          <a:p>
            <a:r>
              <a:rPr lang="en-US" dirty="0" smtClean="0">
                <a:hlinkClick r:id="rId2"/>
              </a:rPr>
              <a:t>Monroe Doctrine </a:t>
            </a:r>
            <a:r>
              <a:rPr lang="en-US" dirty="0" smtClean="0"/>
              <a:t>- 1823</a:t>
            </a:r>
            <a:endParaRPr lang="en-US" dirty="0"/>
          </a:p>
        </p:txBody>
      </p:sp>
      <p:pic>
        <p:nvPicPr>
          <p:cNvPr id="11266" name="Picture 2" descr="http://www.kidsnewsroom.org/resources/sol/tx/G08H03/no14.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194562"/>
            <a:ext cx="4829175" cy="3629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096000"/>
            <a:ext cx="2590800" cy="600164"/>
          </a:xfrm>
          <a:prstGeom prst="rect">
            <a:avLst/>
          </a:prstGeom>
        </p:spPr>
        <p:txBody>
          <a:bodyPr wrap="square">
            <a:spAutoFit/>
          </a:bodyPr>
          <a:lstStyle/>
          <a:p>
            <a:r>
              <a:rPr lang="en-US" sz="1100" dirty="0" smtClean="0"/>
              <a:t>Retrieved from http</a:t>
            </a:r>
            <a:r>
              <a:rPr lang="en-US" sz="1100" dirty="0"/>
              <a:t>://www.kidsnewsroom.org/resources/sol/tx/g08h03.html</a:t>
            </a:r>
          </a:p>
        </p:txBody>
      </p:sp>
    </p:spTree>
    <p:extLst>
      <p:ext uri="{BB962C8B-B14F-4D97-AF65-F5344CB8AC3E}">
        <p14:creationId xmlns:p14="http://schemas.microsoft.com/office/powerpoint/2010/main" val="2625657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4373563"/>
          </a:xfrm>
        </p:spPr>
        <p:txBody>
          <a:bodyPr/>
          <a:lstStyle/>
          <a:p>
            <a:r>
              <a:rPr lang="en-US" b="1" dirty="0">
                <a:hlinkClick r:id="rId3"/>
              </a:rPr>
              <a:t>Louisiana </a:t>
            </a:r>
            <a:r>
              <a:rPr lang="en-US" b="1" dirty="0" smtClean="0">
                <a:hlinkClick r:id="rId3"/>
              </a:rPr>
              <a:t>Purchase</a:t>
            </a:r>
            <a:r>
              <a:rPr lang="en-US" b="1" dirty="0" smtClean="0"/>
              <a:t> - 1804</a:t>
            </a:r>
            <a:endParaRPr lang="en-US" b="1" dirty="0"/>
          </a:p>
          <a:p>
            <a:r>
              <a:rPr lang="en-US" b="1" dirty="0"/>
              <a:t>Adams-</a:t>
            </a:r>
            <a:r>
              <a:rPr lang="en-US" b="1" dirty="0" err="1"/>
              <a:t>Onis</a:t>
            </a:r>
            <a:r>
              <a:rPr lang="en-US" b="1" dirty="0"/>
              <a:t> Treaty </a:t>
            </a:r>
            <a:r>
              <a:rPr lang="en-US" b="1" dirty="0" smtClean="0"/>
              <a:t>1819 – Spain gave us Florida</a:t>
            </a:r>
            <a:endParaRPr lang="en-US" b="1" dirty="0"/>
          </a:p>
          <a:p>
            <a:r>
              <a:rPr lang="en-US" b="1" dirty="0"/>
              <a:t>Mexican Cession - Treaty of Guadalupe Hidalgo in 1848</a:t>
            </a:r>
          </a:p>
          <a:p>
            <a:r>
              <a:rPr lang="en-US" b="1" dirty="0"/>
              <a:t>Oregon </a:t>
            </a:r>
            <a:r>
              <a:rPr lang="en-US" b="1" dirty="0" smtClean="0"/>
              <a:t>Treaty of 1846 – negotiation with Britain set 49’ parallel as boundary</a:t>
            </a:r>
            <a:endParaRPr lang="en-US" b="1" dirty="0"/>
          </a:p>
          <a:p>
            <a:r>
              <a:rPr lang="en-US" b="1" dirty="0"/>
              <a:t>Gadsden </a:t>
            </a:r>
            <a:r>
              <a:rPr lang="en-US" b="1" dirty="0" smtClean="0"/>
              <a:t>Purchase of  1853 – New Mexico &amp; Arizona</a:t>
            </a:r>
            <a:endParaRPr lang="en-US" b="1" dirty="0"/>
          </a:p>
          <a:p>
            <a:r>
              <a:rPr lang="en-US" b="1" dirty="0"/>
              <a:t>“Seward’s Folly” </a:t>
            </a:r>
            <a:r>
              <a:rPr lang="en-US" b="1" dirty="0" smtClean="0"/>
              <a:t>– Alaska Purchase from Russia 1867</a:t>
            </a:r>
            <a:endParaRPr lang="en-US" b="1" dirty="0"/>
          </a:p>
          <a:p>
            <a:endParaRPr lang="en-US" b="1" dirty="0"/>
          </a:p>
        </p:txBody>
      </p:sp>
      <p:sp>
        <p:nvSpPr>
          <p:cNvPr id="3" name="Title 2"/>
          <p:cNvSpPr>
            <a:spLocks noGrp="1"/>
          </p:cNvSpPr>
          <p:nvPr>
            <p:ph type="title"/>
          </p:nvPr>
        </p:nvSpPr>
        <p:spPr/>
        <p:txBody>
          <a:bodyPr/>
          <a:lstStyle/>
          <a:p>
            <a:r>
              <a:rPr lang="en-US" dirty="0" smtClean="0">
                <a:hlinkClick r:id="rId4"/>
              </a:rPr>
              <a:t>Manifest Destiny</a:t>
            </a:r>
            <a:endParaRPr lang="en-US" dirty="0"/>
          </a:p>
        </p:txBody>
      </p:sp>
    </p:spTree>
    <p:extLst>
      <p:ext uri="{BB962C8B-B14F-4D97-AF65-F5344CB8AC3E}">
        <p14:creationId xmlns:p14="http://schemas.microsoft.com/office/powerpoint/2010/main" val="516033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416" y="1214482"/>
            <a:ext cx="8610600" cy="5334000"/>
          </a:xfrm>
        </p:spPr>
        <p:txBody>
          <a:bodyPr/>
          <a:lstStyle/>
          <a:p>
            <a:r>
              <a:rPr lang="en-US" b="1" dirty="0" smtClean="0"/>
              <a:t>Next logical step to the Monroe Doctrine</a:t>
            </a:r>
          </a:p>
          <a:p>
            <a:pPr lvl="1"/>
            <a:r>
              <a:rPr lang="en-US" sz="2400" b="1" dirty="0" smtClean="0"/>
              <a:t>U.S. would get involved in Latin American countries if they couldn’t govern themselves</a:t>
            </a:r>
          </a:p>
          <a:p>
            <a:r>
              <a:rPr lang="en-US" b="1" dirty="0" smtClean="0"/>
              <a:t>“</a:t>
            </a:r>
            <a:r>
              <a:rPr lang="en-US" b="1" dirty="0" smtClean="0">
                <a:hlinkClick r:id="rId2"/>
              </a:rPr>
              <a:t>Big Stick Policy</a:t>
            </a:r>
            <a:r>
              <a:rPr lang="en-US" b="1" dirty="0" smtClean="0"/>
              <a:t>” </a:t>
            </a:r>
            <a:r>
              <a:rPr lang="en-US" b="1" dirty="0"/>
              <a:t>– Roosevelt’s policy of using force if necessary to advance American interest </a:t>
            </a:r>
          </a:p>
          <a:p>
            <a:pPr lvl="1"/>
            <a:r>
              <a:rPr lang="en-US" sz="2400" b="1" dirty="0"/>
              <a:t>Building of the Panama </a:t>
            </a:r>
            <a:r>
              <a:rPr lang="en-US" sz="2400" b="1" dirty="0" smtClean="0"/>
              <a:t>Canal</a:t>
            </a:r>
          </a:p>
          <a:p>
            <a:pPr lvl="1"/>
            <a:r>
              <a:rPr lang="en-US" sz="2400" b="1" dirty="0" smtClean="0"/>
              <a:t>Great White Fleet</a:t>
            </a:r>
            <a:endParaRPr lang="en-US" sz="2400" b="1" dirty="0"/>
          </a:p>
          <a:p>
            <a:endParaRPr lang="en-US" b="1" dirty="0"/>
          </a:p>
        </p:txBody>
      </p:sp>
      <p:sp>
        <p:nvSpPr>
          <p:cNvPr id="3" name="Title 2"/>
          <p:cNvSpPr>
            <a:spLocks noGrp="1"/>
          </p:cNvSpPr>
          <p:nvPr>
            <p:ph type="title"/>
          </p:nvPr>
        </p:nvSpPr>
        <p:spPr/>
        <p:txBody>
          <a:bodyPr/>
          <a:lstStyle/>
          <a:p>
            <a:r>
              <a:rPr lang="en-US" dirty="0" smtClean="0"/>
              <a:t>Roosevelt Corollary</a:t>
            </a:r>
            <a:endParaRPr lang="en-US" dirty="0"/>
          </a:p>
        </p:txBody>
      </p:sp>
      <p:pic>
        <p:nvPicPr>
          <p:cNvPr id="12290" name="Picture 2" descr="http://cdn.theatlantic.com/static/mt/assets/politics/743px-Tr-bigstick-cartoon-61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597" y="4158077"/>
            <a:ext cx="4367403" cy="26630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248400"/>
            <a:ext cx="5358003" cy="600164"/>
          </a:xfrm>
          <a:prstGeom prst="rect">
            <a:avLst/>
          </a:prstGeom>
        </p:spPr>
        <p:txBody>
          <a:bodyPr wrap="square">
            <a:spAutoFit/>
          </a:bodyPr>
          <a:lstStyle/>
          <a:p>
            <a:r>
              <a:rPr lang="en-US" sz="1100" dirty="0" smtClean="0"/>
              <a:t>Retrieved from http</a:t>
            </a:r>
            <a:r>
              <a:rPr lang="en-US" sz="1100" dirty="0"/>
              <a:t>://www.theatlantic.com/politics/archive/2012/09/what-does-teddy-roosevelts-big-stick-line-really-mean-anyway/262579</a:t>
            </a:r>
            <a:r>
              <a:rPr lang="en-US" sz="1100" dirty="0" smtClean="0"/>
              <a:t>/</a:t>
            </a:r>
            <a:r>
              <a:rPr lang="en-US" sz="1100" dirty="0"/>
              <a:t> and http://</a:t>
            </a:r>
            <a:r>
              <a:rPr lang="en-US" sz="1100" dirty="0" smtClean="0"/>
              <a:t>www.navsource.org/archives/01/05e.htm </a:t>
            </a:r>
            <a:endParaRPr lang="en-US" sz="1100" dirty="0"/>
          </a:p>
        </p:txBody>
      </p:sp>
      <p:pic>
        <p:nvPicPr>
          <p:cNvPr id="12292" name="Picture 4" descr="http://navsource.org/archives/01/005/010599.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4126866"/>
            <a:ext cx="3373626" cy="21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457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47800"/>
            <a:ext cx="7408333" cy="3450696"/>
          </a:xfrm>
        </p:spPr>
        <p:txBody>
          <a:bodyPr/>
          <a:lstStyle/>
          <a:p>
            <a:r>
              <a:rPr lang="en-US" b="1" dirty="0" smtClean="0"/>
              <a:t>To benefit U.S. economy increased bank &amp; industrial investments there</a:t>
            </a:r>
          </a:p>
          <a:p>
            <a:r>
              <a:rPr lang="en-US" b="1" dirty="0" smtClean="0"/>
              <a:t>Sent U.S. troops to guard American investments in unstable Latin American countries</a:t>
            </a:r>
            <a:endParaRPr lang="en-US" b="1" dirty="0"/>
          </a:p>
        </p:txBody>
      </p:sp>
      <p:sp>
        <p:nvSpPr>
          <p:cNvPr id="3" name="Title 2"/>
          <p:cNvSpPr>
            <a:spLocks noGrp="1"/>
          </p:cNvSpPr>
          <p:nvPr>
            <p:ph type="title"/>
          </p:nvPr>
        </p:nvSpPr>
        <p:spPr/>
        <p:txBody>
          <a:bodyPr/>
          <a:lstStyle/>
          <a:p>
            <a:r>
              <a:rPr lang="en-US" dirty="0" smtClean="0"/>
              <a:t>Taft’s Dollar Diplomacy</a:t>
            </a:r>
            <a:endParaRPr lang="en-US" dirty="0"/>
          </a:p>
        </p:txBody>
      </p:sp>
      <p:pic>
        <p:nvPicPr>
          <p:cNvPr id="2050" name="Picture 2" descr="http://rickofrod.weebly.com/uploads/3/5/0/4/3504474/5517416_or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7999"/>
            <a:ext cx="5105400" cy="32291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890" y="6277166"/>
            <a:ext cx="8382000" cy="430887"/>
          </a:xfrm>
          <a:prstGeom prst="rect">
            <a:avLst/>
          </a:prstGeom>
        </p:spPr>
        <p:txBody>
          <a:bodyPr wrap="square">
            <a:spAutoFit/>
          </a:bodyPr>
          <a:lstStyle/>
          <a:p>
            <a:r>
              <a:rPr lang="en-US" sz="1100" dirty="0"/>
              <a:t>"Foreign Affairs - William Howard Taft - Policy, War, Domestic." </a:t>
            </a:r>
            <a:r>
              <a:rPr lang="en-US" sz="1100" i="1" dirty="0"/>
              <a:t>Presidents: A Reference History</a:t>
            </a:r>
            <a:r>
              <a:rPr lang="en-US" sz="1100" dirty="0"/>
              <a:t>. Web. 21 Dec. 2011. &lt;http://www.presidentprofiles.com/Grant-Eisenhower/William-Howard-Taft-Foreign-affairs.html&gt;.</a:t>
            </a:r>
          </a:p>
        </p:txBody>
      </p:sp>
    </p:spTree>
    <p:extLst>
      <p:ext uri="{BB962C8B-B14F-4D97-AF65-F5344CB8AC3E}">
        <p14:creationId xmlns:p14="http://schemas.microsoft.com/office/powerpoint/2010/main" val="3761361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362200"/>
            <a:ext cx="7408333" cy="3450696"/>
          </a:xfrm>
        </p:spPr>
        <p:txBody>
          <a:bodyPr/>
          <a:lstStyle/>
          <a:p>
            <a:r>
              <a:rPr lang="en-US" b="1" dirty="0" smtClean="0"/>
              <a:t>Stands and actions that a nation takes in regard to its relationship with other nations.</a:t>
            </a:r>
          </a:p>
          <a:p>
            <a:pPr marL="627063" lvl="2" indent="0">
              <a:buNone/>
            </a:pPr>
            <a:endParaRPr lang="en-US" b="1" dirty="0"/>
          </a:p>
        </p:txBody>
      </p:sp>
      <p:sp>
        <p:nvSpPr>
          <p:cNvPr id="3" name="Title 2"/>
          <p:cNvSpPr>
            <a:spLocks noGrp="1"/>
          </p:cNvSpPr>
          <p:nvPr>
            <p:ph type="title"/>
          </p:nvPr>
        </p:nvSpPr>
        <p:spPr/>
        <p:txBody>
          <a:bodyPr/>
          <a:lstStyle/>
          <a:p>
            <a:r>
              <a:rPr lang="en-US" dirty="0" smtClean="0"/>
              <a:t>What is </a:t>
            </a:r>
            <a:r>
              <a:rPr lang="en-US" dirty="0" smtClean="0">
                <a:hlinkClick r:id="rId2"/>
              </a:rPr>
              <a:t>foreign policy</a:t>
            </a:r>
            <a:r>
              <a:rPr lang="en-US" dirty="0" smtClean="0"/>
              <a:t>?</a:t>
            </a:r>
            <a:endParaRPr lang="en-US" dirty="0"/>
          </a:p>
        </p:txBody>
      </p:sp>
      <p:graphicFrame>
        <p:nvGraphicFramePr>
          <p:cNvPr id="4" name="Diagram 3"/>
          <p:cNvGraphicFramePr/>
          <p:nvPr>
            <p:extLst>
              <p:ext uri="{D42A27DB-BD31-4B8C-83A1-F6EECF244321}">
                <p14:modId xmlns:p14="http://schemas.microsoft.com/office/powerpoint/2010/main" val="2701155869"/>
              </p:ext>
            </p:extLst>
          </p:nvPr>
        </p:nvGraphicFramePr>
        <p:xfrm>
          <a:off x="838200" y="2781710"/>
          <a:ext cx="762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412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8783" y="1828800"/>
            <a:ext cx="7408333" cy="3763963"/>
          </a:xfrm>
        </p:spPr>
        <p:txBody>
          <a:bodyPr/>
          <a:lstStyle/>
          <a:p>
            <a:r>
              <a:rPr lang="en-US" b="1" dirty="0" smtClean="0"/>
              <a:t>FDR 1933 – stopped U.S. military involvement in Latin American countries</a:t>
            </a:r>
            <a:endParaRPr lang="en-US" b="1" dirty="0"/>
          </a:p>
        </p:txBody>
      </p:sp>
      <p:sp>
        <p:nvSpPr>
          <p:cNvPr id="3" name="Title 2"/>
          <p:cNvSpPr>
            <a:spLocks noGrp="1"/>
          </p:cNvSpPr>
          <p:nvPr>
            <p:ph type="title"/>
          </p:nvPr>
        </p:nvSpPr>
        <p:spPr/>
        <p:txBody>
          <a:bodyPr/>
          <a:lstStyle/>
          <a:p>
            <a:r>
              <a:rPr lang="en-US" dirty="0" smtClean="0"/>
              <a:t>Good Neighbor Policy</a:t>
            </a:r>
            <a:endParaRPr lang="en-US" dirty="0"/>
          </a:p>
        </p:txBody>
      </p:sp>
      <p:pic>
        <p:nvPicPr>
          <p:cNvPr id="1026" name="Picture 2" descr="Strengthen good neighbor policy- Understanding our Southern Neighbo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2689412"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49129" y="6252728"/>
            <a:ext cx="6858000" cy="600164"/>
          </a:xfrm>
          <a:prstGeom prst="rect">
            <a:avLst/>
          </a:prstGeom>
        </p:spPr>
        <p:txBody>
          <a:bodyPr wrap="square">
            <a:spAutoFit/>
          </a:bodyPr>
          <a:lstStyle/>
          <a:p>
            <a:r>
              <a:rPr lang="en-US" sz="1100" dirty="0" smtClean="0"/>
              <a:t>WPA flier retrieved from http</a:t>
            </a:r>
            <a:r>
              <a:rPr lang="en-US" sz="1100" dirty="0"/>
              <a:t>://</a:t>
            </a:r>
            <a:r>
              <a:rPr lang="en-US" sz="1100" dirty="0" smtClean="0"/>
              <a:t>www.wolfsonian.org/explore/collections/strengthen-good-neighbor-policy-understanding-our-southern-neighbors</a:t>
            </a:r>
          </a:p>
          <a:p>
            <a:r>
              <a:rPr lang="en-US" sz="1100" dirty="0"/>
              <a:t>Map retrieved from http://</a:t>
            </a:r>
            <a:r>
              <a:rPr lang="en-US" sz="1100" dirty="0" smtClean="0"/>
              <a:t>www.unc.edu/courses/2009fall/hist/140/006/Outlines/14.LatinAmerica.htm </a:t>
            </a:r>
            <a:endParaRPr lang="en-US" sz="1100" dirty="0"/>
          </a:p>
        </p:txBody>
      </p:sp>
      <p:pic>
        <p:nvPicPr>
          <p:cNvPr id="1028" name="Picture 4" descr="http://media.maps101.com/SUB/HGIFS/USAH020-H.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7618" y="2710515"/>
            <a:ext cx="5562600" cy="359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378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280318"/>
            <a:ext cx="7408333" cy="4221163"/>
          </a:xfrm>
        </p:spPr>
        <p:txBody>
          <a:bodyPr/>
          <a:lstStyle/>
          <a:p>
            <a:r>
              <a:rPr lang="en-US" b="1" dirty="0" smtClean="0"/>
              <a:t>WWI – U.S. enters on side of Britain &amp; her allies</a:t>
            </a:r>
          </a:p>
          <a:p>
            <a:pPr lvl="1"/>
            <a:r>
              <a:rPr lang="en-US" b="1" dirty="0" smtClean="0"/>
              <a:t>Lusitania</a:t>
            </a:r>
          </a:p>
          <a:p>
            <a:pPr lvl="1"/>
            <a:r>
              <a:rPr lang="en-US" b="1" dirty="0" smtClean="0"/>
              <a:t>Unrestricted German submarine warfare</a:t>
            </a:r>
          </a:p>
          <a:p>
            <a:pPr lvl="1"/>
            <a:r>
              <a:rPr lang="en-US" b="1" dirty="0" smtClean="0"/>
              <a:t>Zimmerman Telegram</a:t>
            </a:r>
          </a:p>
          <a:p>
            <a:r>
              <a:rPr lang="en-US" b="1" dirty="0" smtClean="0"/>
              <a:t>WWII – U.S. enters on side of Britain &amp; her allies </a:t>
            </a:r>
          </a:p>
          <a:p>
            <a:pPr lvl="1"/>
            <a:r>
              <a:rPr lang="en-US" b="1" dirty="0" smtClean="0"/>
              <a:t>Attack on Pearl Harbor</a:t>
            </a:r>
            <a:endParaRPr lang="en-US" b="1" dirty="0"/>
          </a:p>
        </p:txBody>
      </p:sp>
      <p:sp>
        <p:nvSpPr>
          <p:cNvPr id="3" name="Title 2"/>
          <p:cNvSpPr>
            <a:spLocks noGrp="1"/>
          </p:cNvSpPr>
          <p:nvPr>
            <p:ph type="title"/>
          </p:nvPr>
        </p:nvSpPr>
        <p:spPr/>
        <p:txBody>
          <a:bodyPr/>
          <a:lstStyle/>
          <a:p>
            <a:r>
              <a:rPr lang="en-US" dirty="0" smtClean="0"/>
              <a:t>World War</a:t>
            </a:r>
            <a:endParaRPr lang="en-US" dirty="0"/>
          </a:p>
        </p:txBody>
      </p:sp>
      <p:pic>
        <p:nvPicPr>
          <p:cNvPr id="3074" name="Picture 2" descr="http://www.teachpeace.com/teachpeacemoment9_files/image00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2671"/>
            <a:ext cx="4572000" cy="30258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otograph:A U.S. battleship sinks during the Japanese attack on Pearl Harbor, Hawaii, December 7, 19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6579" y="3787350"/>
            <a:ext cx="4819711" cy="28114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69542" y="6216198"/>
            <a:ext cx="4572000" cy="600164"/>
          </a:xfrm>
          <a:prstGeom prst="rect">
            <a:avLst/>
          </a:prstGeom>
        </p:spPr>
        <p:txBody>
          <a:bodyPr>
            <a:spAutoFit/>
          </a:bodyPr>
          <a:lstStyle/>
          <a:p>
            <a:r>
              <a:rPr lang="en-US" sz="1100" dirty="0" smtClean="0"/>
              <a:t>Retrieved from </a:t>
            </a:r>
            <a:r>
              <a:rPr lang="en-US" sz="1100" dirty="0" smtClean="0">
                <a:hlinkClick r:id="rId5"/>
              </a:rPr>
              <a:t>http</a:t>
            </a:r>
            <a:r>
              <a:rPr lang="en-US" sz="1100" dirty="0">
                <a:hlinkClick r:id="rId5"/>
              </a:rPr>
              <a:t>://</a:t>
            </a:r>
            <a:r>
              <a:rPr lang="en-US" sz="1100" dirty="0" smtClean="0">
                <a:hlinkClick r:id="rId5"/>
              </a:rPr>
              <a:t>www.teachpeace.com/teachpeacemoment9.htm</a:t>
            </a:r>
            <a:endParaRPr lang="en-US" sz="1100" dirty="0" smtClean="0"/>
          </a:p>
          <a:p>
            <a:r>
              <a:rPr lang="en-US" sz="1100" dirty="0" smtClean="0"/>
              <a:t>and </a:t>
            </a:r>
            <a:r>
              <a:rPr lang="en-US" sz="1100" dirty="0"/>
              <a:t>http://kids.britannica.com/comptons/art-100673/A-US-battleship-sinks-during-the-Japanese-attack-on-Pearl</a:t>
            </a:r>
          </a:p>
        </p:txBody>
      </p:sp>
    </p:spTree>
    <p:extLst>
      <p:ext uri="{BB962C8B-B14F-4D97-AF65-F5344CB8AC3E}">
        <p14:creationId xmlns:p14="http://schemas.microsoft.com/office/powerpoint/2010/main" val="1066532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068763"/>
          </a:xfrm>
        </p:spPr>
        <p:txBody>
          <a:bodyPr/>
          <a:lstStyle/>
          <a:p>
            <a:r>
              <a:rPr lang="en-US" b="1" dirty="0" smtClean="0"/>
              <a:t>Created in 1947 by Pres. Truman</a:t>
            </a:r>
          </a:p>
          <a:p>
            <a:r>
              <a:rPr lang="en-US" b="1" dirty="0" smtClean="0"/>
              <a:t>VP, Sec. </a:t>
            </a:r>
            <a:r>
              <a:rPr lang="en-US" b="1" dirty="0"/>
              <a:t>of </a:t>
            </a:r>
            <a:r>
              <a:rPr lang="en-US" b="1" dirty="0" smtClean="0"/>
              <a:t>State, Sec. </a:t>
            </a:r>
            <a:r>
              <a:rPr lang="en-US" b="1" dirty="0"/>
              <a:t>of the Treasury</a:t>
            </a:r>
            <a:r>
              <a:rPr lang="en-US" b="1" dirty="0" smtClean="0"/>
              <a:t>, Sec. </a:t>
            </a:r>
            <a:r>
              <a:rPr lang="en-US" b="1" dirty="0"/>
              <a:t>of </a:t>
            </a:r>
            <a:r>
              <a:rPr lang="en-US" b="1" dirty="0" smtClean="0"/>
              <a:t>Defense,  Chairman </a:t>
            </a:r>
            <a:r>
              <a:rPr lang="en-US" b="1" dirty="0"/>
              <a:t>of the Joint Chiefs of </a:t>
            </a:r>
            <a:r>
              <a:rPr lang="en-US" b="1" dirty="0" smtClean="0"/>
              <a:t>Staff (military officers),  &amp; CIA Director</a:t>
            </a:r>
            <a:endParaRPr lang="en-US" b="1" dirty="0"/>
          </a:p>
        </p:txBody>
      </p:sp>
      <p:sp>
        <p:nvSpPr>
          <p:cNvPr id="3" name="Title 2"/>
          <p:cNvSpPr>
            <a:spLocks noGrp="1"/>
          </p:cNvSpPr>
          <p:nvPr>
            <p:ph type="title"/>
          </p:nvPr>
        </p:nvSpPr>
        <p:spPr/>
        <p:txBody>
          <a:bodyPr/>
          <a:lstStyle/>
          <a:p>
            <a:r>
              <a:rPr lang="en-US" dirty="0" smtClean="0"/>
              <a:t>National Security Council</a:t>
            </a:r>
            <a:endParaRPr lang="en-US" dirty="0"/>
          </a:p>
        </p:txBody>
      </p:sp>
      <p:pic>
        <p:nvPicPr>
          <p:cNvPr id="5122" name="Picture 2" descr="http://georgewbush-whitehouse.archives.gov/news/releases/2006/07/images/20060705_d-0085-2-515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944" y="3657600"/>
            <a:ext cx="4576443"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4181" y="6441532"/>
            <a:ext cx="8077200" cy="261610"/>
          </a:xfrm>
          <a:prstGeom prst="rect">
            <a:avLst/>
          </a:prstGeom>
        </p:spPr>
        <p:txBody>
          <a:bodyPr wrap="square">
            <a:spAutoFit/>
          </a:bodyPr>
          <a:lstStyle/>
          <a:p>
            <a:r>
              <a:rPr lang="en-US" sz="1100" dirty="0" smtClean="0">
                <a:solidFill>
                  <a:schemeClr val="accent1">
                    <a:lumMod val="75000"/>
                  </a:schemeClr>
                </a:solidFill>
              </a:rPr>
              <a:t>Retrieved from http</a:t>
            </a:r>
            <a:r>
              <a:rPr lang="en-US" sz="1100" dirty="0">
                <a:solidFill>
                  <a:schemeClr val="accent1">
                    <a:lumMod val="75000"/>
                  </a:schemeClr>
                </a:solidFill>
              </a:rPr>
              <a:t>://georgewbush-whitehouse.archives.gov/news/releases/2006/07/images/20060705_d-0085-2-515h.html</a:t>
            </a:r>
          </a:p>
        </p:txBody>
      </p:sp>
    </p:spTree>
    <p:extLst>
      <p:ext uri="{BB962C8B-B14F-4D97-AF65-F5344CB8AC3E}">
        <p14:creationId xmlns:p14="http://schemas.microsoft.com/office/powerpoint/2010/main" val="2736742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752600"/>
            <a:ext cx="7408333" cy="4068763"/>
          </a:xfrm>
        </p:spPr>
        <p:txBody>
          <a:bodyPr>
            <a:normAutofit/>
          </a:bodyPr>
          <a:lstStyle/>
          <a:p>
            <a:r>
              <a:rPr lang="en-US" b="1" dirty="0" smtClean="0"/>
              <a:t>Containment - U.S</a:t>
            </a:r>
            <a:r>
              <a:rPr lang="en-US" b="1" dirty="0"/>
              <a:t>. policy of stopping the spread of </a:t>
            </a:r>
            <a:r>
              <a:rPr lang="en-US" b="1" dirty="0" smtClean="0"/>
              <a:t>communism</a:t>
            </a:r>
          </a:p>
          <a:p>
            <a:r>
              <a:rPr lang="en-US" b="1" dirty="0" smtClean="0"/>
              <a:t>U.S. </a:t>
            </a:r>
            <a:r>
              <a:rPr lang="en-US" b="1" dirty="0"/>
              <a:t>becomes a superpower after WWII &amp; begins period dominance in the world</a:t>
            </a:r>
          </a:p>
          <a:p>
            <a:pPr lvl="1"/>
            <a:r>
              <a:rPr lang="en-US" b="1" dirty="0"/>
              <a:t>Collective Security – keep international peace &amp; order</a:t>
            </a:r>
          </a:p>
          <a:p>
            <a:pPr lvl="1"/>
            <a:r>
              <a:rPr lang="en-US" b="1" dirty="0"/>
              <a:t>Deterrence – discourage or prevent attack</a:t>
            </a:r>
          </a:p>
          <a:p>
            <a:pPr lvl="1"/>
            <a:r>
              <a:rPr lang="en-US" b="1" dirty="0"/>
              <a:t>Massive retaliation</a:t>
            </a:r>
          </a:p>
          <a:p>
            <a:pPr lvl="1"/>
            <a:r>
              <a:rPr lang="en-US" b="1" dirty="0"/>
              <a:t>Nuclear arms race</a:t>
            </a:r>
          </a:p>
          <a:p>
            <a:pPr lvl="1"/>
            <a:r>
              <a:rPr lang="en-US" b="1" dirty="0"/>
              <a:t>Strategic Defense Initiative (SDI)</a:t>
            </a:r>
          </a:p>
          <a:p>
            <a:endParaRPr lang="en-US" b="1" dirty="0"/>
          </a:p>
        </p:txBody>
      </p:sp>
      <p:sp>
        <p:nvSpPr>
          <p:cNvPr id="3" name="Title 2"/>
          <p:cNvSpPr>
            <a:spLocks noGrp="1"/>
          </p:cNvSpPr>
          <p:nvPr>
            <p:ph type="title"/>
          </p:nvPr>
        </p:nvSpPr>
        <p:spPr/>
        <p:txBody>
          <a:bodyPr/>
          <a:lstStyle/>
          <a:p>
            <a:r>
              <a:rPr lang="en-US" dirty="0" smtClean="0">
                <a:hlinkClick r:id="rId2"/>
              </a:rPr>
              <a:t>The Cold War</a:t>
            </a:r>
            <a:endParaRPr lang="en-US" dirty="0"/>
          </a:p>
        </p:txBody>
      </p:sp>
    </p:spTree>
    <p:extLst>
      <p:ext uri="{BB962C8B-B14F-4D97-AF65-F5344CB8AC3E}">
        <p14:creationId xmlns:p14="http://schemas.microsoft.com/office/powerpoint/2010/main" val="3170372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286000"/>
            <a:ext cx="7408333" cy="3450696"/>
          </a:xfrm>
        </p:spPr>
        <p:txBody>
          <a:bodyPr/>
          <a:lstStyle/>
          <a:p>
            <a:r>
              <a:rPr lang="en-US" b="1" dirty="0" smtClean="0"/>
              <a:t>Military </a:t>
            </a:r>
            <a:r>
              <a:rPr lang="en-US" b="1" dirty="0"/>
              <a:t>alliance </a:t>
            </a:r>
            <a:r>
              <a:rPr lang="en-US" b="1" dirty="0" smtClean="0"/>
              <a:t>originally </a:t>
            </a:r>
            <a:r>
              <a:rPr lang="en-US" b="1" dirty="0"/>
              <a:t>created to protect against the threat of the Soviet Union </a:t>
            </a:r>
            <a:r>
              <a:rPr lang="en-US" b="1" dirty="0" smtClean="0"/>
              <a:t>&amp; spread </a:t>
            </a:r>
            <a:r>
              <a:rPr lang="en-US" b="1" dirty="0"/>
              <a:t>of </a:t>
            </a:r>
            <a:r>
              <a:rPr lang="en-US" b="1" dirty="0" smtClean="0"/>
              <a:t>communism</a:t>
            </a:r>
            <a:endParaRPr lang="en-US" b="1" dirty="0"/>
          </a:p>
          <a:p>
            <a:endParaRPr lang="en-US" b="1" dirty="0"/>
          </a:p>
        </p:txBody>
      </p:sp>
      <p:sp>
        <p:nvSpPr>
          <p:cNvPr id="3" name="Title 2"/>
          <p:cNvSpPr>
            <a:spLocks noGrp="1"/>
          </p:cNvSpPr>
          <p:nvPr>
            <p:ph type="title"/>
          </p:nvPr>
        </p:nvSpPr>
        <p:spPr/>
        <p:txBody>
          <a:bodyPr>
            <a:normAutofit fontScale="90000"/>
          </a:bodyPr>
          <a:lstStyle/>
          <a:p>
            <a:r>
              <a:rPr lang="en-US" b="1" dirty="0"/>
              <a:t>NATO (North Atlantic Treaty Organization)</a:t>
            </a:r>
            <a:endParaRPr lang="en-US" dirty="0"/>
          </a:p>
        </p:txBody>
      </p:sp>
      <p:pic>
        <p:nvPicPr>
          <p:cNvPr id="1026" name="Picture 2" descr="http://nationalsecurityzone.org/natog8/wp-content/uploads/2012/05/NATO-map-JPEG-1024x79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14675"/>
            <a:ext cx="4848225"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591474"/>
            <a:ext cx="3441968" cy="261610"/>
          </a:xfrm>
          <a:prstGeom prst="rect">
            <a:avLst/>
          </a:prstGeom>
        </p:spPr>
        <p:txBody>
          <a:bodyPr wrap="none">
            <a:spAutoFit/>
          </a:bodyPr>
          <a:lstStyle/>
          <a:p>
            <a:r>
              <a:rPr lang="en-US" sz="1100" dirty="0" smtClean="0"/>
              <a:t>Retrieved from http</a:t>
            </a:r>
            <a:r>
              <a:rPr lang="en-US" sz="1100" dirty="0"/>
              <a:t>://nationalsecurityzone.org/natog8/</a:t>
            </a:r>
          </a:p>
        </p:txBody>
      </p:sp>
    </p:spTree>
    <p:extLst>
      <p:ext uri="{BB962C8B-B14F-4D97-AF65-F5344CB8AC3E}">
        <p14:creationId xmlns:p14="http://schemas.microsoft.com/office/powerpoint/2010/main" val="1022156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05000"/>
            <a:ext cx="7408333" cy="3450696"/>
          </a:xfrm>
        </p:spPr>
        <p:txBody>
          <a:bodyPr/>
          <a:lstStyle/>
          <a:p>
            <a:r>
              <a:rPr lang="en-US" b="1" dirty="0" smtClean="0"/>
              <a:t>Created after WWII to help prevent future wars and conflict</a:t>
            </a:r>
          </a:p>
          <a:p>
            <a:r>
              <a:rPr lang="en-US" b="1" dirty="0" smtClean="0"/>
              <a:t>Peaceful solutions to global problems</a:t>
            </a:r>
          </a:p>
          <a:p>
            <a:r>
              <a:rPr lang="en-US" b="1" dirty="0" smtClean="0"/>
              <a:t>UN Security </a:t>
            </a:r>
            <a:r>
              <a:rPr lang="en-US" b="1" dirty="0" smtClean="0"/>
              <a:t>Council</a:t>
            </a:r>
          </a:p>
          <a:p>
            <a:r>
              <a:rPr lang="en-US" b="1" dirty="0" smtClean="0">
                <a:hlinkClick r:id="rId2"/>
              </a:rPr>
              <a:t>Universal Declaration of Human Rights</a:t>
            </a:r>
            <a:endParaRPr lang="en-US" b="1" dirty="0" smtClean="0"/>
          </a:p>
          <a:p>
            <a:endParaRPr lang="en-US" b="1" dirty="0"/>
          </a:p>
        </p:txBody>
      </p:sp>
      <p:sp>
        <p:nvSpPr>
          <p:cNvPr id="3" name="Title 2"/>
          <p:cNvSpPr>
            <a:spLocks noGrp="1"/>
          </p:cNvSpPr>
          <p:nvPr>
            <p:ph type="title"/>
          </p:nvPr>
        </p:nvSpPr>
        <p:spPr/>
        <p:txBody>
          <a:bodyPr/>
          <a:lstStyle/>
          <a:p>
            <a:r>
              <a:rPr lang="en-US" dirty="0" smtClean="0"/>
              <a:t>United Nations</a:t>
            </a:r>
            <a:endParaRPr lang="en-US" dirty="0"/>
          </a:p>
        </p:txBody>
      </p:sp>
      <p:pic>
        <p:nvPicPr>
          <p:cNvPr id="4" name="Picture 2" descr="http://upload.wikimedia.org/wikipedia/commons/c/c5/Un-flag-squa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267200"/>
            <a:ext cx="2332037"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699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3679296"/>
          </a:xfrm>
        </p:spPr>
        <p:txBody>
          <a:bodyPr/>
          <a:lstStyle/>
          <a:p>
            <a:r>
              <a:rPr lang="en-US" b="1" dirty="0" smtClean="0"/>
              <a:t>After 9/11 attacks – planes crashed into World Trade Center in NYC &amp; Pentagon</a:t>
            </a:r>
          </a:p>
          <a:p>
            <a:r>
              <a:rPr lang="en-US" b="1" dirty="0" smtClean="0"/>
              <a:t>The new war</a:t>
            </a:r>
          </a:p>
          <a:p>
            <a:r>
              <a:rPr lang="en-US" b="1" dirty="0" smtClean="0"/>
              <a:t>Terrorist groups – Al Qaeda &amp; Taliban</a:t>
            </a:r>
          </a:p>
          <a:p>
            <a:r>
              <a:rPr lang="en-US" b="1" dirty="0" smtClean="0"/>
              <a:t>George W. Bush “axis of evil” – Iran, Iraq, &amp; North Korea</a:t>
            </a:r>
          </a:p>
          <a:p>
            <a:endParaRPr lang="en-US" b="1" dirty="0"/>
          </a:p>
        </p:txBody>
      </p:sp>
      <p:sp>
        <p:nvSpPr>
          <p:cNvPr id="3" name="Title 2"/>
          <p:cNvSpPr>
            <a:spLocks noGrp="1"/>
          </p:cNvSpPr>
          <p:nvPr>
            <p:ph type="title"/>
          </p:nvPr>
        </p:nvSpPr>
        <p:spPr/>
        <p:txBody>
          <a:bodyPr/>
          <a:lstStyle/>
          <a:p>
            <a:r>
              <a:rPr lang="en-US" dirty="0" smtClean="0"/>
              <a:t>The War on Terror</a:t>
            </a:r>
            <a:endParaRPr lang="en-US" dirty="0"/>
          </a:p>
        </p:txBody>
      </p:sp>
      <p:pic>
        <p:nvPicPr>
          <p:cNvPr id="2050" name="Picture 2" descr="http://images.nationalgeographic.com/wpf/media-live/photos/000/399/cache/september-9-11-attacks-anniversary-ground-zero-world-trade-center-pentagon-flight-93-second-airplane-wtc_39997_600x45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001729"/>
            <a:ext cx="2446349" cy="28193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390241"/>
            <a:ext cx="6705600" cy="430887"/>
          </a:xfrm>
          <a:prstGeom prst="rect">
            <a:avLst/>
          </a:prstGeom>
        </p:spPr>
        <p:txBody>
          <a:bodyPr wrap="square">
            <a:spAutoFit/>
          </a:bodyPr>
          <a:lstStyle/>
          <a:p>
            <a:r>
              <a:rPr lang="en-US" sz="1100" dirty="0" smtClean="0"/>
              <a:t>Retrieved from http</a:t>
            </a:r>
            <a:r>
              <a:rPr lang="en-US" sz="1100" dirty="0"/>
              <a:t>://news.nationalgeographic.com/news/2011/09/pictures/110908-about-911-september-9-11-twin-world-trade-center-towers-indelible/</a:t>
            </a:r>
          </a:p>
        </p:txBody>
      </p:sp>
    </p:spTree>
    <p:extLst>
      <p:ext uri="{BB962C8B-B14F-4D97-AF65-F5344CB8AC3E}">
        <p14:creationId xmlns:p14="http://schemas.microsoft.com/office/powerpoint/2010/main" val="3515313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13668"/>
            <a:ext cx="7408333" cy="4221163"/>
          </a:xfrm>
        </p:spPr>
        <p:txBody>
          <a:bodyPr/>
          <a:lstStyle/>
          <a:p>
            <a:r>
              <a:rPr lang="en-US" b="1" dirty="0"/>
              <a:t>U.S. military </a:t>
            </a:r>
            <a:r>
              <a:rPr lang="en-US" b="1" dirty="0" smtClean="0"/>
              <a:t>&amp; </a:t>
            </a:r>
            <a:r>
              <a:rPr lang="en-US" b="1" dirty="0"/>
              <a:t>NATO allies </a:t>
            </a:r>
            <a:r>
              <a:rPr lang="en-US" b="1" dirty="0" smtClean="0"/>
              <a:t>invaded Afghanistan to take the Taliban out</a:t>
            </a:r>
          </a:p>
          <a:p>
            <a:r>
              <a:rPr lang="en-US" b="1" dirty="0" smtClean="0"/>
              <a:t>The battle </a:t>
            </a:r>
            <a:r>
              <a:rPr lang="en-US" b="1" dirty="0"/>
              <a:t>to stabilize Afghanistan’s new government is still going on </a:t>
            </a:r>
            <a:r>
              <a:rPr lang="en-US" b="1" dirty="0" smtClean="0"/>
              <a:t>today</a:t>
            </a:r>
            <a:endParaRPr lang="en-US" b="1" dirty="0"/>
          </a:p>
          <a:p>
            <a:endParaRPr lang="en-US" b="1" dirty="0"/>
          </a:p>
        </p:txBody>
      </p:sp>
      <p:sp>
        <p:nvSpPr>
          <p:cNvPr id="3" name="Title 2"/>
          <p:cNvSpPr>
            <a:spLocks noGrp="1"/>
          </p:cNvSpPr>
          <p:nvPr>
            <p:ph type="title"/>
          </p:nvPr>
        </p:nvSpPr>
        <p:spPr/>
        <p:txBody>
          <a:bodyPr/>
          <a:lstStyle/>
          <a:p>
            <a:r>
              <a:rPr lang="en-US" dirty="0" smtClean="0"/>
              <a:t>War in Afghanistan</a:t>
            </a:r>
            <a:endParaRPr lang="en-US" dirty="0"/>
          </a:p>
        </p:txBody>
      </p:sp>
      <p:pic>
        <p:nvPicPr>
          <p:cNvPr id="3074" name="Picture 2" descr="http://www.worldatlas.com/webimage/countrys/asia/afas.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3344091"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51465" y="6283678"/>
            <a:ext cx="5867400" cy="430887"/>
          </a:xfrm>
          <a:prstGeom prst="rect">
            <a:avLst/>
          </a:prstGeom>
        </p:spPr>
        <p:txBody>
          <a:bodyPr wrap="square">
            <a:spAutoFit/>
          </a:bodyPr>
          <a:lstStyle/>
          <a:p>
            <a:r>
              <a:rPr lang="en-US" sz="1100" dirty="0" smtClean="0"/>
              <a:t>Retrieved from http</a:t>
            </a:r>
            <a:r>
              <a:rPr lang="en-US" sz="1100" dirty="0"/>
              <a:t>://</a:t>
            </a:r>
            <a:r>
              <a:rPr lang="en-US" sz="1100" dirty="0" smtClean="0"/>
              <a:t>www.worldatlas.com/webimage/countrys/asia/af.htm</a:t>
            </a:r>
          </a:p>
          <a:p>
            <a:r>
              <a:rPr lang="en-US" sz="1100" dirty="0"/>
              <a:t>http://www.nytimes.com/2007/08/12/world/asia/12afghan.html?pagewanted=all&amp;_r=0</a:t>
            </a:r>
          </a:p>
        </p:txBody>
      </p:sp>
      <p:pic>
        <p:nvPicPr>
          <p:cNvPr id="3076" name="Picture 4" descr="http://graphics8.nytimes.com/images/2007/08/12/world/12afghan.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672" y="3180735"/>
            <a:ext cx="571500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231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47800"/>
            <a:ext cx="7408333" cy="4221163"/>
          </a:xfrm>
        </p:spPr>
        <p:txBody>
          <a:bodyPr/>
          <a:lstStyle/>
          <a:p>
            <a:r>
              <a:rPr lang="en-US" b="1" dirty="0" smtClean="0"/>
              <a:t>Iraq’s alleged possession of WMDs</a:t>
            </a:r>
          </a:p>
          <a:p>
            <a:r>
              <a:rPr lang="en-US" b="1" dirty="0" smtClean="0"/>
              <a:t>Iraqi President Saddam Hussein of supporting Al Qaeda</a:t>
            </a:r>
          </a:p>
          <a:p>
            <a:r>
              <a:rPr lang="en-US" b="1" dirty="0" smtClean="0"/>
              <a:t>Iraqi government human rights abuses</a:t>
            </a:r>
          </a:p>
          <a:p>
            <a:r>
              <a:rPr lang="en-US" b="1" dirty="0" smtClean="0"/>
              <a:t>Effort to spread democracy around the world</a:t>
            </a:r>
            <a:endParaRPr lang="en-US" b="1" dirty="0"/>
          </a:p>
        </p:txBody>
      </p:sp>
      <p:sp>
        <p:nvSpPr>
          <p:cNvPr id="3" name="Title 2"/>
          <p:cNvSpPr>
            <a:spLocks noGrp="1"/>
          </p:cNvSpPr>
          <p:nvPr>
            <p:ph type="title"/>
          </p:nvPr>
        </p:nvSpPr>
        <p:spPr/>
        <p:txBody>
          <a:bodyPr/>
          <a:lstStyle/>
          <a:p>
            <a:r>
              <a:rPr lang="en-US" dirty="0" smtClean="0"/>
              <a:t>Iraq War (2003-2011)</a:t>
            </a:r>
            <a:endParaRPr lang="en-US" dirty="0"/>
          </a:p>
        </p:txBody>
      </p:sp>
      <p:pic>
        <p:nvPicPr>
          <p:cNvPr id="4098" name="Picture 2" descr="http://www.lib.utexas.edu/maps/middle_east_and_asia/iraq_pol-2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545553"/>
            <a:ext cx="2721904" cy="3282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24362" y="6251575"/>
            <a:ext cx="6191038" cy="430887"/>
          </a:xfrm>
          <a:prstGeom prst="rect">
            <a:avLst/>
          </a:prstGeom>
        </p:spPr>
        <p:txBody>
          <a:bodyPr wrap="square">
            <a:spAutoFit/>
          </a:bodyPr>
          <a:lstStyle/>
          <a:p>
            <a:r>
              <a:rPr lang="en-US" sz="1100" dirty="0" smtClean="0"/>
              <a:t>Retrieved from http</a:t>
            </a:r>
            <a:r>
              <a:rPr lang="en-US" sz="1100" dirty="0"/>
              <a:t>://</a:t>
            </a:r>
            <a:r>
              <a:rPr lang="en-US" sz="1100" dirty="0" smtClean="0"/>
              <a:t>www.lib.utexas.edu/maps/middle_east_and_asia/iraq_pol-2009.jpg</a:t>
            </a:r>
          </a:p>
          <a:p>
            <a:r>
              <a:rPr lang="en-US" sz="1100" dirty="0"/>
              <a:t>http://worldpoliticsblog.wordpress.com/2011/06/12/the-troubled-road-to-democracy</a:t>
            </a:r>
            <a:r>
              <a:rPr lang="en-US" sz="1100" dirty="0" smtClean="0"/>
              <a:t>/</a:t>
            </a:r>
          </a:p>
        </p:txBody>
      </p:sp>
      <p:pic>
        <p:nvPicPr>
          <p:cNvPr id="4100" name="Picture 4" descr="http://worldpoliticsblog.files.wordpress.com/2011/06/saddam-hussein-statu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575050"/>
            <a:ext cx="38100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301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3450696"/>
          </a:xfrm>
        </p:spPr>
        <p:txBody>
          <a:bodyPr/>
          <a:lstStyle/>
          <a:p>
            <a:r>
              <a:rPr lang="en-US" b="1" dirty="0"/>
              <a:t>America gained nuclear weapons in 1945, the Soviet Union in 1949, Britain in 1952, France in 1960, and China in 1964</a:t>
            </a:r>
          </a:p>
          <a:p>
            <a:r>
              <a:rPr lang="en-US" b="1" dirty="0"/>
              <a:t>Pakistan </a:t>
            </a:r>
            <a:r>
              <a:rPr lang="en-US" b="1" dirty="0" smtClean="0"/>
              <a:t>&amp; India </a:t>
            </a:r>
            <a:r>
              <a:rPr lang="en-US" b="1" dirty="0"/>
              <a:t>tested nuclear weapons in 1998 </a:t>
            </a:r>
          </a:p>
          <a:p>
            <a:r>
              <a:rPr lang="en-US" b="1" dirty="0"/>
              <a:t>North Korea tested nukes in </a:t>
            </a:r>
            <a:r>
              <a:rPr lang="en-US" b="1" dirty="0" smtClean="0"/>
              <a:t>2006</a:t>
            </a:r>
          </a:p>
          <a:p>
            <a:pPr lvl="1"/>
            <a:r>
              <a:rPr lang="en-US" b="1" dirty="0" smtClean="0"/>
              <a:t>Cold War – U.S. &amp; Soviet Union nuclear proliferation</a:t>
            </a:r>
            <a:endParaRPr lang="en-US" b="1" dirty="0"/>
          </a:p>
          <a:p>
            <a:endParaRPr lang="en-US" b="1" dirty="0"/>
          </a:p>
        </p:txBody>
      </p:sp>
      <p:sp>
        <p:nvSpPr>
          <p:cNvPr id="3" name="Title 2"/>
          <p:cNvSpPr>
            <a:spLocks noGrp="1"/>
          </p:cNvSpPr>
          <p:nvPr>
            <p:ph type="title"/>
          </p:nvPr>
        </p:nvSpPr>
        <p:spPr/>
        <p:txBody>
          <a:bodyPr/>
          <a:lstStyle/>
          <a:p>
            <a:r>
              <a:rPr lang="en-US" dirty="0" smtClean="0"/>
              <a:t>Nuclear Weapons</a:t>
            </a:r>
            <a:endParaRPr lang="en-US" dirty="0"/>
          </a:p>
        </p:txBody>
      </p:sp>
      <p:sp>
        <p:nvSpPr>
          <p:cNvPr id="4" name="AutoShape 4" descr="data:image/jpeg;base64,/9j/4AAQSkZJRgABAQAAAQABAAD/2wCEAAkGBhQSEBUTEhQVFBUWGBkXGRgXExUWGhYWGBUVFRQZGhgbHCYeHRkkGRcVHy8gJCcqLCwsGB4xNTAqNSYrLCkBCQoKDgwOGg8PGiwgHiQvMik0LCwwLCwuLDIsMi0pLSowLi8yMjY1LSwsLCksLCksLy8wMTQ2LCkqLCwuNCwtNP/AABEIALQBGAMBIgACEQEDEQH/xAAcAAEAAgMBAQEAAAAAAAAAAAAABAUBAwYCBwj/xABIEAABAwIDBAYGBggEBQUAAAABAAIRAyEEEjEFQVFhBhMicYGRFDJCUqGxFSOSwdHwByQzQ2JygpOi0uHxCBZTc8IlNGODsv/EABsBAQACAwEBAAAAAAAAAAAAAAAEBQIDBgEH/8QANhEAAQQBAQUFBwMDBQAAAAAAAQACAxEEIQUSMUFRE2FxkdEUIjKBscHwBlKhFeHxIzNCktL/2gAMAwEAAhEDEQA/APuKIiIiIiIiIiIiIoG38SaeFr1GuyFlJ7g7s9ktYSD2gRqN4RFPRfPa/SHGtpYtjnu6/DYN9RrmU6Zp1yJNCvTBafWDSHMmAQQNxU3bPSSqyjVq4et1jBTwgzhtOo2l1tVzcRV7LRJbSyvIJgWMQURdqi4vbm3TR6gUsbnD8XQpvJ6g5adQOzNzBkXADuInWCFr2r0qd9IMp0sQ0UDQ6xxD6AALcSKb3S9pLhlzDKDeLQURdwi4/DdLXO2hUoucG4epTqCg/sCauHdkxEOJMmXbxEUt8lQOgXTGrWpudiXOqHqMLVDBTY6o41GHrajG0mw6lngRdzS14dFkRd+i+ddK+kWLwuJLetqCkSysC2hTcW4Vw6rEfu/Wo1DSeJmRWAOaFI2jtrE0cRh6VTEZOsw9atUBdhmdURWoZbup9oMZUqCPayTxRF3qLkG9LXfSYolwGGqNqUqb+xfE0sr6kOmfVc9sEWNLfKotndJ8f9HHFmo2pTcykM5ZTLqbziXU8RVDWNA6tlEtd2p7TSfVlEX0xFwuM23XzYulSxIyM9F6rEObScGVK9TI+m6wY8BuV+5wD9bhT+j3SSq81/SGVWvp1KdF1JtPOKdTJmc5ha3MaTpDg9x0I0RF1aLgBt/Elu0niscuGdiQx36uWtLKNN9JpbkzE5nPMkx2YMqC3pniPQa9R1cNqMr4QNDhQD+rrejZyeyaZpuz1S1wFgLmWkAi+movn+0+ktZtTCsbiQOsZijU+swvZdTcws+sNPIcgc4WAnLe4KvOmW3alLC/qpDsRUBNIQ0yGMNV7sriOzlblncXg30RF0iL5t0h6dVeso1MLWDaNTDUq9xSc2mHYqkxz6kjPkFN7g7KZETaCVaYbpI87TxFN2IaKFN9LKC+gBFSgXFsZc7hngyHWjhKIu1RfP6HTHEVGYtgfTpVfqq2FNTI0Ow9chlMT2hJc1wzOBg1GyIsup6J7TOIwlOqc8uLwesyZgW1HtIlnZcBEBw9YAHeiK3REREREREREREREREREREREREREREWnGUC+m5rXZCRAcN3xHzW5ERUzdl4oRGLEQBfDsm0782unkjNlYkG2JaBMwMMwDWfe+KuVGq40aMGY98Ad5+4SUXhIAsqv+iK4nLiGiXOMdQ0tDTGVobm3dqTqc19Ep7OrAmcU0jtR9QyWkzluXGzSbDkApDwXes6eQsPLU+JXl1JoFw0DuCz3aFlRzkC6AtRTs/EyP1unli/6uyZkR7URE/nTbSwFYPDjigR2Zb1TLwG54v2c0E+O+AvIqsJgNbHcPG2q1Va4As1o/pC0OmjA3t5ZCRxNbq2twWIkE4tjtLHDsve4s+YNlmvgK7nEjFNAJkDqGSBmJAnNcRZaxhnRILTPBrY+V1ENc8G/Zb+Ciz5zIK32u17h6qRCx017lef9lPdga8N/WmyJk9RTgyWxbNaIO/fyXilgMTlIfi23Dh2aLBBIIaQZ1Fj4LTgwXO3Rv7LfDcrDqG+6PIKTjSjIZvtBA71pmf2Lt06nuKjjZ1YMyjFMF5H6uyAO1IjNFyRflzXr0LEZSPS2yYh3o7LAAzbNBkkd0L2MPe4Z4NXp2GbwA/pCkBtrT7T3LQdn17Rim7800GmZe91u1aA5rRr6nNKWzq4bBxTSYaAeoZIgjNMuMyJHitjAwtktEcSBxWmtWY06NP9IPxWp8kcbd5zqC2Mlc801trz9HYmTOKpxaP1dnOZGbuWypgMQM+TEtJIflD6TbOdOXtTOUEi0bl5pYqmdWgd4C2g0z6oaeUNWLJopBbXA/nRZPe9nxMIWl2zMZJjE04y2/V2+tOhE+rE3mbr1S2NiAIOKB4/UN0mSAc1tSO6OC30X+46OUyPs7vCFKp47c8ZTx1afHd4/FbeIsao2QHTgVW1dlYovd+ssDCLD0dhNyZBEwRGW/fZWuDpOawNe4PcJ7QaGTcx2QbQIHgt6LxbUREREREREREREREREREREREREREREXl7wBJMAb0e8AEmwFyoDiXnM6wHqt4cz/F8l6Ba1ySBgsrziqrqg1cxvADtOHPh3efBV73ufZoOUWgCPlZWhb4rIC0z4vbabxA51zUePJLTvEAnlfJUUkHeCPBZFQ8TPeVsxrYqO/O5aVx84MEro2u0BpdDCRNEHubqVtw7HONrc1IewM7JMk2EiwH+6iNJHaFvFenOL3XOvHcpkE+4zdol5Olk0Qen53qNNCHu3rAYByq7HVT8HRhljMzppPktOHwGpfPdxUjAtIBaZtpa3gpJXQtxY5mRl7fhHDl+dFT9u+Nztw8ea0tpQRlgDf2fvXp9YAE6wDotirq1Q0yd5I4b+P8Aots0jcdu9wH0+X2C1sY6V1Dj9VpquL8xM23cFhuKcBAPxlajWMRuWAFycuQ7e3oyb5n5+lBdBFA2qeBXIL06qTqSfFajVvciTu7U7xoAd4Ik6woWO2maRvTcW27W6Tu0VG3bdQOJ111bGWxFhxgnRMcBxJnBIPerEYUj23FQXTekDiPJ/GB7GnPSy2PMWlvfPZuA4GbQIOu5VuG2sHsc4U3dkXgz33nxhRx0ma02aQZ7JEW5kHhwusyMcuAawjUXZ5c1h7Nk+9etdOqtDixmDezckA5rWME5oiND3EKa2k89nXuMtIIDhB0IIIVbhMU2rLmudqSRMAEmdNIkCyucFinZoJmbzAB3DdbQfBSGMwnvDG7zSSoM/tETSXAGuq2bOr1GWguYN28R7v4HwjQ3VKqHCQZB/Pmq6lRAcSN+o5r2CWnM2/vN97mP4vnodxHQY8Lo4w1xsjrqqg5Ic/uVgi806gcARcFelsW9ERERERERERERERERERERERa8RVytLuA8zuHmiKLiH5nZfZbrzdqB3Cx744LK10qcACZ4niTcnzXoreBQVZI/fda8Gu2buHmEOJb7zfMKDtTDRDh3H7lXkKSyIOF2qqbLfG8tIW17iSSdV5VLtarUpnO1xyzJvbiJ5WI8lY4DF9ZTa4i5F/lbkuGdsqd2QYW6njZ6dV3Bz4Y8NmWT7p0ocQeim05JDRvt8VaUsI1oiJ5lUzcREEESPGNwlSDtF/EeQXRbP2YYmbz6LuHhy09VzWZtaN76aCBofGxevorlYKg4DGFxIcb7tPFTSFYuaWmitUcjZG7zVlUNTalJjvrqgMEjKCXGd8gaeKkdI9sej0xF3PlreVruMbh8yF89yxpH5+9Um0ZmhzRxI1rl8xzXUbH2achjnvNNOljj30eXTgvolANrU89O4MxaLgwRG7RZcHsEQC0cQLzxXA0toVaYLabiGuEOGaLcueukKy2Xtmq6qxj6jiw2vBEn1Qd+sXUN0sTxbQWvIrSvLwKkybImit28HMGtG7r5c1eYvDipSewx7zNbP3aeS5r6CrZiCATrOckGeZEzyhdYxomDbd3Fe24Um7YI5H7lWMdM9oDRdefzC3RZXs1i6vXXh8iq7ZeC6qmG3JNzJBvF4gRCYjZVN5ktud4JHyUuFHxmMFMAne4DWNdT4CVD94uscVtEjy6wdSt2HoNYA0CGjx+atMLRDCSeEg8rSO9VgeDYEW5q0w1qfa3ctL2VtshodKbGo1B+33VTtNzgwa8eX3W7DHsyOJ1m4m2q3rUKzfeHmF6Y8HQz3EFdWwbrQFz7tSSs0X5H/wALj5O3Hx0744lT1X1KcggzdSsLVzMBOuh7wYPxBWLwpcD7FFbkRFgpKIiIiIiIiIiIiIiIiKLjzZo4uHwBd82hSlC2hVAczMYHa84j5Er1osrXKaYSi8kKJitoAAZCCZWcPjwRLiAbqV2Zq1Te0R727ak1KYcCDoVRVqRa6DuVz6Yz3gom0HMcJDhI+IWyIlpoqLlsZI3eBFhVWJwwqNLXaHh8FUVaFSkA0S9jSXerGkkXm45WV3K8vaDY3WU+MyU73B3Cx9O8dxWnD2jLjDs9HMu909aqweINcwQo0gjO45DETobjiUZVyw3duJBM+Jdp4qn269oeGs3esJ0J08Y+Ch4TFOpGWHvBkgqrftRsUxjc3hoSCulh/TUmVhtnjfqRYaRy5a2eWvNdjTqQQQeYVzTxBe2WRPAzYrncFixUYHb944FTMNiSx0jxHFWzgJWBzVy8bn4kro5BVGj3EKq6b1cxpiLDNLpgSctvgVzOa8fn/dfSdoYBmJpQS4AiQb2O4xoVQHofSp+vVe4wY9UQTvgmSOUrm8vCkklLm819E2XteCDGEb+Xddg6/dctltqNUm6943DZHvph3qmAQIOk6SRKxTpk8TAkwJsNSY0Cp3MIO7zXWMla9geOBF34rrtnbRFZoc4tY7R0mBm4jv1jvXRYegGCAuJ2BsunUDKkGWPM3ZDj2XNMPe2Bf2Z0M7p6v6QdOnjNA/Dr58grvBgY0mYjU8/zguF2m2n9lGdByPLp4/nNYxuG+sbuDreK87Y2K2vS6uwgggxMRr5hT4zASIOvcYWapMHLrFpBid0qRHhsY+R1fF+V56quOVJTN00W/lrjOir3UsR1b2H6wZgbmwBIMxprbuXS42qetDHEBj2xpPanvtbvVXg9qtDahcMpp2acmYsBgub56aWjgofp7sQC42JeAIkQ0RNxO6fNZ4zWsAjB42R+eK27QlklccgtqqDiNRZ5j5Vp87XRUsOXNs5wH89TW5tD7ATEX04LOGGR5Bc9xjeXO3zvJ+C34bFMc3skWAtvFt4UXF4mm4SYMe82RvAsREjMSpO4eICh+0Bxpx0KmiuDoCd2m/h3rds985o0kOHcQPvBVNiXURMta61zlZHjLVP2Jiw9z8sANawWM76i9exwbZSCeEy7jDqrZERaFZIiIiIiIiIiIiIiIiIqnpC3ssP8UebXH5gK2UDbdOaJPukO8Ae1/hlZxmnAqPlN34XtHQrn1hYi+njxQOnj4iFbriV6Xly9LBXq8WVhGCYnS03iy2im2Be+/t0eWnb7+Gi1ukDTRUqLGfK3eaR50uW25hy2rm3PuDHCxHy81XrsMdgWVGQdf5mEi2stce6CuONtSuP2lj9nLvjg6z6r6t+nc/tsfsH/ABxgA8KrXd4dw1XqlWLbtJaeRhdZgXuNNpf6xH+3whcth8O57oaCfu5ldgrDYjHe84k1w7vwKi/WcsX+nGAN7Uk8wOQ8Df8ACu8B+zb+d5W9R9n/ALNvj8ypCs3/ABFUEP8Att8AuH6a4RrawIAHWNvzIME+IjyXPMw8Nys7J3H+EAkg8eK6TpxQIrMebhzYHLKTP/6CocFh+sqNYDAe4CYJIJMTBXLZIPtDgOq+j7OcPYWOcboHXwJ+lUu96N1WjDUwPdk2MTmIN9JJVnTYQTJJ74t3QFz9TCFtfD4amT1bB1jgbk5XSCT/ADfNdC0mTIEbr6+EW810EJ93d6afwuHym+/2l/Fbh1ok1fevawiLeoqqMfsLM91SnlzOEODpyu8tCojdiua4AMAiQMptcyfx8F0FSoGguJgAEk8hcrjdu9KusGSjma3e7QngBwCjyzx443neX53qXj4M2e7cZdczZoDhr8rA58hopW09ntLHZKrRVadz3CImZjl3RxXjD0HlhZUdJiMwEZgd/eFzlLGuaHgGc4h3Hvnjc+a6XZuJz02nfEHvFj+PivMHJjyJSRYdXDlx/wALzbezsjAx2gkOYDQNajQc+QuxXDnxpbw8yRBHO0H71cdHW3qE/wAI8s5+9VBE8fOPkr7YFIikSfacT5Q3/wAVZZJplKi2Uy576D+ys0RFXLqUREREREREREREREREXl7AQQbg2PcV6REXJVqBY4sOrd/EeyfEfGV4P50V9tjAZ252jtN3e83eO/ePEb1QahWcUm+zvXI5mMMebUe6df7fJe+qd7r/ALDvwWHNI1BB5gj5ryW6WbbTsMtOsWRrI/I5cO4LNpfeoC0yDHDfcJvvARqyVgr0tiirELi3WcRw7/mu0C57DYFpxDmOuBJg2ngI36qk2tC6UxhvWvP/AAuy/SuYzFGQ9/Jod5X6hWOxMIWU5dILjMEREWCsECFW0MTYYxG3gFy2XlPyp3zv4uN+g+Q0Vxs79mPH5qTCibLPY8T9ymKLJ8RVxjm4m+Co+luzXVaILGlz2usBvDrH7j4KF0V6PPpvNWqMpggN1N9Tw5acV1SwFDOMwy9qeKtm7QlbjHGHwnz8FjJed+kxuQBZQKSoCrMhn1D8fwWwUT/0x5/6recC3n5rLcE3hPeV4vVH2tbDVBB9QgASbkQAPFcRQ2FUdrDe8/hK7LaVQWYNBc/n86qEvH7PjyCHSX4LGPb0+CHR44GvM68Oi4ypRLXZSIPBdLsnBmnTg6kyeW4BbvRG9YXlrZtBi89/kvdaqRYAzGugHMlasPZ7cV5kcb5D86rdtfb79pQsx2NrgXd5r+AFta0khrfWJgd508N/gV1dCiGNa0aNAHkqjo/sktmq8kucLTaG8Y3E+cHmQrtbppd8+CbPxewZZ4mkREWhWKIiIiIiIiIiIiIiIiIiIiKn2pskyX0xzc3jzHPiN/frcIsmPLDYWmaFkzNx40XHB4/IKZ/zBXRY/ZDanaHZfxix/mG/v1VHicK6n64gcdWnx3eMKxjna/uK5fJ2fJBqNW9fVaS4fkFYa/8AMFZLoEnRRqm1KTTBeJ81sfKyP4yB4qLDjyzmomF3gCfopOb8wVHdhh1nWN1iDINx+K8fTFL3x5H8FrG3qXE/ZKjPycY1vPb14hWEWzdotssieNKPunUHlwU8O/MIXfmCq/CbQLqpGUkHQwRA7juVjK3QzNlbbfBRMvEkxXhkg1IB81P2ZiWgOBIF9/cpvpjPeHmuYxG1abNXSeAuVrwm1hUJDQGkCRncGg3A9bQa71Fkmxw/dL9enFWmNi55h3mQndHM6fWl1fpjPeHmgxjPeHmucNR8aUeAPpLInXWFUVtvvEgNa0gkGZNwYWiXJx4hbifI+in4+zto5BpjG/8AYfYld0cYz3h5p6Yz3guAo7dqA9ohw32E+Gi9VukFQ+qGt+J/Pgo42ji7t2fClNOwdph+4GsI63p6/wALvfTGe8PNa6+0GtaSCCdwF1wH01V97/CPwWRtur7w+yFiNqY3R3kPVbXfp3aVaGPzd/5XTGpJk6nkVjP+YK5/CbUruMN7fgPmIhdDs6jVqj1IPEOlvOXR8BJVnj50c4toIHePvwXNZ2xMnDfuvLXHo11nyNH51SwXgK02XsrMQ+oIbqGnfwJHDl5qThtktpjO/tuaJG4Ai9hx5n4KVTxWYkNfTJaYcAZym9je2h8l5Nkb3utUrC2Z2Z7SXU9OilIoeLxL2NlresMgZWxPfdwFlD+mn2+oqmb2pt4Cx7djeIPBRFcq4RR6dV5aCcrSQLHUE7jfXcsmo4a5SJAtO8gfeiLeiIiIiIiIiIiIiwVUGtWZYwTaJcQToDbqncTv4aTYiuEVOdqmm4dc+nTbxfVa3dwcxnnJ7uEqht3DvMMr0XHg2qxx8gURTkSUREWCF4r1g1pcZgcFobXB9qprH7M/5PjoiLVidh036AsPFsD/AAkFvwVDj+h4jNUrtABAnqgNTAmHCbkDRdEMSInM/wDtnv8AcWnGV5aQCSbWfScW2M7mcrHuKxe0SCnahexHsXb8YAPWhfmuPb0Xw7gXNxrcoFyGiPVc8+17rXHuaeCz/wAq4e/663s5p7ItlEuntbgRKv24cgQaVEd1N0e0D+54W5ydFljHTenRBM5xkcZmzrmiJ366rR7JD+1Tv6jk/v8AoqVuwKTQYxwaGzNhA9edXR7D/sO4FYdsWiIcce0SLHK0SMxZqHe8CPBdDRogyKrKeWw7NPNe5Eg0gIu7z5rd6LQ0yj+w3iY/d8SfMrMQMAr7laDkvJs1fg30XLU+i9B57ONa4wSYaCYAEkjNMXHwXrC9GqQIdTxwBNmuYINy1ogh2hL2j+ocV1TKNLMABBFh9SBE8DktqfMrcdmM90cfUp8j7uvZHkFh7LFd7q3f1DIqt7TwHouYGzJy/wDqT+2QG9t3aJzxH1m/I/7J4KFT6L4d1241h/pG92Qe171u9dVTw1IgHqyMtx9Qy2uhDYnXQ71mrhqZkZe0RHaw8id09jSb6r040TuI+qxbnTs+F1fIei5Ol0awzojGsMguHZbdokk+toId9k8CjOjWHJgY1hMxAYNZaAPW4uaP6hxXRNpvMzTpcP2T9YIE/VaRI5TvXjqHST1VIGZnqXkmHC5+pG4a8QNVj7JD+1Z/1LK/f9FRnonQz9X6Y3ObZcomZc3TN7zXD+krZhegbKnap4vOAfZY0jQOic3Ag+IVvUovzFwo0ZuZNN8z7M/Ud88PFbab6zG9hjBpYU6jRwJgUuEW5ar32SH9qf1HJ/f9FKwXR6nTABmpHvRH2QAPMFWYEKDh8Q6O2XA/wseRGmppi6kUHydX295uXUTvaFJVeGgXQq17rslrgNSCPMKuo7Na1zzldL3Zj2GG8uO8H3vgrVEXqr/RBwd/bpf5U9Ebwd/bpf5VLxNUtYXASRuUI7aaNQQb+zUOmtwyDoiLIwjZmHf26X+VbKdCLAGSWkktY2wcD7IHBbsLiw8SPv4kbwDqDuW9EREREREREREREXK9Pv0h0NlUQ6p26r56uk0wXxqSfZYLSfIFfnzpD+l/aGLfJrdUybUqQytggghx9Z1jvPdCfpi2jUq7ZxQeTDHCm0TYMa0ZY5Eku73FcUBJsiLL6hJkmSd5ufNGg7h8JWYA5n4f6pmJsPIIi6DYXSvHYMB2HxL6YmzDUBaeP1TiWkcyN2q+1/o1/TYzG1G4XGNbRxDrMe2RTqu92DdjzuFwTpBgH86iBzPwH4rDKhDg4EggzIMEGdZ4r1er9rbT/Yv7uf3XUJrBA09b3a3Lnbv0To/Xdidn4d9WQ6rQpOdFjmdTa53dcrL64BiXWcY+viYjiRbkvF4vAYMut/8A7+HCZiR8llxE6i//AH4MzzjddZOKA94jW9YcuadeI9vj+30Ft831iL6Iiy5vMakX67TS9+Z+a34QuuGlpE3nrJFh7x5FR3Ypo3u0164XnTf8fwWfSmxq7v64XIAMa9yIrBmeROSN8A89L9y3KspY4NvcyBrVadNdTrp5rZ9LDgI3dtl4jnzlEU9YKgu2sAJgeNRnjvU6bIipq4vlqGm98ASW0pk97gdCLQvPXMJuKUcxS7OmpFSOPktxqF7i4BzTA7JD7G4ExUA3cBuXqll7QeXzEGDVAif5z596IojqjbSKRbpOWlxt+94k7lk1G3EUrD3aZ0Fv3u42va2qmEssctb7VT49r8yvRezWKuh9qoOM6utp8QiKC6qzeKUbpFO9oies5RPJZFcNdmilOsxSBmf+7vkqXnp//N51b7+PJZLmSLVeXaqEGOU8h5oi0/STvfZEx+71sCf2vdbW63YTaBc8AlsEbsmuu6oTpuAQ1GaEVh41N19xjctuHe0uECppvLyNIvJjdvRFvxOJbTY57zDWiSeS5B/Sp+JcWUnGkLkQ0F0AgXcbAmdAPFTv0gViMKANHVGg9wDnfMBcHs/Hmk7MLyII/O9WUWC+bFe+L4/+PCv5tUOdtIQZTIn/AAcXVd6+C6nF4+pSYSa1QkRGaoO0ZuA0RuUPDbWq1n/VvcxoPal0kiDEeQtz71Cxuzn1WCqJdI035d1tJ5BbdgYqnl6sjtOO8WNrX8wotCPDdKHdrI00d0aN6229aokE8+FBYCR8mY2I3HG4WN4/F0p3fY4fVXVIVd+IqnuICz6XWpdvr6jgNQ4MeCO4gfAyoG09qdU5jW8Zdyb+Jv5KJW2i6tS7MNguJuAberqba6/7KrxYNozuZM53+m48aaNNeVc+7uVnk5eFCHxNvtGjhbjrpzvl3967Lo/0nZiZb6r27tzhMZm8uW6VdL5Z0ca6njKViDnDY4h3ZPhdfU1c5sDYXgMNgi1p2ZlvyYiZB7wNIiIoStERERF8h/TP+impi3em4NuasGgVaW+oGiGvZxeGgCN4Ai4g/AajCwlj2uY4WILYcCCZBBvP4L9uKk6QdCcFjv8A3WHp1DpngteBwFRsOjlKIvx1I4E95+4fihcSNwHDRfo7Gf8ADvs95llTE0+QqMcB3ZmE/FaaX/DlgR61fFOHAOpD49WURfnYBfQ/0Z/omrbQqsrV2OpYQEEuILTWA9mnvIOhfoLxJX27YX6Jdm4UhzMM17xo6sTVM8QHdkHmAF2ACItNR7abJiGtGjRoBYABRyKZM/WXn/qxz5d3wU5V9XZkkm1yToN57kRM1Iz+04n9ty/0XupioYRTmRpnZVI8TE8Up4AAQWtdu1ix3QBzPmvRwTT7A+07gBw4AIiijaFWJLWcv23Kx+r5oMfWsS2mL3/bG19PqxfwUr0FvuN+078E9Bb7jftO/BEWvD41+Yh7WgCfVFUnURqwDTgVu9PZ/F/bf+C8nAtiMjY/md+Cz6E33G/aPdwRF6OOZ/F9h/4Le0yJ/wBFF9CbfsNv/EfwWyjRyCGtA/qP4Iig7QpgvJIBiNb6A7uqdz0K0uZoezMGJA1cLfudNT/uptfAlzi7s/4racCF4+jncW+TvxRFD6kCT2Phbh+501CkGhSgnP8A4GHUDdk4LYdnv4t37nak9/5hZ9AfrLZ7n+PtIi1dXR1zxp7DBewHsfmShpUgT24vpkZrE27FzEeS2fRhnUd3a8d/xWDs13Fu/wB8XOtg5EXk0aQ9qIk+oy1/5N1/MrfgaTASWOm1wA0Dlo0fkrX9GnflItI7V48bWUmnhQDOXfPruPHj3lEUPpJso4jDuY31hDm/zDd4iR4r5XXDg4hwIcDBBEEEWMjivtCqtr9GqOIMvbDveaYPjuPirPBzvZ/dcLH0VJtTZhy6ew04eRXzzC7TLMM5oPazQL6NIuQPA+agYauWPa4eyQV9FpdCaLSCNRxBPzK80ugtBvPvE/eso87Gj7Utid75s/DrenXh6lQ37JzJOzDpG+4KHHStenFcBjse6q6XeA4aCJ8Pms7OxgpuzFgdwndxI5r6IOiFLg3+21Z/5PoEjMAQNwa1s95F/IhYt2jE6P2cwlrKriOHy/OqyOxsgSdv2oL7vhz+aoeiezjWxJxGXLTaZAixdBaPKZMW0XdrxSota0NaA1osABAA7l7UKWTtCK0AFDnoOGqvMXHEDKuyTZPCyeOn2RERaVJREREREREREREREREREREREREREREREREREREREREREREREREREREREREREREREREREREREREX/9k=">
            <a:hlinkClick r:id="rId2"/>
          </p:cNvPr>
          <p:cNvSpPr>
            <a:spLocks noChangeAspect="1" noChangeArrowheads="1"/>
          </p:cNvSpPr>
          <p:nvPr/>
        </p:nvSpPr>
        <p:spPr bwMode="auto">
          <a:xfrm>
            <a:off x="155575" y="-1790700"/>
            <a:ext cx="58007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75588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3 Branches of Government &amp; Foreign Policy</a:t>
            </a:r>
            <a:endParaRPr lang="en-US" dirty="0"/>
          </a:p>
        </p:txBody>
      </p:sp>
      <p:sp>
        <p:nvSpPr>
          <p:cNvPr id="4" name="Content Placeholder 2"/>
          <p:cNvSpPr>
            <a:spLocks noGrp="1"/>
          </p:cNvSpPr>
          <p:nvPr>
            <p:ph idx="1"/>
          </p:nvPr>
        </p:nvSpPr>
        <p:spPr>
          <a:xfrm>
            <a:off x="685800" y="1981200"/>
            <a:ext cx="7408333" cy="4267200"/>
          </a:xfrm>
        </p:spPr>
        <p:txBody>
          <a:bodyPr>
            <a:normAutofit fontScale="92500" lnSpcReduction="10000"/>
          </a:bodyPr>
          <a:lstStyle/>
          <a:p>
            <a:r>
              <a:rPr lang="en-US" sz="2600" b="1" i="1" dirty="0" smtClean="0">
                <a:solidFill>
                  <a:schemeClr val="tx1"/>
                </a:solidFill>
              </a:rPr>
              <a:t>The Legislature</a:t>
            </a:r>
          </a:p>
          <a:p>
            <a:pPr lvl="1"/>
            <a:r>
              <a:rPr lang="en-US" sz="2600" b="1" dirty="0" smtClean="0">
                <a:solidFill>
                  <a:schemeClr val="tx1"/>
                </a:solidFill>
              </a:rPr>
              <a:t>Senate </a:t>
            </a:r>
            <a:r>
              <a:rPr lang="en-US" sz="2600" b="1" u="sng" dirty="0" smtClean="0">
                <a:solidFill>
                  <a:schemeClr val="tx1"/>
                </a:solidFill>
              </a:rPr>
              <a:t>ratifies</a:t>
            </a:r>
            <a:r>
              <a:rPr lang="en-US" sz="2600" b="1" dirty="0" smtClean="0">
                <a:solidFill>
                  <a:schemeClr val="tx1"/>
                </a:solidFill>
              </a:rPr>
              <a:t> </a:t>
            </a:r>
            <a:r>
              <a:rPr lang="en-US" sz="2600" b="1" dirty="0">
                <a:solidFill>
                  <a:schemeClr val="tx1"/>
                </a:solidFill>
              </a:rPr>
              <a:t>(</a:t>
            </a:r>
            <a:r>
              <a:rPr lang="en-US" sz="2600" b="1" dirty="0" smtClean="0">
                <a:solidFill>
                  <a:schemeClr val="tx1"/>
                </a:solidFill>
              </a:rPr>
              <a:t>confirms) treaties with other countries by a 2/3 vote</a:t>
            </a:r>
          </a:p>
          <a:p>
            <a:r>
              <a:rPr lang="en-US" sz="2600" b="1" i="1" dirty="0" smtClean="0">
                <a:solidFill>
                  <a:schemeClr val="tx1"/>
                </a:solidFill>
              </a:rPr>
              <a:t>The Executive</a:t>
            </a:r>
          </a:p>
          <a:p>
            <a:pPr lvl="1"/>
            <a:r>
              <a:rPr lang="en-US" sz="2600" b="1" dirty="0" smtClean="0">
                <a:solidFill>
                  <a:schemeClr val="tx1"/>
                </a:solidFill>
              </a:rPr>
              <a:t>President is </a:t>
            </a:r>
            <a:r>
              <a:rPr lang="en-US" sz="2600" b="1" u="sng" dirty="0" smtClean="0">
                <a:solidFill>
                  <a:schemeClr val="tx1"/>
                </a:solidFill>
              </a:rPr>
              <a:t>Commander-in-Chief</a:t>
            </a:r>
            <a:r>
              <a:rPr lang="en-US" sz="2600" b="1" dirty="0" smtClean="0">
                <a:solidFill>
                  <a:schemeClr val="tx1"/>
                </a:solidFill>
              </a:rPr>
              <a:t> of the military</a:t>
            </a:r>
          </a:p>
          <a:p>
            <a:pPr lvl="1"/>
            <a:r>
              <a:rPr lang="en-US" sz="2600" b="1" dirty="0" smtClean="0">
                <a:solidFill>
                  <a:schemeClr val="tx1"/>
                </a:solidFill>
              </a:rPr>
              <a:t>President’s advisor, the </a:t>
            </a:r>
            <a:r>
              <a:rPr lang="en-US" sz="2600" b="1" u="sng" dirty="0" smtClean="0">
                <a:solidFill>
                  <a:schemeClr val="tx1"/>
                </a:solidFill>
              </a:rPr>
              <a:t>Secretary of State</a:t>
            </a:r>
            <a:r>
              <a:rPr lang="en-US" sz="2600" b="1" dirty="0" smtClean="0">
                <a:solidFill>
                  <a:schemeClr val="tx1"/>
                </a:solidFill>
              </a:rPr>
              <a:t>, helps manage relations with foreign countries</a:t>
            </a:r>
          </a:p>
          <a:p>
            <a:pPr lvl="1"/>
            <a:r>
              <a:rPr lang="en-US" sz="2600" b="1" dirty="0" smtClean="0">
                <a:solidFill>
                  <a:schemeClr val="tx1"/>
                </a:solidFill>
              </a:rPr>
              <a:t>President appoints </a:t>
            </a:r>
            <a:r>
              <a:rPr lang="en-US" sz="2600" b="1" u="sng" dirty="0" smtClean="0">
                <a:solidFill>
                  <a:schemeClr val="tx1"/>
                </a:solidFill>
              </a:rPr>
              <a:t>ambassadors</a:t>
            </a:r>
            <a:r>
              <a:rPr lang="en-US" sz="2600" b="1" dirty="0" smtClean="0">
                <a:solidFill>
                  <a:schemeClr val="tx1"/>
                </a:solidFill>
              </a:rPr>
              <a:t> to foreign countries</a:t>
            </a:r>
          </a:p>
          <a:p>
            <a:r>
              <a:rPr lang="en-US" sz="2600" b="1" i="1" dirty="0" smtClean="0">
                <a:solidFill>
                  <a:schemeClr val="tx1"/>
                </a:solidFill>
              </a:rPr>
              <a:t>The Judiciary</a:t>
            </a:r>
          </a:p>
          <a:p>
            <a:pPr lvl="1"/>
            <a:r>
              <a:rPr lang="en-US" sz="2600" b="1" dirty="0" smtClean="0">
                <a:solidFill>
                  <a:schemeClr val="tx1"/>
                </a:solidFill>
              </a:rPr>
              <a:t>Supreme Court - power to </a:t>
            </a:r>
            <a:r>
              <a:rPr lang="en-US" sz="2600" b="1" u="sng" dirty="0" smtClean="0">
                <a:solidFill>
                  <a:schemeClr val="tx1"/>
                </a:solidFill>
              </a:rPr>
              <a:t>interpret treaties</a:t>
            </a:r>
            <a:endParaRPr lang="en-US" sz="2600" b="1" dirty="0" smtClean="0"/>
          </a:p>
        </p:txBody>
      </p:sp>
    </p:spTree>
    <p:extLst>
      <p:ext uri="{BB962C8B-B14F-4D97-AF65-F5344CB8AC3E}">
        <p14:creationId xmlns:p14="http://schemas.microsoft.com/office/powerpoint/2010/main" val="1049570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6146" name="Picture 2" descr="Nuclear weapon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55" y="381000"/>
            <a:ext cx="8001000" cy="54144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38400" y="6223819"/>
            <a:ext cx="3684022" cy="261610"/>
          </a:xfrm>
          <a:prstGeom prst="rect">
            <a:avLst/>
          </a:prstGeom>
        </p:spPr>
        <p:txBody>
          <a:bodyPr wrap="none">
            <a:spAutoFit/>
          </a:bodyPr>
          <a:lstStyle/>
          <a:p>
            <a:r>
              <a:rPr lang="en-US" sz="1100" dirty="0" smtClean="0"/>
              <a:t>Retrieved from http</a:t>
            </a:r>
            <a:r>
              <a:rPr lang="en-US" sz="1100" dirty="0"/>
              <a:t>://www.bbc.co.uk/news/world-17511816</a:t>
            </a:r>
          </a:p>
        </p:txBody>
      </p:sp>
    </p:spTree>
    <p:extLst>
      <p:ext uri="{BB962C8B-B14F-4D97-AF65-F5344CB8AC3E}">
        <p14:creationId xmlns:p14="http://schemas.microsoft.com/office/powerpoint/2010/main" val="620308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06" y="1895475"/>
            <a:ext cx="3505200" cy="4648200"/>
          </a:xfrm>
        </p:spPr>
        <p:txBody>
          <a:bodyPr/>
          <a:lstStyle/>
          <a:p>
            <a:r>
              <a:rPr lang="en-US" b="1" dirty="0" smtClean="0"/>
              <a:t>Since 1972, the U.S. has had policy of engagement with China</a:t>
            </a:r>
          </a:p>
          <a:p>
            <a:pPr lvl="1"/>
            <a:r>
              <a:rPr lang="en-US" b="1" dirty="0" smtClean="0"/>
              <a:t>Trade</a:t>
            </a:r>
          </a:p>
          <a:p>
            <a:pPr lvl="1"/>
            <a:r>
              <a:rPr lang="en-US" b="1" dirty="0" smtClean="0"/>
              <a:t>Pollution</a:t>
            </a:r>
          </a:p>
          <a:p>
            <a:pPr lvl="1"/>
            <a:r>
              <a:rPr lang="en-US" b="1" dirty="0" smtClean="0"/>
              <a:t>Tension</a:t>
            </a:r>
          </a:p>
          <a:p>
            <a:pPr lvl="1"/>
            <a:r>
              <a:rPr lang="en-US" b="1" dirty="0" smtClean="0"/>
              <a:t>Human rights issues</a:t>
            </a:r>
            <a:endParaRPr lang="en-US" b="1" dirty="0"/>
          </a:p>
        </p:txBody>
      </p:sp>
      <p:sp>
        <p:nvSpPr>
          <p:cNvPr id="3" name="Title 2"/>
          <p:cNvSpPr>
            <a:spLocks noGrp="1"/>
          </p:cNvSpPr>
          <p:nvPr>
            <p:ph type="title"/>
          </p:nvPr>
        </p:nvSpPr>
        <p:spPr/>
        <p:txBody>
          <a:bodyPr/>
          <a:lstStyle/>
          <a:p>
            <a:r>
              <a:rPr lang="en-US" dirty="0" smtClean="0"/>
              <a:t>The New Power: China</a:t>
            </a:r>
            <a:endParaRPr lang="en-US" dirty="0"/>
          </a:p>
        </p:txBody>
      </p:sp>
      <p:pic>
        <p:nvPicPr>
          <p:cNvPr id="7172" name="Picture 4" descr="china trade deficit"/>
          <p:cNvPicPr>
            <a:picLocks noChangeAspect="1" noChangeArrowheads="1"/>
          </p:cNvPicPr>
          <p:nvPr/>
        </p:nvPicPr>
        <p:blipFill rotWithShape="1">
          <a:blip r:embed="rId2">
            <a:extLst>
              <a:ext uri="{28A0092B-C50C-407E-A947-70E740481C1C}">
                <a14:useLocalDpi xmlns:a14="http://schemas.microsoft.com/office/drawing/2010/main" val="0"/>
              </a:ext>
            </a:extLst>
          </a:blip>
          <a:srcRect l="3365" r="3579"/>
          <a:stretch/>
        </p:blipFill>
        <p:spPr bwMode="auto">
          <a:xfrm>
            <a:off x="3662719" y="1676400"/>
            <a:ext cx="5468991"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9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2" descr="The Making of an Infographic: Visualizing US/China Trad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
            <a:ext cx="8077200" cy="6770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416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9218" name="Picture 2" descr="http://adventuresaroundasia.files.wordpress.com/2013/06/china_pollution_ap971430398958_620x35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5" y="-7374"/>
            <a:ext cx="5531167" cy="31224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584240"/>
            <a:ext cx="8686800" cy="261610"/>
          </a:xfrm>
          <a:prstGeom prst="rect">
            <a:avLst/>
          </a:prstGeom>
        </p:spPr>
        <p:txBody>
          <a:bodyPr wrap="square">
            <a:spAutoFit/>
          </a:bodyPr>
          <a:lstStyle/>
          <a:p>
            <a:r>
              <a:rPr lang="en-US" sz="1100" dirty="0" smtClean="0"/>
              <a:t>Retrieved from http</a:t>
            </a:r>
            <a:r>
              <a:rPr lang="en-US" sz="1100" dirty="0"/>
              <a:t>://adventuresaroundasia.wordpress.com/2013/06/03/real-facts-on-beijing-pollution/</a:t>
            </a:r>
          </a:p>
        </p:txBody>
      </p:sp>
      <p:pic>
        <p:nvPicPr>
          <p:cNvPr id="9220" name="Picture 4" descr="216234-pollution-in-ch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675" y="3115059"/>
            <a:ext cx="5140325" cy="341349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i.i.cbsi.com/cnwk.1d/i/tim/2012/03/26/tibet_AP120326031511_620x4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0238" y="-17633950"/>
            <a:ext cx="5905500" cy="412432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i.i.cbsi.com/cnwk.1d/i/tim/2012/03/26/tibet_AP120326031511_620x4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2638" y="-17481550"/>
            <a:ext cx="5905500" cy="4124325"/>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i.i.cbsi.com/cnwk.1d/i/tim/2012/03/26/tibet_AP120326031511_620x4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5038" y="-17329150"/>
            <a:ext cx="5905500"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364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45341"/>
            <a:ext cx="7408333" cy="3916363"/>
          </a:xfrm>
        </p:spPr>
        <p:txBody>
          <a:bodyPr/>
          <a:lstStyle/>
          <a:p>
            <a:r>
              <a:rPr lang="en-US" b="1" dirty="0" smtClean="0"/>
              <a:t>Israel/Palestine - Israel </a:t>
            </a:r>
            <a:r>
              <a:rPr lang="en-US" b="1" dirty="0"/>
              <a:t>was created after </a:t>
            </a:r>
            <a:r>
              <a:rPr lang="en-US" b="1" dirty="0" smtClean="0"/>
              <a:t>WWII </a:t>
            </a:r>
            <a:r>
              <a:rPr lang="en-US" b="1" dirty="0"/>
              <a:t>as a country for the Jewish </a:t>
            </a:r>
            <a:r>
              <a:rPr lang="en-US" b="1" dirty="0" smtClean="0"/>
              <a:t>people – Palestinians (Muslim Arabs) </a:t>
            </a:r>
            <a:r>
              <a:rPr lang="en-US" b="1" dirty="0"/>
              <a:t>also live in the </a:t>
            </a:r>
            <a:r>
              <a:rPr lang="en-US" b="1" dirty="0" smtClean="0"/>
              <a:t>area</a:t>
            </a:r>
          </a:p>
          <a:p>
            <a:r>
              <a:rPr lang="en-US" b="1" dirty="0" smtClean="0"/>
              <a:t>Since 1948 - Several </a:t>
            </a:r>
            <a:r>
              <a:rPr lang="en-US" b="1" dirty="0"/>
              <a:t>wars </a:t>
            </a:r>
            <a:r>
              <a:rPr lang="en-US" b="1" dirty="0" smtClean="0"/>
              <a:t>&amp; a cycle of violence</a:t>
            </a:r>
            <a:endParaRPr lang="en-US" b="1" dirty="0"/>
          </a:p>
          <a:p>
            <a:endParaRPr lang="en-US" b="1" dirty="0" smtClean="0"/>
          </a:p>
        </p:txBody>
      </p:sp>
      <p:sp>
        <p:nvSpPr>
          <p:cNvPr id="3" name="Title 2"/>
          <p:cNvSpPr>
            <a:spLocks noGrp="1"/>
          </p:cNvSpPr>
          <p:nvPr>
            <p:ph type="title"/>
          </p:nvPr>
        </p:nvSpPr>
        <p:spPr/>
        <p:txBody>
          <a:bodyPr/>
          <a:lstStyle/>
          <a:p>
            <a:r>
              <a:rPr lang="en-US" dirty="0" smtClean="0"/>
              <a:t>Regional Conflicts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56342800"/>
              </p:ext>
            </p:extLst>
          </p:nvPr>
        </p:nvGraphicFramePr>
        <p:xfrm>
          <a:off x="3429000" y="4268375"/>
          <a:ext cx="5715001" cy="1920240"/>
        </p:xfrm>
        <a:graphic>
          <a:graphicData uri="http://schemas.openxmlformats.org/drawingml/2006/table">
            <a:tbl>
              <a:tblPr/>
              <a:tblGrid>
                <a:gridCol w="3513320"/>
                <a:gridCol w="93689"/>
                <a:gridCol w="2107992"/>
              </a:tblGrid>
              <a:tr h="0">
                <a:tc>
                  <a:txBody>
                    <a:bodyPr/>
                    <a:lstStyle/>
                    <a:p>
                      <a:endParaRPr lang="en-US" sz="1400" dirty="0"/>
                    </a:p>
                  </a:txBody>
                  <a:tcPr marL="0" marR="0" marT="0" marB="0">
                    <a:lnL>
                      <a:noFill/>
                    </a:lnL>
                    <a:lnR>
                      <a:noFill/>
                    </a:lnR>
                    <a:lnT>
                      <a:noFill/>
                    </a:lnT>
                    <a:lnB>
                      <a:noFill/>
                    </a:lnB>
                    <a:solidFill>
                      <a:srgbClr val="FFFFFF"/>
                    </a:solidFill>
                  </a:tcPr>
                </a:tc>
                <a:tc>
                  <a:txBody>
                    <a:bodyPr/>
                    <a:lstStyle/>
                    <a:p>
                      <a:endParaRPr lang="en-US" sz="1400"/>
                    </a:p>
                  </a:txBody>
                  <a:tcPr marL="0" marR="0" marT="0" marB="0" anchor="ctr">
                    <a:lnL>
                      <a:noFill/>
                    </a:lnL>
                    <a:lnR>
                      <a:noFill/>
                    </a:lnR>
                    <a:lnT>
                      <a:noFill/>
                    </a:lnT>
                    <a:lnB>
                      <a:noFill/>
                    </a:lnB>
                    <a:solidFill>
                      <a:srgbClr val="FFFFFF"/>
                    </a:solidFill>
                  </a:tcPr>
                </a:tc>
                <a:tc>
                  <a:txBody>
                    <a:bodyPr/>
                    <a:lstStyle/>
                    <a:p>
                      <a:r>
                        <a:rPr lang="en-US" sz="1400" dirty="0"/>
                        <a:t>The United Nations General Assembly decided in 1947 on the partition of Palestine into Jewish and Arab states, with Jerusalem to be an international city. The plan, which was rejected by the Palestinians, was never implemented. </a:t>
                      </a:r>
                    </a:p>
                  </a:txBody>
                  <a:tcPr marL="0" marR="0" marT="0" marB="0">
                    <a:lnL>
                      <a:noFill/>
                    </a:lnL>
                    <a:lnR>
                      <a:noFill/>
                    </a:lnR>
                    <a:lnT>
                      <a:noFill/>
                    </a:lnT>
                    <a:lnB>
                      <a:noFill/>
                    </a:lnB>
                    <a:solidFill>
                      <a:srgbClr val="FFFFFF"/>
                    </a:solidFill>
                  </a:tcPr>
                </a:tc>
              </a:tr>
            </a:tbl>
          </a:graphicData>
        </a:graphic>
      </p:graphicFrame>
      <p:pic>
        <p:nvPicPr>
          <p:cNvPr id="10243" name="Picture 3" desc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561" y="3414515"/>
            <a:ext cx="3160280" cy="316028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news.bbc.co.uk/furniture/noth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5" y="2754313"/>
            <a:ext cx="762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09" y="3450595"/>
            <a:ext cx="3124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6574795"/>
            <a:ext cx="8610600" cy="261610"/>
          </a:xfrm>
          <a:prstGeom prst="rect">
            <a:avLst/>
          </a:prstGeom>
        </p:spPr>
        <p:txBody>
          <a:bodyPr wrap="square">
            <a:spAutoFit/>
          </a:bodyPr>
          <a:lstStyle/>
          <a:p>
            <a:r>
              <a:rPr lang="en-US" sz="1100" dirty="0" smtClean="0"/>
              <a:t>Retrieved from http</a:t>
            </a:r>
            <a:r>
              <a:rPr lang="en-US" sz="1100" dirty="0"/>
              <a:t>://news.bbc.co.uk/hi/english/static/in_depth/world/2001/israel_and_palestinians/key_maps/</a:t>
            </a:r>
          </a:p>
        </p:txBody>
      </p:sp>
    </p:spTree>
    <p:extLst>
      <p:ext uri="{BB962C8B-B14F-4D97-AF65-F5344CB8AC3E}">
        <p14:creationId xmlns:p14="http://schemas.microsoft.com/office/powerpoint/2010/main" val="2495269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032" y="1752600"/>
            <a:ext cx="8829368" cy="4038600"/>
          </a:xfrm>
        </p:spPr>
        <p:txBody>
          <a:bodyPr>
            <a:normAutofit/>
          </a:bodyPr>
          <a:lstStyle/>
          <a:p>
            <a:r>
              <a:rPr lang="en-US" b="1" dirty="0" smtClean="0"/>
              <a:t>Diplomatic action</a:t>
            </a:r>
          </a:p>
          <a:p>
            <a:pPr lvl="1"/>
            <a:r>
              <a:rPr lang="en-US" b="1" dirty="0" smtClean="0"/>
              <a:t>Negotiations</a:t>
            </a:r>
          </a:p>
          <a:p>
            <a:pPr lvl="1"/>
            <a:r>
              <a:rPr lang="en-US" b="1" dirty="0" smtClean="0"/>
              <a:t>Treaties</a:t>
            </a:r>
          </a:p>
          <a:p>
            <a:pPr lvl="1"/>
            <a:r>
              <a:rPr lang="en-US" b="1" dirty="0"/>
              <a:t>O</a:t>
            </a:r>
            <a:r>
              <a:rPr lang="en-US" b="1" dirty="0" smtClean="0"/>
              <a:t>pen </a:t>
            </a:r>
            <a:r>
              <a:rPr lang="en-US" b="1" dirty="0" smtClean="0">
                <a:hlinkClick r:id="rId2"/>
              </a:rPr>
              <a:t>embassy</a:t>
            </a:r>
            <a:r>
              <a:rPr lang="en-US" b="1" dirty="0" smtClean="0"/>
              <a:t> in a nation – office of an ambassador</a:t>
            </a:r>
          </a:p>
          <a:p>
            <a:pPr lvl="1"/>
            <a:r>
              <a:rPr lang="en-US" b="1" dirty="0" smtClean="0"/>
              <a:t>Use of Peace Corps or other aid groups to promote friendly relations</a:t>
            </a:r>
          </a:p>
        </p:txBody>
      </p:sp>
      <p:sp>
        <p:nvSpPr>
          <p:cNvPr id="3" name="Title 2"/>
          <p:cNvSpPr>
            <a:spLocks noGrp="1"/>
          </p:cNvSpPr>
          <p:nvPr>
            <p:ph type="title"/>
          </p:nvPr>
        </p:nvSpPr>
        <p:spPr/>
        <p:txBody>
          <a:bodyPr>
            <a:normAutofit fontScale="90000"/>
          </a:bodyPr>
          <a:lstStyle/>
          <a:p>
            <a:r>
              <a:rPr lang="en-US" dirty="0" smtClean="0"/>
              <a:t>How do we achieve our foreign policy goals?</a:t>
            </a:r>
            <a:endParaRPr lang="en-US" dirty="0"/>
          </a:p>
        </p:txBody>
      </p:sp>
      <p:pic>
        <p:nvPicPr>
          <p:cNvPr id="2050" name="Picture 2" descr="U.S. Embassy Beijing, 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086405"/>
            <a:ext cx="4800600" cy="24409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1800" y="6537220"/>
            <a:ext cx="5958348" cy="261610"/>
          </a:xfrm>
          <a:prstGeom prst="rect">
            <a:avLst/>
          </a:prstGeom>
        </p:spPr>
        <p:txBody>
          <a:bodyPr wrap="square">
            <a:spAutoFit/>
          </a:bodyPr>
          <a:lstStyle/>
          <a:p>
            <a:r>
              <a:rPr lang="en-US" sz="1100" dirty="0" smtClean="0"/>
              <a:t>Retrieved from http://diplomacy.state.gov/discoverdiplomacy/explorer/places/170172.htm</a:t>
            </a:r>
            <a:endParaRPr lang="en-US" sz="1100" dirty="0"/>
          </a:p>
        </p:txBody>
      </p:sp>
    </p:spTree>
    <p:extLst>
      <p:ext uri="{BB962C8B-B14F-4D97-AF65-F5344CB8AC3E}">
        <p14:creationId xmlns:p14="http://schemas.microsoft.com/office/powerpoint/2010/main" val="2423934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0" y="0"/>
            <a:ext cx="8915400" cy="2743200"/>
          </a:xfrm>
          <a:solidFill>
            <a:schemeClr val="bg1"/>
          </a:solidFill>
        </p:spPr>
        <p:txBody>
          <a:bodyPr>
            <a:normAutofit/>
          </a:bodyPr>
          <a:lstStyle/>
          <a:p>
            <a:pPr algn="ctr" eaLnBrk="1" hangingPunct="1"/>
            <a:r>
              <a:rPr lang="en-US" sz="2000" b="1" dirty="0" smtClean="0">
                <a:solidFill>
                  <a:schemeClr val="tx1"/>
                </a:solidFill>
              </a:rPr>
              <a:t>Map indicating states and territories and their diplomatic relations with the U.S.</a:t>
            </a:r>
            <a:br>
              <a:rPr lang="en-US" sz="2000" b="1" dirty="0" smtClean="0">
                <a:solidFill>
                  <a:schemeClr val="tx1"/>
                </a:solidFill>
              </a:rPr>
            </a:br>
            <a:r>
              <a:rPr lang="en-US" sz="2000" dirty="0" smtClean="0">
                <a:solidFill>
                  <a:schemeClr val="tx1"/>
                </a:solidFill>
              </a:rPr>
              <a:t>* Blue represents the United States.     </a:t>
            </a:r>
            <a:br>
              <a:rPr lang="en-US" sz="2000" dirty="0" smtClean="0">
                <a:solidFill>
                  <a:schemeClr val="tx1"/>
                </a:solidFill>
              </a:rPr>
            </a:br>
            <a:r>
              <a:rPr lang="en-US" sz="2000" dirty="0" smtClean="0">
                <a:solidFill>
                  <a:schemeClr val="tx1"/>
                </a:solidFill>
              </a:rPr>
              <a:t>* Green represents nations with which the US has diplomatic relations.     </a:t>
            </a:r>
            <a:br>
              <a:rPr lang="en-US" sz="2000" dirty="0" smtClean="0">
                <a:solidFill>
                  <a:schemeClr val="tx1"/>
                </a:solidFill>
              </a:rPr>
            </a:br>
            <a:r>
              <a:rPr lang="en-US" sz="2000" dirty="0" smtClean="0">
                <a:solidFill>
                  <a:schemeClr val="tx1"/>
                </a:solidFill>
              </a:rPr>
              <a:t>* Red represents nations with which the US does not have diplomatic relations.      </a:t>
            </a:r>
            <a:br>
              <a:rPr lang="en-US" sz="2000" dirty="0" smtClean="0">
                <a:solidFill>
                  <a:schemeClr val="tx1"/>
                </a:solidFill>
              </a:rPr>
            </a:br>
            <a:r>
              <a:rPr lang="en-US" sz="2000" dirty="0" smtClean="0">
                <a:solidFill>
                  <a:schemeClr val="tx1"/>
                </a:solidFill>
              </a:rPr>
              <a:t>* Yellow represents nations that are disputed areas.</a:t>
            </a:r>
          </a:p>
        </p:txBody>
      </p:sp>
      <p:pic>
        <p:nvPicPr>
          <p:cNvPr id="4099" name="Picture 7" descr="Diplomatic_relations_of_the_United_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4138"/>
            <a:ext cx="9144000"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979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3304073" cy="4800600"/>
          </a:xfrm>
        </p:spPr>
        <p:txBody>
          <a:bodyPr/>
          <a:lstStyle/>
          <a:p>
            <a:r>
              <a:rPr lang="en-US" b="1" dirty="0" smtClean="0"/>
              <a:t>Economic action</a:t>
            </a:r>
          </a:p>
          <a:p>
            <a:pPr lvl="1"/>
            <a:r>
              <a:rPr lang="en-US" b="1" dirty="0" smtClean="0">
                <a:hlinkClick r:id="rId2"/>
              </a:rPr>
              <a:t>Embargos</a:t>
            </a:r>
            <a:endParaRPr lang="en-US" b="1" dirty="0" smtClean="0"/>
          </a:p>
          <a:p>
            <a:pPr lvl="1"/>
            <a:r>
              <a:rPr lang="en-US" b="1" dirty="0" smtClean="0"/>
              <a:t>Trade sanctions/barriers</a:t>
            </a:r>
          </a:p>
          <a:p>
            <a:pPr lvl="1"/>
            <a:r>
              <a:rPr lang="en-US" b="1" dirty="0" smtClean="0"/>
              <a:t>Open up trade relations to friendly countries</a:t>
            </a:r>
            <a:endParaRPr lang="en-US" b="1" dirty="0"/>
          </a:p>
        </p:txBody>
      </p:sp>
      <p:sp>
        <p:nvSpPr>
          <p:cNvPr id="3" name="Title 2"/>
          <p:cNvSpPr>
            <a:spLocks noGrp="1"/>
          </p:cNvSpPr>
          <p:nvPr>
            <p:ph type="title"/>
          </p:nvPr>
        </p:nvSpPr>
        <p:spPr/>
        <p:txBody>
          <a:bodyPr>
            <a:normAutofit fontScale="90000"/>
          </a:bodyPr>
          <a:lstStyle/>
          <a:p>
            <a:r>
              <a:rPr lang="en-US" dirty="0" smtClean="0"/>
              <a:t>How do we achieve our foreign policy goals?</a:t>
            </a:r>
            <a:endParaRPr lang="en-US" dirty="0"/>
          </a:p>
        </p:txBody>
      </p:sp>
      <p:pic>
        <p:nvPicPr>
          <p:cNvPr id="5122" name="Picture 2" descr="TRADE-SAN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873" y="1570703"/>
            <a:ext cx="556708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773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6267398"/>
            <a:ext cx="7408333" cy="563563"/>
          </a:xfrm>
        </p:spPr>
        <p:txBody>
          <a:bodyPr>
            <a:normAutofit fontScale="77500" lnSpcReduction="20000"/>
          </a:bodyPr>
          <a:lstStyle/>
          <a:p>
            <a:pPr marL="0" lvl="0" indent="0" eaLnBrk="0" fontAlgn="base" hangingPunct="0">
              <a:spcBef>
                <a:spcPct val="0"/>
              </a:spcBef>
              <a:spcAft>
                <a:spcPct val="0"/>
              </a:spcAft>
              <a:buClrTx/>
              <a:buSzTx/>
              <a:buNone/>
            </a:pPr>
            <a:r>
              <a:rPr lang="en-US" i="1" dirty="0">
                <a:solidFill>
                  <a:srgbClr val="999999"/>
                </a:solidFill>
                <a:latin typeface="Arial" pitchFamily="34" charset="0"/>
                <a:cs typeface="Arial" pitchFamily="34" charset="0"/>
              </a:rPr>
              <a:t>Source: Energy Information Administration</a:t>
            </a:r>
          </a:p>
          <a:p>
            <a:pPr marL="0" lvl="0" indent="0" eaLnBrk="0" fontAlgn="base" hangingPunct="0">
              <a:spcBef>
                <a:spcPct val="0"/>
              </a:spcBef>
              <a:spcAft>
                <a:spcPct val="0"/>
              </a:spcAft>
              <a:buClrTx/>
              <a:buSzTx/>
              <a:buNone/>
            </a:pPr>
            <a:r>
              <a:rPr lang="en-US" i="1" dirty="0">
                <a:solidFill>
                  <a:srgbClr val="999999"/>
                </a:solidFill>
                <a:latin typeface="Arial" pitchFamily="34" charset="0"/>
                <a:cs typeface="Arial" pitchFamily="34" charset="0"/>
              </a:rPr>
              <a:t>Credit: Nelson Hsu / </a:t>
            </a:r>
            <a:r>
              <a:rPr lang="en-US" i="1" dirty="0" smtClean="0">
                <a:solidFill>
                  <a:srgbClr val="999999"/>
                </a:solidFill>
                <a:latin typeface="Arial" pitchFamily="34" charset="0"/>
                <a:cs typeface="Arial" pitchFamily="34" charset="0"/>
              </a:rPr>
              <a:t>NPR</a:t>
            </a:r>
            <a:endParaRPr lang="en-US" sz="5400" dirty="0">
              <a:solidFill>
                <a:schemeClr val="tx1"/>
              </a:solidFill>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Where does the U.S. get its oil?</a:t>
            </a:r>
            <a:endParaRPr lang="en-US" dirty="0"/>
          </a:p>
        </p:txBody>
      </p:sp>
      <p:pic>
        <p:nvPicPr>
          <p:cNvPr id="9218" name="Picture 2" descr="Where The U.S. Gets Its 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34744"/>
            <a:ext cx="5791200" cy="461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948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7408333" cy="3450696"/>
          </a:xfrm>
        </p:spPr>
        <p:txBody>
          <a:bodyPr/>
          <a:lstStyle/>
          <a:p>
            <a:r>
              <a:rPr lang="en-US" b="1" dirty="0" smtClean="0"/>
              <a:t>Military action</a:t>
            </a:r>
          </a:p>
          <a:p>
            <a:pPr lvl="1"/>
            <a:r>
              <a:rPr lang="en-US" b="1" dirty="0" smtClean="0"/>
              <a:t>Building &amp; maintaining military bases to protect us and our allies</a:t>
            </a:r>
          </a:p>
          <a:p>
            <a:pPr lvl="1"/>
            <a:r>
              <a:rPr lang="en-US" b="1" dirty="0" smtClean="0"/>
              <a:t>Blockades</a:t>
            </a:r>
          </a:p>
          <a:p>
            <a:pPr lvl="1"/>
            <a:r>
              <a:rPr lang="en-US" b="1" dirty="0" smtClean="0">
                <a:hlinkClick r:id="rId2"/>
              </a:rPr>
              <a:t>No-fly zones</a:t>
            </a:r>
            <a:endParaRPr lang="en-US" b="1" dirty="0" smtClean="0"/>
          </a:p>
          <a:p>
            <a:pPr lvl="1"/>
            <a:r>
              <a:rPr lang="en-US" b="1" dirty="0" smtClean="0"/>
              <a:t>Sending troops, drones, bombs, etc.</a:t>
            </a:r>
          </a:p>
          <a:p>
            <a:pPr marL="301943" lvl="1" indent="0">
              <a:buNone/>
            </a:pPr>
            <a:endParaRPr lang="en-US" b="1" dirty="0"/>
          </a:p>
        </p:txBody>
      </p:sp>
      <p:sp>
        <p:nvSpPr>
          <p:cNvPr id="3" name="Title 2"/>
          <p:cNvSpPr>
            <a:spLocks noGrp="1"/>
          </p:cNvSpPr>
          <p:nvPr>
            <p:ph type="title"/>
          </p:nvPr>
        </p:nvSpPr>
        <p:spPr/>
        <p:txBody>
          <a:bodyPr>
            <a:normAutofit fontScale="90000"/>
          </a:bodyPr>
          <a:lstStyle/>
          <a:p>
            <a:r>
              <a:rPr lang="en-US" dirty="0" smtClean="0"/>
              <a:t>How do we achieve our foreign policy goals?</a:t>
            </a:r>
            <a:endParaRPr lang="en-US" dirty="0"/>
          </a:p>
        </p:txBody>
      </p:sp>
      <p:pic>
        <p:nvPicPr>
          <p:cNvPr id="6146" name="Picture 2" descr="http://wiltoday.files.wordpress.com/2013/08/bases.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171614"/>
            <a:ext cx="4648200" cy="26863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15148" y="6557918"/>
            <a:ext cx="5943600" cy="261610"/>
          </a:xfrm>
          <a:prstGeom prst="rect">
            <a:avLst/>
          </a:prstGeom>
        </p:spPr>
        <p:txBody>
          <a:bodyPr wrap="square">
            <a:spAutoFit/>
          </a:bodyPr>
          <a:lstStyle/>
          <a:p>
            <a:r>
              <a:rPr lang="en-US" sz="1100" dirty="0" smtClean="0"/>
              <a:t>Retrieved from http</a:t>
            </a:r>
            <a:r>
              <a:rPr lang="en-US" sz="1100" dirty="0"/>
              <a:t>://wiltoday.wordpress.com/2013/08/27/military-force-syria/</a:t>
            </a:r>
          </a:p>
        </p:txBody>
      </p:sp>
      <p:pic>
        <p:nvPicPr>
          <p:cNvPr id="6148" name="Picture 4" descr="File:Countries which no-fly-zone area was applied in their area.sv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365" y="4176530"/>
            <a:ext cx="4544138" cy="23004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0" y="5715000"/>
            <a:ext cx="3581400" cy="646331"/>
          </a:xfrm>
          <a:prstGeom prst="rect">
            <a:avLst/>
          </a:prstGeom>
          <a:noFill/>
        </p:spPr>
        <p:txBody>
          <a:bodyPr wrap="square" rtlCol="0">
            <a:spAutoFit/>
          </a:bodyPr>
          <a:lstStyle/>
          <a:p>
            <a:r>
              <a:rPr lang="en-US" dirty="0" smtClean="0"/>
              <a:t>Nations that have had a no fly zone in the past:  Iraq, Bosnia, Libya</a:t>
            </a:r>
            <a:endParaRPr lang="en-US" dirty="0"/>
          </a:p>
        </p:txBody>
      </p:sp>
    </p:spTree>
    <p:extLst>
      <p:ext uri="{BB962C8B-B14F-4D97-AF65-F5344CB8AC3E}">
        <p14:creationId xmlns:p14="http://schemas.microsoft.com/office/powerpoint/2010/main" val="2755773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57400"/>
            <a:ext cx="7408333" cy="3450696"/>
          </a:xfrm>
        </p:spPr>
        <p:txBody>
          <a:bodyPr/>
          <a:lstStyle/>
          <a:p>
            <a:r>
              <a:rPr lang="en-US" b="1" dirty="0" smtClean="0"/>
              <a:t>Cultural action</a:t>
            </a:r>
          </a:p>
          <a:p>
            <a:pPr lvl="1"/>
            <a:r>
              <a:rPr lang="en-US" b="1" dirty="0" smtClean="0"/>
              <a:t>Student exchange program</a:t>
            </a:r>
          </a:p>
          <a:p>
            <a:pPr lvl="1"/>
            <a:r>
              <a:rPr lang="en-US" b="1" dirty="0" smtClean="0">
                <a:hlinkClick r:id="rId2"/>
              </a:rPr>
              <a:t>Boycott the Olympics </a:t>
            </a:r>
            <a:r>
              <a:rPr lang="en-US" b="1" dirty="0" smtClean="0"/>
              <a:t>or other event in a country</a:t>
            </a:r>
            <a:endParaRPr lang="en-US" b="1" dirty="0"/>
          </a:p>
        </p:txBody>
      </p:sp>
      <p:sp>
        <p:nvSpPr>
          <p:cNvPr id="3" name="Title 2"/>
          <p:cNvSpPr>
            <a:spLocks noGrp="1"/>
          </p:cNvSpPr>
          <p:nvPr>
            <p:ph type="title"/>
          </p:nvPr>
        </p:nvSpPr>
        <p:spPr/>
        <p:txBody>
          <a:bodyPr>
            <a:normAutofit fontScale="90000"/>
          </a:bodyPr>
          <a:lstStyle/>
          <a:p>
            <a:r>
              <a:rPr lang="en-US" dirty="0" smtClean="0"/>
              <a:t>How do we achieve our foreign policy goals?</a:t>
            </a:r>
            <a:endParaRPr lang="en-US" dirty="0"/>
          </a:p>
        </p:txBody>
      </p:sp>
      <p:pic>
        <p:nvPicPr>
          <p:cNvPr id="7170" name="Picture 2" descr="File:1980 Olympic Games boycott.sv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00" r="3968" b="15843"/>
          <a:stretch/>
        </p:blipFill>
        <p:spPr bwMode="auto">
          <a:xfrm>
            <a:off x="1066800" y="3276599"/>
            <a:ext cx="7010400" cy="336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657671"/>
            <a:ext cx="9144000" cy="938719"/>
          </a:xfrm>
          <a:prstGeom prst="rect">
            <a:avLst/>
          </a:prstGeom>
        </p:spPr>
        <p:txBody>
          <a:bodyPr wrap="square">
            <a:spAutoFit/>
          </a:bodyPr>
          <a:lstStyle/>
          <a:p>
            <a:r>
              <a:rPr lang="en-US" sz="1100" dirty="0"/>
              <a:t>D</a:t>
            </a:r>
            <a:r>
              <a:rPr lang="en-US" sz="1100" dirty="0" smtClean="0"/>
              <a:t>ark blue - boycotted the 1980 Games</a:t>
            </a:r>
          </a:p>
          <a:p>
            <a:r>
              <a:rPr lang="en-US" sz="1100" dirty="0" smtClean="0"/>
              <a:t>Blue - withdrew </a:t>
            </a:r>
            <a:r>
              <a:rPr lang="en-US" sz="1100" dirty="0"/>
              <a:t>for other </a:t>
            </a:r>
            <a:r>
              <a:rPr lang="en-US" sz="1100" dirty="0" smtClean="0"/>
              <a:t>reasons</a:t>
            </a:r>
          </a:p>
          <a:p>
            <a:r>
              <a:rPr lang="en-US" sz="1100" dirty="0"/>
              <a:t>S</a:t>
            </a:r>
            <a:r>
              <a:rPr lang="en-US" sz="1100" dirty="0" smtClean="0"/>
              <a:t>ea green - not </a:t>
            </a:r>
            <a:r>
              <a:rPr lang="en-US" sz="1100" dirty="0"/>
              <a:t>invited by </a:t>
            </a:r>
            <a:r>
              <a:rPr lang="en-US" sz="1100" dirty="0" smtClean="0"/>
              <a:t>IOC</a:t>
            </a:r>
          </a:p>
          <a:p>
            <a:r>
              <a:rPr lang="en-US" sz="1100" dirty="0" smtClean="0"/>
              <a:t>Green - competed </a:t>
            </a:r>
            <a:r>
              <a:rPr lang="en-US" sz="1100" dirty="0"/>
              <a:t>under IOC flag or by their own </a:t>
            </a:r>
            <a:r>
              <a:rPr lang="en-US" sz="1100" dirty="0" smtClean="0"/>
              <a:t>athletes</a:t>
            </a:r>
          </a:p>
          <a:p>
            <a:r>
              <a:rPr lang="en-US" sz="1100" dirty="0"/>
              <a:t>Retrieved from </a:t>
            </a:r>
            <a:r>
              <a:rPr lang="en-US" sz="1100" dirty="0">
                <a:hlinkClick r:id="rId5"/>
              </a:rPr>
              <a:t>http://</a:t>
            </a:r>
            <a:r>
              <a:rPr lang="en-US" sz="1100" dirty="0" smtClean="0">
                <a:hlinkClick r:id="rId5"/>
              </a:rPr>
              <a:t>commons.wikimedia.org/wiki/File:1980_Olympic_Games_boycott.svg</a:t>
            </a:r>
            <a:r>
              <a:rPr lang="en-US" sz="1100" dirty="0" smtClean="0"/>
              <a:t>; authored by </a:t>
            </a:r>
            <a:r>
              <a:rPr lang="en-US" sz="1100" dirty="0" err="1" smtClean="0"/>
              <a:t>Sannita</a:t>
            </a:r>
            <a:r>
              <a:rPr lang="en-US" sz="1100" dirty="0" smtClean="0"/>
              <a:t> </a:t>
            </a:r>
            <a:endParaRPr lang="en-US" sz="1100" dirty="0"/>
          </a:p>
        </p:txBody>
      </p:sp>
    </p:spTree>
    <p:extLst>
      <p:ext uri="{BB962C8B-B14F-4D97-AF65-F5344CB8AC3E}">
        <p14:creationId xmlns:p14="http://schemas.microsoft.com/office/powerpoint/2010/main" val="27557739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
      <a:dk1>
        <a:sysClr val="windowText" lastClr="000000"/>
      </a:dk1>
      <a:lt1>
        <a:sysClr val="window" lastClr="FFFFFF"/>
      </a:lt1>
      <a:dk2>
        <a:srgbClr val="000000"/>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954</TotalTime>
  <Words>1436</Words>
  <Application>Microsoft Office PowerPoint</Application>
  <PresentationFormat>On-screen Show (4:3)</PresentationFormat>
  <Paragraphs>167</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Waveform</vt:lpstr>
      <vt:lpstr>Foreign Policy</vt:lpstr>
      <vt:lpstr>What is foreign policy?</vt:lpstr>
      <vt:lpstr>3 Branches of Government &amp; Foreign Policy</vt:lpstr>
      <vt:lpstr>How do we achieve our foreign policy goals?</vt:lpstr>
      <vt:lpstr>Map indicating states and territories and their diplomatic relations with the U.S. * Blue represents the United States.      * Green represents nations with which the US has diplomatic relations.      * Red represents nations with which the US does not have diplomatic relations.       * Yellow represents nations that are disputed areas.</vt:lpstr>
      <vt:lpstr>How do we achieve our foreign policy goals?</vt:lpstr>
      <vt:lpstr>Where does the U.S. get its oil?</vt:lpstr>
      <vt:lpstr>How do we achieve our foreign policy goals?</vt:lpstr>
      <vt:lpstr>How do we achieve our foreign policy goals?</vt:lpstr>
      <vt:lpstr>PowerPoint Presentation</vt:lpstr>
      <vt:lpstr>How do we achieve our foreign policy goals?</vt:lpstr>
      <vt:lpstr>Jigsaw – Foreign Relations News Articles</vt:lpstr>
      <vt:lpstr>Start of U.S. Foreign Policy</vt:lpstr>
      <vt:lpstr>Isolationism</vt:lpstr>
      <vt:lpstr>PowerPoint Presentation</vt:lpstr>
      <vt:lpstr>Monroe Doctrine - 1823</vt:lpstr>
      <vt:lpstr>Manifest Destiny</vt:lpstr>
      <vt:lpstr>Roosevelt Corollary</vt:lpstr>
      <vt:lpstr>Taft’s Dollar Diplomacy</vt:lpstr>
      <vt:lpstr>Good Neighbor Policy</vt:lpstr>
      <vt:lpstr>World War</vt:lpstr>
      <vt:lpstr>National Security Council</vt:lpstr>
      <vt:lpstr>The Cold War</vt:lpstr>
      <vt:lpstr>NATO (North Atlantic Treaty Organization)</vt:lpstr>
      <vt:lpstr>United Nations</vt:lpstr>
      <vt:lpstr>The War on Terror</vt:lpstr>
      <vt:lpstr>War in Afghanistan</vt:lpstr>
      <vt:lpstr>Iraq War (2003-2011)</vt:lpstr>
      <vt:lpstr>Nuclear Weapons</vt:lpstr>
      <vt:lpstr>PowerPoint Presentation</vt:lpstr>
      <vt:lpstr>The New Power: China</vt:lpstr>
      <vt:lpstr>PowerPoint Presentation</vt:lpstr>
      <vt:lpstr>PowerPoint Presentation</vt:lpstr>
      <vt:lpstr>Regional Conflicts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Policy</dc:title>
  <dc:creator>Dunnavant, Kari</dc:creator>
  <cp:lastModifiedBy>Dunnavant, Kari</cp:lastModifiedBy>
  <cp:revision>90</cp:revision>
  <dcterms:created xsi:type="dcterms:W3CDTF">2013-10-22T14:45:57Z</dcterms:created>
  <dcterms:modified xsi:type="dcterms:W3CDTF">2013-10-28T14:53:19Z</dcterms:modified>
</cp:coreProperties>
</file>