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6" r:id="rId10"/>
    <p:sldId id="263" r:id="rId11"/>
    <p:sldId id="264" r:id="rId12"/>
    <p:sldId id="277" r:id="rId13"/>
    <p:sldId id="278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1" r:id="rId22"/>
    <p:sldId id="272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C9C4-98AF-4A5A-BA85-3786839A69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6F47-9D99-4776-9D08-661C75753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6F47-9D99-4776-9D08-661C7575361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0A42DC-08C6-46A5-B2B2-A3DC32CB9282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CF362F-AFC9-4B4B-8E63-5D886BFF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1svOhHMXBu9stM&amp;tbnid=Zcu15uRh5Z_Q0M:&amp;ved=0CAUQjRw&amp;url=http://lilt.ilstu.edu/gmklass/cow/archive/2002/feb1902turnoutage.htm&amp;ei=htVJUrCGE7bJ4AO0qoDgBw&amp;bvm=bv.53371865,d.aWM&amp;psig=AFQjCNHDbNVOs6kICNSblNkgDOlA-Er6Ew&amp;ust=138065689304770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WcCIaydcRN-zKM&amp;tbnid=BIyc8ghddKflhM:&amp;ved=0CAUQjRw&amp;url=http://www.civicyouth.org/quick-facts/&amp;ei=wtVJUtDHC7b64APrxoAY&amp;bvm=bv.53371865,d.aWM&amp;psig=AFQjCNG5HocDszz3Y5xF5L_rdsMMPl710Q&amp;ust=138065695470535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zTKXGSP550&amp;feature=player_embedde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79Wx--057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pMvG54GjtRI" TargetMode="External"/><Relationship Id="rId4" Type="http://schemas.openxmlformats.org/officeDocument/2006/relationships/hyperlink" Target="http://www.youtube.com/watch?v=ZSeusQGr5MY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cuTJ0bYdX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hoXZ6Ecne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46kxNc5BLE&amp;feature=related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feature=fvwp&amp;v=xdh_m5lQUUY&amp;NR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etnISrfRC9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MYQRzXd1UvQ&amp;feature=player_embedd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-press.org/political-party-qui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f2pZdHYmMQ&amp;feature=relmf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Q2j8zSxPgU&amp;feature=player_embedde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mvet.org/info/la-test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#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SUFFRAGE AND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Gerrymandering – dividing voting districts in a manner to give one group an advantage</a:t>
            </a:r>
          </a:p>
          <a:p>
            <a:r>
              <a:rPr lang="en-US" dirty="0" smtClean="0"/>
              <a:t>Civil Rights Act of 1964</a:t>
            </a:r>
          </a:p>
          <a:p>
            <a:pPr lvl="1"/>
            <a:r>
              <a:rPr lang="en-US" dirty="0" smtClean="0"/>
              <a:t>Outlawed discrimination</a:t>
            </a:r>
          </a:p>
          <a:p>
            <a:pPr lvl="1"/>
            <a:r>
              <a:rPr lang="en-US" dirty="0" smtClean="0"/>
              <a:t>Courts could use an</a:t>
            </a:r>
            <a:r>
              <a:rPr lang="en-US" b="1" dirty="0" smtClean="0">
                <a:solidFill>
                  <a:srgbClr val="FF0000"/>
                </a:solidFill>
              </a:rPr>
              <a:t> injunction </a:t>
            </a:r>
            <a:r>
              <a:rPr lang="en-US" dirty="0" smtClean="0"/>
              <a:t>to enforce voting rights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Voting Rights Act of 1965</a:t>
            </a:r>
          </a:p>
          <a:p>
            <a:pPr lvl="1"/>
            <a:r>
              <a:rPr lang="en-US" dirty="0" smtClean="0"/>
              <a:t>Outlawed the literacy test</a:t>
            </a:r>
          </a:p>
          <a:p>
            <a:pPr lvl="1"/>
            <a:r>
              <a:rPr lang="en-US" smtClean="0"/>
              <a:t>Preclearance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 year elections</a:t>
            </a:r>
          </a:p>
          <a:p>
            <a:pPr lvl="1"/>
            <a:r>
              <a:rPr lang="en-US" dirty="0" smtClean="0"/>
              <a:t>Less turnout</a:t>
            </a:r>
          </a:p>
          <a:p>
            <a:r>
              <a:rPr lang="en-US" dirty="0" smtClean="0"/>
              <a:t>Why vote?</a:t>
            </a:r>
          </a:p>
          <a:p>
            <a:pPr lvl="1"/>
            <a:r>
              <a:rPr lang="en-US" dirty="0" smtClean="0"/>
              <a:t>Immigrant, sick, mental issues, criminals can’t</a:t>
            </a:r>
          </a:p>
          <a:p>
            <a:pPr lvl="1"/>
            <a:r>
              <a:rPr lang="en-US" dirty="0" smtClean="0"/>
              <a:t>The “my vote doesn’t really count”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lilt.ilstu.edu/gmklass/cow/archive/gifs/Feb1903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6019800" cy="515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993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civicyouth.org/wp-content/uploads/2007/10/Voter-Turnout-by-Ed-Attain-Presidenti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79690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7150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and occupation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>
                <a:hlinkClick r:id="rId3"/>
              </a:rPr>
              <a:t>Gender and age</a:t>
            </a:r>
            <a:endParaRPr lang="en-US" dirty="0" smtClean="0"/>
          </a:p>
          <a:p>
            <a:r>
              <a:rPr lang="en-US" dirty="0" smtClean="0"/>
              <a:t>Religion </a:t>
            </a:r>
          </a:p>
          <a:p>
            <a:r>
              <a:rPr lang="en-US" dirty="0" smtClean="0"/>
              <a:t>Ethnic background</a:t>
            </a:r>
          </a:p>
          <a:p>
            <a:r>
              <a:rPr lang="en-US" dirty="0" smtClean="0"/>
              <a:t>Geography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Nomination by party</a:t>
            </a:r>
          </a:p>
          <a:p>
            <a:r>
              <a:rPr lang="en-US" dirty="0" smtClean="0"/>
              <a:t>Caucus </a:t>
            </a:r>
          </a:p>
          <a:p>
            <a:r>
              <a:rPr lang="en-US" dirty="0" smtClean="0"/>
              <a:t>Open Primary</a:t>
            </a:r>
          </a:p>
          <a:p>
            <a:pPr lvl="1"/>
            <a:r>
              <a:rPr lang="en-US" dirty="0" smtClean="0"/>
              <a:t>Allows any voter to participate</a:t>
            </a:r>
          </a:p>
          <a:p>
            <a:r>
              <a:rPr lang="en-US" dirty="0" smtClean="0"/>
              <a:t>Closed Primary</a:t>
            </a:r>
          </a:p>
          <a:p>
            <a:pPr lvl="1"/>
            <a:r>
              <a:rPr lang="en-US" dirty="0" smtClean="0"/>
              <a:t>Allows only voters from that party to vote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Money and Elections</a:t>
            </a:r>
            <a:endParaRPr lang="en-US" dirty="0" smtClean="0"/>
          </a:p>
          <a:p>
            <a:pPr lvl="1"/>
            <a:r>
              <a:rPr lang="en-US" dirty="0" smtClean="0"/>
              <a:t>Small contributors (about 10%)</a:t>
            </a:r>
          </a:p>
          <a:p>
            <a:pPr lvl="1"/>
            <a:r>
              <a:rPr lang="en-US" dirty="0" smtClean="0"/>
              <a:t>“Fat Cats”</a:t>
            </a:r>
          </a:p>
          <a:p>
            <a:pPr lvl="1"/>
            <a:r>
              <a:rPr lang="en-US" dirty="0" smtClean="0"/>
              <a:t>Candidates themselves</a:t>
            </a:r>
          </a:p>
          <a:p>
            <a:pPr lvl="2"/>
            <a:r>
              <a:rPr lang="en-US" dirty="0" smtClean="0"/>
              <a:t>Ross Perot spent $65 million</a:t>
            </a:r>
          </a:p>
          <a:p>
            <a:pPr lvl="1"/>
            <a:r>
              <a:rPr lang="en-US" dirty="0" smtClean="0"/>
              <a:t>Political Action Committees (</a:t>
            </a:r>
            <a:r>
              <a:rPr lang="en-US" dirty="0" smtClean="0">
                <a:hlinkClick r:id="rId4"/>
              </a:rPr>
              <a:t>PAC</a:t>
            </a:r>
            <a:r>
              <a:rPr lang="en-US" dirty="0" smtClean="0"/>
              <a:t>) – </a:t>
            </a:r>
            <a:r>
              <a:rPr lang="en-US" dirty="0" smtClean="0">
                <a:hlinkClick r:id="rId5"/>
              </a:rPr>
              <a:t>Super PACs</a:t>
            </a:r>
            <a:endParaRPr lang="en-US" dirty="0" smtClean="0"/>
          </a:p>
          <a:p>
            <a:pPr lvl="2"/>
            <a:r>
              <a:rPr lang="en-US" dirty="0" smtClean="0"/>
              <a:t>Arm of special interest groups</a:t>
            </a:r>
          </a:p>
          <a:p>
            <a:pPr lvl="1"/>
            <a:r>
              <a:rPr lang="en-US" dirty="0" smtClean="0"/>
              <a:t>Temporary Organizations</a:t>
            </a:r>
          </a:p>
          <a:p>
            <a:pPr lvl="2"/>
            <a:r>
              <a:rPr lang="en-US" dirty="0" smtClean="0"/>
              <a:t>Designed to fund raise by dinners, picnics and receptions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Loopholes in funding law</a:t>
            </a:r>
          </a:p>
          <a:p>
            <a:pPr lvl="1"/>
            <a:r>
              <a:rPr lang="en-US" dirty="0" smtClean="0"/>
              <a:t>Soft money</a:t>
            </a:r>
          </a:p>
          <a:p>
            <a:pPr lvl="2"/>
            <a:r>
              <a:rPr lang="en-US" dirty="0" smtClean="0"/>
              <a:t>Contributions by state &amp; local party organizations for ads, mailings &amp; get-out-the-vote-drives</a:t>
            </a:r>
          </a:p>
          <a:p>
            <a:pPr lvl="1"/>
            <a:r>
              <a:rPr lang="en-US" dirty="0" smtClean="0"/>
              <a:t>Hard money</a:t>
            </a:r>
          </a:p>
          <a:p>
            <a:pPr lvl="2"/>
            <a:r>
              <a:rPr lang="en-US" dirty="0" smtClean="0"/>
              <a:t>Regulated by Federal Elections Committee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MEDIA &amp;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Polling process </a:t>
            </a:r>
          </a:p>
          <a:p>
            <a:pPr lvl="1"/>
            <a:r>
              <a:rPr lang="en-US" dirty="0" smtClean="0"/>
              <a:t>Universe – whole population to be measured</a:t>
            </a:r>
          </a:p>
          <a:p>
            <a:pPr lvl="1"/>
            <a:r>
              <a:rPr lang="en-US" dirty="0" smtClean="0"/>
              <a:t>Constructing a sample</a:t>
            </a:r>
          </a:p>
          <a:p>
            <a:pPr lvl="1"/>
            <a:r>
              <a:rPr lang="en-US" dirty="0" smtClean="0"/>
              <a:t>Valid questions</a:t>
            </a:r>
          </a:p>
          <a:p>
            <a:pPr lvl="1"/>
            <a:r>
              <a:rPr lang="en-US" dirty="0" smtClean="0"/>
              <a:t>Interviewing</a:t>
            </a:r>
          </a:p>
          <a:p>
            <a:pPr lvl="1"/>
            <a:r>
              <a:rPr lang="en-US" dirty="0" smtClean="0"/>
              <a:t>Analyze and report findings</a:t>
            </a:r>
          </a:p>
          <a:p>
            <a:r>
              <a:rPr lang="en-US" dirty="0" smtClean="0"/>
              <a:t>Mass media – communication that reaches a large, widely dispersed audience</a:t>
            </a:r>
          </a:p>
          <a:p>
            <a:pPr lvl="1"/>
            <a:r>
              <a:rPr lang="en-US" dirty="0" smtClean="0"/>
              <a:t>Ex. </a:t>
            </a:r>
            <a:r>
              <a:rPr lang="en-US" dirty="0" smtClean="0">
                <a:hlinkClick r:id="rId3"/>
              </a:rPr>
              <a:t>TV</a:t>
            </a:r>
            <a:r>
              <a:rPr lang="en-US" dirty="0" smtClean="0"/>
              <a:t> (The Living Room Campaign), Magazines, Newspapers, Radio, Internet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3"/>
              </a:rPr>
              <a:t>Propaganda</a:t>
            </a:r>
            <a:r>
              <a:rPr lang="en-US" dirty="0" smtClean="0"/>
              <a:t> – technique of persuasion</a:t>
            </a:r>
          </a:p>
          <a:p>
            <a:pPr lvl="1"/>
            <a:r>
              <a:rPr lang="en-US" dirty="0" smtClean="0"/>
              <a:t>Create a particular belief</a:t>
            </a:r>
          </a:p>
          <a:p>
            <a:pPr lvl="1"/>
            <a:r>
              <a:rPr lang="en-US" dirty="0" smtClean="0"/>
              <a:t>Advertisers, persuaders and brainwashers</a:t>
            </a:r>
          </a:p>
          <a:p>
            <a:pPr lvl="1"/>
            <a:r>
              <a:rPr lang="en-US" dirty="0" smtClean="0"/>
              <a:t>Approaches</a:t>
            </a:r>
          </a:p>
          <a:p>
            <a:pPr lvl="2"/>
            <a:r>
              <a:rPr lang="en-US" dirty="0" smtClean="0"/>
              <a:t>Bandwagon – everybody’s doing it</a:t>
            </a:r>
          </a:p>
          <a:p>
            <a:pPr lvl="2"/>
            <a:r>
              <a:rPr lang="en-US" dirty="0" smtClean="0"/>
              <a:t>Plain folks – average person</a:t>
            </a:r>
          </a:p>
          <a:p>
            <a:pPr lvl="2"/>
            <a:r>
              <a:rPr lang="en-US" dirty="0" smtClean="0"/>
              <a:t>Celebrity testimonials - endorsement</a:t>
            </a:r>
          </a:p>
          <a:p>
            <a:pPr lvl="2"/>
            <a:r>
              <a:rPr lang="en-US" dirty="0" smtClean="0"/>
              <a:t>Multiple identities – “just like you”</a:t>
            </a:r>
          </a:p>
          <a:p>
            <a:pPr lvl="2"/>
            <a:r>
              <a:rPr lang="en-US" dirty="0" smtClean="0"/>
              <a:t>Name calling – attacking and labeling opposition</a:t>
            </a:r>
          </a:p>
          <a:p>
            <a:pPr lvl="2"/>
            <a:r>
              <a:rPr lang="en-US" dirty="0" smtClean="0"/>
              <a:t>Scare tactics – fear of the consequences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Political Party – group who seek to control </a:t>
            </a:r>
            <a:r>
              <a:rPr lang="en-US" dirty="0" err="1" smtClean="0"/>
              <a:t>govt</a:t>
            </a:r>
            <a:r>
              <a:rPr lang="en-US" dirty="0" smtClean="0"/>
              <a:t> by winning elections &amp; holding offices</a:t>
            </a:r>
          </a:p>
          <a:p>
            <a:pPr lvl="1"/>
            <a:r>
              <a:rPr lang="en-US" dirty="0" smtClean="0"/>
              <a:t>Parties offer </a:t>
            </a:r>
            <a:r>
              <a:rPr lang="en-US" smtClean="0"/>
              <a:t>choices as </a:t>
            </a:r>
            <a:r>
              <a:rPr lang="en-US" dirty="0" smtClean="0"/>
              <a:t>a link to the public</a:t>
            </a:r>
          </a:p>
          <a:p>
            <a:pPr lvl="1"/>
            <a:r>
              <a:rPr lang="en-US" dirty="0" smtClean="0"/>
              <a:t>Nominate candidates</a:t>
            </a:r>
          </a:p>
          <a:p>
            <a:r>
              <a:rPr lang="en-US" dirty="0" smtClean="0"/>
              <a:t>2 Major Parties</a:t>
            </a:r>
          </a:p>
          <a:p>
            <a:pPr lvl="1"/>
            <a:r>
              <a:rPr lang="en-US" dirty="0" smtClean="0"/>
              <a:t>Republicans &amp; Democrats</a:t>
            </a:r>
          </a:p>
          <a:p>
            <a:pPr lvl="1"/>
            <a:r>
              <a:rPr lang="en-US" dirty="0" smtClean="0"/>
              <a:t>Started with ratification debates – Federalists &amp; Anti-federalists</a:t>
            </a:r>
          </a:p>
          <a:p>
            <a:pPr lvl="1"/>
            <a:r>
              <a:rPr lang="en-US" dirty="0" smtClean="0"/>
              <a:t>1796 – Farewell Address – Washington warns against 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To stimulate interest in public affairs – raise awareness</a:t>
            </a:r>
          </a:p>
          <a:p>
            <a:pPr lvl="1"/>
            <a:r>
              <a:rPr lang="en-US" dirty="0" smtClean="0"/>
              <a:t>Represent interest on shared attitudes</a:t>
            </a:r>
          </a:p>
          <a:p>
            <a:pPr lvl="1"/>
            <a:r>
              <a:rPr lang="en-US" dirty="0" smtClean="0"/>
              <a:t>Provide useful data to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Vehicle for political participation</a:t>
            </a:r>
          </a:p>
          <a:p>
            <a:pPr lvl="1"/>
            <a:r>
              <a:rPr lang="en-US" dirty="0" smtClean="0"/>
              <a:t>Provide “checks and balances”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</a:p>
          <a:p>
            <a:pPr lvl="1"/>
            <a:r>
              <a:rPr lang="en-US" dirty="0" smtClean="0"/>
              <a:t>Influence beyond size or importance</a:t>
            </a:r>
          </a:p>
          <a:p>
            <a:pPr lvl="1"/>
            <a:r>
              <a:rPr lang="en-US" dirty="0" smtClean="0"/>
              <a:t>Hard to tell just who or how many people the group represents</a:t>
            </a:r>
          </a:p>
          <a:p>
            <a:pPr lvl="1"/>
            <a:r>
              <a:rPr lang="en-US" dirty="0" smtClean="0"/>
              <a:t>Doesn’t necessarily represent the views of all they represent</a:t>
            </a:r>
          </a:p>
          <a:p>
            <a:pPr lvl="1"/>
            <a:r>
              <a:rPr lang="en-US" dirty="0" smtClean="0"/>
              <a:t>Tactics often challenge the political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Professional groups</a:t>
            </a:r>
          </a:p>
          <a:p>
            <a:pPr lvl="1"/>
            <a:r>
              <a:rPr lang="en-US" dirty="0" smtClean="0"/>
              <a:t>Promote causes</a:t>
            </a:r>
          </a:p>
          <a:p>
            <a:pPr lvl="1"/>
            <a:r>
              <a:rPr lang="en-US" dirty="0" smtClean="0"/>
              <a:t>Promote welfare for particular groups</a:t>
            </a:r>
          </a:p>
          <a:p>
            <a:pPr lvl="1"/>
            <a:r>
              <a:rPr lang="en-US" dirty="0" smtClean="0"/>
              <a:t>Religions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Lobbyists</a:t>
            </a:r>
            <a:endParaRPr lang="en-US" dirty="0" smtClean="0"/>
          </a:p>
          <a:p>
            <a:pPr lvl="1"/>
            <a:r>
              <a:rPr lang="en-US" dirty="0" smtClean="0"/>
              <a:t>Those who </a:t>
            </a:r>
            <a:r>
              <a:rPr lang="en-US" dirty="0" smtClean="0">
                <a:hlinkClick r:id="rId4"/>
              </a:rPr>
              <a:t>represent a group </a:t>
            </a:r>
            <a:r>
              <a:rPr lang="en-US" dirty="0" smtClean="0"/>
              <a:t>and place pressure on legislators and the legislative process</a:t>
            </a:r>
          </a:p>
          <a:p>
            <a:pPr lvl="2"/>
            <a:r>
              <a:rPr lang="en-US" dirty="0" smtClean="0"/>
              <a:t>Examples – NRA, Civil Liberties Union, NOW, and NORMAL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One-Party System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ictatorship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ommunist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Minor parties</a:t>
            </a:r>
          </a:p>
          <a:p>
            <a:pPr lvl="1"/>
            <a:r>
              <a:rPr lang="en-US" dirty="0"/>
              <a:t>Tea Party</a:t>
            </a:r>
          </a:p>
          <a:p>
            <a:pPr lvl="1"/>
            <a:r>
              <a:rPr lang="en-US" dirty="0">
                <a:hlinkClick r:id="rId3"/>
              </a:rPr>
              <a:t>Communist Party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Libertarian Party</a:t>
            </a:r>
            <a:endParaRPr lang="en-US" dirty="0"/>
          </a:p>
          <a:p>
            <a:pPr lvl="1"/>
            <a:r>
              <a:rPr lang="en-US" dirty="0"/>
              <a:t>Green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1912 Presidential Election</a:t>
            </a:r>
          </a:p>
          <a:p>
            <a:pPr lvl="1"/>
            <a:r>
              <a:rPr lang="en-US" dirty="0" smtClean="0"/>
              <a:t>Wilson – Democrat</a:t>
            </a:r>
          </a:p>
          <a:p>
            <a:pPr lvl="1"/>
            <a:r>
              <a:rPr lang="en-US" dirty="0" smtClean="0"/>
              <a:t>Taft – Republican</a:t>
            </a:r>
          </a:p>
          <a:p>
            <a:pPr lvl="1"/>
            <a:r>
              <a:rPr lang="en-US" dirty="0" smtClean="0"/>
              <a:t>T. Roosevelt – National Progressive Party or “Bull Moose Party”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http://www.people-press.org/political-party-quiz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34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dirty="0" smtClean="0">
                <a:hlinkClick r:id="rId3"/>
              </a:rPr>
              <a:t>VOTERS</a:t>
            </a:r>
          </a:p>
          <a:p>
            <a:pPr>
              <a:buNone/>
            </a:pPr>
            <a:r>
              <a:rPr lang="en-US" sz="9600" dirty="0" smtClean="0">
                <a:hlinkClick r:id="rId3"/>
              </a:rPr>
              <a:t> AND</a:t>
            </a:r>
          </a:p>
          <a:p>
            <a:pPr>
              <a:buNone/>
            </a:pPr>
            <a:r>
              <a:rPr lang="en-US" sz="9600" dirty="0" smtClean="0">
                <a:hlinkClick r:id="rId3"/>
              </a:rPr>
              <a:t> VOTING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SUFFRAGE &amp; FRANCHISE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Right to vote</a:t>
            </a:r>
          </a:p>
          <a:p>
            <a:r>
              <a:rPr lang="en-US" dirty="0" smtClean="0"/>
              <a:t>Initial requirements</a:t>
            </a:r>
          </a:p>
          <a:p>
            <a:pPr lvl="1"/>
            <a:r>
              <a:rPr lang="en-US" dirty="0" smtClean="0"/>
              <a:t>White</a:t>
            </a:r>
          </a:p>
          <a:p>
            <a:pPr lvl="1"/>
            <a:r>
              <a:rPr lang="en-US" dirty="0" smtClean="0"/>
              <a:t>Male</a:t>
            </a:r>
          </a:p>
          <a:p>
            <a:pPr lvl="1"/>
            <a:r>
              <a:rPr lang="en-US" dirty="0" smtClean="0"/>
              <a:t>21</a:t>
            </a:r>
          </a:p>
          <a:p>
            <a:pPr lvl="1"/>
            <a:r>
              <a:rPr lang="en-US" dirty="0" smtClean="0"/>
              <a:t>Owned property</a:t>
            </a:r>
          </a:p>
          <a:p>
            <a:r>
              <a:rPr lang="en-US" dirty="0" smtClean="0"/>
              <a:t>1789 – 1 in 15 white males could vote</a:t>
            </a:r>
          </a:p>
          <a:p>
            <a:r>
              <a:rPr lang="en-US" dirty="0" smtClean="0"/>
              <a:t>Universal requirements </a:t>
            </a:r>
          </a:p>
          <a:p>
            <a:pPr lvl="1"/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Residence</a:t>
            </a:r>
          </a:p>
          <a:p>
            <a:pPr lvl="1"/>
            <a:r>
              <a:rPr lang="en-US" dirty="0" smtClean="0"/>
              <a:t>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1826 - Eliminating property requirement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 – race (1870)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– gender (1920)</a:t>
            </a:r>
          </a:p>
          <a:p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Amendment – added DC voters to Presidential elections (1961)</a:t>
            </a:r>
          </a:p>
          <a:p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Amendment – prohibited the poll tax (1964</a:t>
            </a:r>
            <a:r>
              <a:rPr lang="en-US" dirty="0" smtClean="0"/>
              <a:t>)</a:t>
            </a:r>
          </a:p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 – age (1971)</a:t>
            </a:r>
          </a:p>
          <a:p>
            <a:r>
              <a:rPr lang="en-US" dirty="0" smtClean="0">
                <a:hlinkClick r:id="rId3"/>
              </a:rPr>
              <a:t>1965 Voting Rights Act </a:t>
            </a:r>
            <a:r>
              <a:rPr lang="en-US" dirty="0" smtClean="0"/>
              <a:t>– outlawed literacy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you be able to register to vote in 1964?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068763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Louisiana Literacy Test 1964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588785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1192</TotalTime>
  <Words>616</Words>
  <Application>Microsoft Office PowerPoint</Application>
  <PresentationFormat>On-screen Show (4:3)</PresentationFormat>
  <Paragraphs>155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TEST # 5</vt:lpstr>
      <vt:lpstr>POLITICAL PARTIES</vt:lpstr>
      <vt:lpstr>Slide 3</vt:lpstr>
      <vt:lpstr>Slide 4</vt:lpstr>
      <vt:lpstr>Where do you fit?</vt:lpstr>
      <vt:lpstr>Slide 6</vt:lpstr>
      <vt:lpstr>SUFFRAGE &amp; FRANCHISE</vt:lpstr>
      <vt:lpstr>EXTENDING SUFFRAGE</vt:lpstr>
      <vt:lpstr>Would you be able to register to vote in 1964?</vt:lpstr>
      <vt:lpstr>SUFFRAGE AND CIVIL RIGHTS</vt:lpstr>
      <vt:lpstr>VOTER BEHAVIOR</vt:lpstr>
      <vt:lpstr>Slide 12</vt:lpstr>
      <vt:lpstr>Slide 13</vt:lpstr>
      <vt:lpstr>Voting factors</vt:lpstr>
      <vt:lpstr>ELECTORAL PROCESS</vt:lpstr>
      <vt:lpstr>Slide 16</vt:lpstr>
      <vt:lpstr>Slide 17</vt:lpstr>
      <vt:lpstr>MASS MEDIA &amp; PUBLIC OPINION</vt:lpstr>
      <vt:lpstr>Slide 19</vt:lpstr>
      <vt:lpstr>INTEREST GROUPS</vt:lpstr>
      <vt:lpstr>Slide 21</vt:lpstr>
      <vt:lpstr>Slide 22</vt:lpstr>
      <vt:lpstr>Slide 23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# 5</dc:title>
  <dc:creator>gravesjp</dc:creator>
  <cp:lastModifiedBy>Kari</cp:lastModifiedBy>
  <cp:revision>55</cp:revision>
  <dcterms:created xsi:type="dcterms:W3CDTF">2012-01-18T13:56:07Z</dcterms:created>
  <dcterms:modified xsi:type="dcterms:W3CDTF">2013-10-02T01:40:43Z</dcterms:modified>
</cp:coreProperties>
</file>