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330" r:id="rId3"/>
    <p:sldId id="257" r:id="rId4"/>
    <p:sldId id="339" r:id="rId5"/>
    <p:sldId id="340" r:id="rId6"/>
    <p:sldId id="341" r:id="rId7"/>
    <p:sldId id="342" r:id="rId8"/>
    <p:sldId id="343" r:id="rId9"/>
    <p:sldId id="344" r:id="rId10"/>
    <p:sldId id="345" r:id="rId11"/>
    <p:sldId id="396" r:id="rId12"/>
    <p:sldId id="346" r:id="rId13"/>
    <p:sldId id="347" r:id="rId14"/>
    <p:sldId id="386" r:id="rId15"/>
    <p:sldId id="395" r:id="rId16"/>
    <p:sldId id="348" r:id="rId17"/>
    <p:sldId id="349" r:id="rId18"/>
    <p:sldId id="350" r:id="rId19"/>
    <p:sldId id="351" r:id="rId20"/>
    <p:sldId id="352" r:id="rId21"/>
    <p:sldId id="353" r:id="rId22"/>
    <p:sldId id="380" r:id="rId23"/>
    <p:sldId id="382" r:id="rId24"/>
    <p:sldId id="383" r:id="rId25"/>
    <p:sldId id="384" r:id="rId26"/>
    <p:sldId id="360" r:id="rId27"/>
    <p:sldId id="361" r:id="rId28"/>
    <p:sldId id="362" r:id="rId29"/>
    <p:sldId id="387" r:id="rId30"/>
    <p:sldId id="390" r:id="rId31"/>
    <p:sldId id="392" r:id="rId32"/>
    <p:sldId id="394"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31" r:id="rId49"/>
    <p:sldId id="332" r:id="rId50"/>
    <p:sldId id="333" r:id="rId51"/>
    <p:sldId id="334" r:id="rId52"/>
    <p:sldId id="335" r:id="rId53"/>
    <p:sldId id="336" r:id="rId54"/>
    <p:sldId id="337" r:id="rId55"/>
    <p:sldId id="338" r:id="rId56"/>
    <p:sldId id="38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23FE0-9A82-4D06-82E8-59B24C656206}" type="datetimeFigureOut">
              <a:rPr lang="en-US" smtClean="0"/>
              <a:pPr/>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79184-2D5C-4499-8A30-F5709241333A}" type="slidenum">
              <a:rPr lang="en-US" smtClean="0"/>
              <a:pPr/>
              <a:t>‹#›</a:t>
            </a:fld>
            <a:endParaRPr lang="en-US"/>
          </a:p>
        </p:txBody>
      </p:sp>
    </p:spTree>
    <p:extLst>
      <p:ext uri="{BB962C8B-B14F-4D97-AF65-F5344CB8AC3E}">
        <p14:creationId xmlns:p14="http://schemas.microsoft.com/office/powerpoint/2010/main" val="152902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79184-2D5C-4499-8A30-F5709241333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28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33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34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35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36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37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38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39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43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Year President Electoral percent Popular percent </a:t>
            </a:r>
            <a:br>
              <a:rPr lang="en-US" dirty="0" smtClean="0"/>
            </a:br>
            <a:r>
              <a:rPr lang="en-US" dirty="0" smtClean="0"/>
              <a:t/>
            </a:r>
            <a:br>
              <a:rPr lang="en-US" dirty="0" smtClean="0"/>
            </a:br>
            <a:r>
              <a:rPr lang="en-US" dirty="0" smtClean="0"/>
              <a:t>1824 John Q. Adams 31.8% 29.8% </a:t>
            </a:r>
            <a:br>
              <a:rPr lang="en-US" dirty="0" smtClean="0"/>
            </a:br>
            <a:r>
              <a:rPr lang="en-US" dirty="0" smtClean="0"/>
              <a:t>1844 James K. Polk (D) 61.8 49.3 </a:t>
            </a:r>
            <a:br>
              <a:rPr lang="en-US" dirty="0" smtClean="0"/>
            </a:br>
            <a:r>
              <a:rPr lang="en-US" dirty="0" smtClean="0"/>
              <a:t>1848 Zachary Taylor (W) 56.2 47.3 </a:t>
            </a:r>
            <a:br>
              <a:rPr lang="en-US" dirty="0" smtClean="0"/>
            </a:br>
            <a:r>
              <a:rPr lang="en-US" dirty="0" smtClean="0"/>
              <a:t>1856 James Buchanan (D) 58.7 45.3 </a:t>
            </a:r>
            <a:br>
              <a:rPr lang="en-US" dirty="0" smtClean="0"/>
            </a:br>
            <a:r>
              <a:rPr lang="en-US" dirty="0" smtClean="0"/>
              <a:t>1860 Abraham Lincoln (R) 59.4 39.9 </a:t>
            </a:r>
            <a:br>
              <a:rPr lang="en-US" dirty="0" smtClean="0"/>
            </a:br>
            <a:r>
              <a:rPr lang="en-US" dirty="0" smtClean="0"/>
              <a:t>1876 Rutherford B. Hayes (R) 50.1 47.9 </a:t>
            </a:r>
            <a:br>
              <a:rPr lang="en-US" dirty="0" smtClean="0"/>
            </a:br>
            <a:r>
              <a:rPr lang="en-US" dirty="0" smtClean="0"/>
              <a:t>1880 James A. Garfield (R) 57.9 48.3 </a:t>
            </a:r>
            <a:br>
              <a:rPr lang="en-US" dirty="0" smtClean="0"/>
            </a:br>
            <a:r>
              <a:rPr lang="en-US" dirty="0" smtClean="0"/>
              <a:t>1884 Grover Cleveland (D) 54.6 48.8 </a:t>
            </a:r>
            <a:br>
              <a:rPr lang="en-US" dirty="0" smtClean="0"/>
            </a:br>
            <a:r>
              <a:rPr lang="en-US" dirty="0" smtClean="0"/>
              <a:t>1888 Benjamin Harrison (R) 58.1 47.8 </a:t>
            </a:r>
            <a:br>
              <a:rPr lang="en-US" dirty="0" smtClean="0"/>
            </a:br>
            <a:r>
              <a:rPr lang="en-US" dirty="0" smtClean="0"/>
              <a:t>1892 Grover Cleveland (D) 62.4% 46.0% </a:t>
            </a:r>
            <a:br>
              <a:rPr lang="en-US" dirty="0" smtClean="0"/>
            </a:br>
            <a:r>
              <a:rPr lang="en-US" dirty="0" smtClean="0"/>
              <a:t>1912 Woodrow Wilson (D) 81.9 41.8 </a:t>
            </a:r>
            <a:br>
              <a:rPr lang="en-US" dirty="0" smtClean="0"/>
            </a:br>
            <a:r>
              <a:rPr lang="en-US" dirty="0" smtClean="0"/>
              <a:t>1916 Woodrow Wilson (D) 52.1 49.3 </a:t>
            </a:r>
            <a:br>
              <a:rPr lang="en-US" dirty="0" smtClean="0"/>
            </a:br>
            <a:r>
              <a:rPr lang="en-US" dirty="0" smtClean="0"/>
              <a:t>1948 Harry S. Truman (D) 57.1 49.5 </a:t>
            </a:r>
            <a:br>
              <a:rPr lang="en-US" dirty="0" smtClean="0"/>
            </a:br>
            <a:r>
              <a:rPr lang="en-US" dirty="0" smtClean="0"/>
              <a:t>1960 John F. Kennedy (D) 56.4 49.7 </a:t>
            </a:r>
            <a:br>
              <a:rPr lang="en-US" dirty="0" smtClean="0"/>
            </a:br>
            <a:r>
              <a:rPr lang="en-US" dirty="0" smtClean="0"/>
              <a:t>1968 Richard M. Nixon (R) 56.1 43.4 </a:t>
            </a:r>
            <a:br>
              <a:rPr lang="en-US" dirty="0" smtClean="0"/>
            </a:br>
            <a:r>
              <a:rPr lang="en-US" dirty="0" smtClean="0"/>
              <a:t>1992 William J. Clinton (D) 68.8 43.0 </a:t>
            </a:r>
            <a:br>
              <a:rPr lang="en-US" dirty="0" smtClean="0"/>
            </a:br>
            <a:r>
              <a:rPr lang="en-US" dirty="0" smtClean="0"/>
              <a:t>1996 William J. Clinton (D) 70.4 49.0 </a:t>
            </a:r>
            <a:br>
              <a:rPr lang="en-US" dirty="0" smtClean="0"/>
            </a:br>
            <a:r>
              <a:rPr lang="en-US" dirty="0" smtClean="0"/>
              <a:t>2000 George W. Bush (R) 50.3 47.8 </a:t>
            </a:r>
            <a:br>
              <a:rPr lang="en-US" dirty="0" smtClean="0"/>
            </a:br>
            <a:r>
              <a:rPr lang="en-US" dirty="0" smtClean="0"/>
              <a:t>2004 George W. Bush (R) 53 50.7 </a:t>
            </a:r>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44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79184-2D5C-4499-8A30-F5709241333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45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46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47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Exec. Privilege, not mentioned</a:t>
            </a:r>
            <a:r>
              <a:rPr lang="en-US" baseline="0" dirty="0" smtClean="0"/>
              <a:t> in the Constitution but asserted by many Presidents (inherent in separation of powers which is throughout Constitution) – usually presidents will volunteer some information</a:t>
            </a:r>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12</a:t>
            </a:fld>
            <a:endParaRPr lang="en-US"/>
          </a:p>
        </p:txBody>
      </p:sp>
    </p:spTree>
    <p:extLst>
      <p:ext uri="{BB962C8B-B14F-4D97-AF65-F5344CB8AC3E}">
        <p14:creationId xmlns:p14="http://schemas.microsoft.com/office/powerpoint/2010/main" val="286312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effectLst/>
              </a:rPr>
              <a:t>Commander in Chief</a:t>
            </a:r>
          </a:p>
          <a:p>
            <a:r>
              <a:rPr lang="en-US" dirty="0" smtClean="0">
                <a:effectLst/>
              </a:rPr>
              <a:t>Reflecting the clear consensus at the Constitutional Convention that the nation's highest civilian officer should have charge of the military, the Constitution states that the president “shall be Commander in Chief of the Army and Navy of the United States, and of the Militia of the several States, when called into the actual Service of the United States.” That is the only statement in the document about the president's war-making power. Because the precise authority of the office of commander in chief is left undefined, presidents have been able to argue that they possess any power needed to improve the nation's defenses in peacetime or to help it prevail over an enemy in wartime, without usurping the power of the other branches or violating the law.</a:t>
            </a:r>
          </a:p>
          <a:p>
            <a:r>
              <a:rPr lang="en-US" dirty="0" smtClean="0">
                <a:effectLst/>
              </a:rPr>
              <a:t>The Constitution does not give the president complete domination over the war-making function. The power to declare war is reserved for Congress, as is the ability to raise and maintain an army. Nevertheless, presidential use of the power to order U.S. forces into combat without a congressional declaration of war increased greatly during the twentieth century. Particularly during the half-century of cold war conflict between the United States and the Soviet Union, presidents claimed the right to deploy military forces on their own initiative. Presidents also had the support of congressional resolutions authorizing them to use force, such as the Tonkin Gulf resolution which Lyndon Johnson claimed as his legal authority for carrying out the war in Vietnam.</a:t>
            </a:r>
          </a:p>
          <a:p>
            <a:r>
              <a:rPr lang="en-US" dirty="0" smtClean="0">
                <a:effectLst/>
              </a:rPr>
              <a:t>In 1973 Congress responded to Richard Nixon's continuing prosecution of the Vietnam War by passing the </a:t>
            </a:r>
            <a:r>
              <a:rPr lang="en-US" i="1" dirty="0" smtClean="0">
                <a:effectLst/>
              </a:rPr>
              <a:t>War Powers Act</a:t>
            </a:r>
            <a:r>
              <a:rPr lang="en-US" dirty="0" smtClean="0">
                <a:effectLst/>
              </a:rPr>
              <a:t> over Nixon's veto. The most important and controversial provisions of the law outlined the situations under which presidents could commit troops, permitted Congress at any time to order the president to disengage troops involved in an undeclared war, and required the president to withdraw armed forces from a conflict within sixty to ninety days unless Congress specifically authorized its continuation. The law has failed to substantially change presidential war-making prerogatives, however. Presidents since Nixon have strongly refused to invoke the law, and only once—in speeding the removal of U.S. forces from Lebanon in 1982—has the law forced a compromise over the use of military power. In 1991 George Bush allowed a dramatic debate and vote in Congress over authorization of his use of force in the Persian Gulf without admitting that his actions were subject to the War Powers Act. In the fall of 2002, George W. Bush sought, and eventually received, congressional authorization to use military force against Saddam Hussein's regime.</a:t>
            </a:r>
          </a:p>
        </p:txBody>
      </p:sp>
      <p:sp>
        <p:nvSpPr>
          <p:cNvPr id="4" name="Slide Number Placeholder 3"/>
          <p:cNvSpPr>
            <a:spLocks noGrp="1"/>
          </p:cNvSpPr>
          <p:nvPr>
            <p:ph type="sldNum" sz="quarter" idx="10"/>
          </p:nvPr>
        </p:nvSpPr>
        <p:spPr/>
        <p:txBody>
          <a:bodyPr/>
          <a:lstStyle/>
          <a:p>
            <a:fld id="{F2279184-2D5C-4499-8A30-F5709241333A}" type="slidenum">
              <a:rPr lang="en-US" smtClean="0"/>
              <a:pPr/>
              <a:t>13</a:t>
            </a:fld>
            <a:endParaRPr lang="en-US"/>
          </a:p>
        </p:txBody>
      </p:sp>
    </p:spTree>
    <p:extLst>
      <p:ext uri="{BB962C8B-B14F-4D97-AF65-F5344CB8AC3E}">
        <p14:creationId xmlns:p14="http://schemas.microsoft.com/office/powerpoint/2010/main" val="300882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August 4, 1964, in response to one confirmed and one alleged incident between North Vietnamese and U.S. Naval vessels in the Gulf of Tonkin, President Lyndon Johnson asked Congress for “a resolution expressing the unity and determination of the United States in supporting freedom and in protecting peace in southeast Asia.” To be sure, “the United States intends no rashness, and seeks no wider war.” (Regarding the second incident, Johnson privately remarked in 1965 that “for all I know, our Navy was shooting at whales out there.”)</a:t>
            </a:r>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15</a:t>
            </a:fld>
            <a:endParaRPr lang="en-US"/>
          </a:p>
        </p:txBody>
      </p:sp>
    </p:spTree>
    <p:extLst>
      <p:ext uri="{BB962C8B-B14F-4D97-AF65-F5344CB8AC3E}">
        <p14:creationId xmlns:p14="http://schemas.microsoft.com/office/powerpoint/2010/main" val="80975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26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79184-2D5C-4499-8A30-F5709241333A}"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85B4390-A594-492A-99E7-9F71203C6C76}" type="datetimeFigureOut">
              <a:rPr lang="en-US" smtClean="0"/>
              <a:pPr/>
              <a:t>2/26/2014</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D29FB48-D5C4-4119-8884-AFA9D6C238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5B4390-A594-492A-99E7-9F71203C6C76}" type="datetimeFigureOut">
              <a:rPr lang="en-US" smtClean="0"/>
              <a:pPr/>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FB48-D5C4-4119-8884-AFA9D6C238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5B4390-A594-492A-99E7-9F71203C6C76}" type="datetimeFigureOut">
              <a:rPr lang="en-US" smtClean="0"/>
              <a:pPr/>
              <a:t>2/26/2014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FB48-D5C4-4119-8884-AFA9D6C238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85B4390-A594-492A-99E7-9F71203C6C76}" type="datetimeFigureOut">
              <a:rPr lang="en-US" smtClean="0"/>
              <a:pPr/>
              <a:t>2/26/2014</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3D29FB48-D5C4-4119-8884-AFA9D6C238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F85B4390-A594-492A-99E7-9F71203C6C76}" type="datetimeFigureOut">
              <a:rPr lang="en-US" smtClean="0"/>
              <a:pPr/>
              <a:t>2/26/2014</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3D29FB48-D5C4-4119-8884-AFA9D6C2383B}"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85B4390-A594-492A-99E7-9F71203C6C76}" type="datetimeFigureOut">
              <a:rPr lang="en-US" smtClean="0"/>
              <a:pPr/>
              <a:t>2/26/2014</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3D29FB48-D5C4-4119-8884-AFA9D6C238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85B4390-A594-492A-99E7-9F71203C6C76}" type="datetimeFigureOut">
              <a:rPr lang="en-US" smtClean="0"/>
              <a:pPr/>
              <a:t>2/26/2014</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D29FB48-D5C4-4119-8884-AFA9D6C2383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5B4390-A594-492A-99E7-9F71203C6C76}" type="datetimeFigureOut">
              <a:rPr lang="en-US" smtClean="0"/>
              <a:pPr/>
              <a:t>2/26/2014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29FB48-D5C4-4119-8884-AFA9D6C238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85B4390-A594-492A-99E7-9F71203C6C76}" type="datetimeFigureOut">
              <a:rPr lang="en-US" smtClean="0"/>
              <a:pPr/>
              <a:t>2/26/2014</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3D29FB48-D5C4-4119-8884-AFA9D6C238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85B4390-A594-492A-99E7-9F71203C6C76}" type="datetimeFigureOut">
              <a:rPr lang="en-US" smtClean="0"/>
              <a:pPr/>
              <a:t>2/26/2014</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D29FB48-D5C4-4119-8884-AFA9D6C2383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F85B4390-A594-492A-99E7-9F71203C6C76}" type="datetimeFigureOut">
              <a:rPr lang="en-US" smtClean="0"/>
              <a:pPr/>
              <a:t>2/26/2014</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D29FB48-D5C4-4119-8884-AFA9D6C2383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92929"/>
            </a:gs>
            <a:gs pos="26000">
              <a:srgbClr val="282828"/>
            </a:gs>
            <a:gs pos="0">
              <a:schemeClr val="bg2">
                <a:shade val="48000"/>
                <a:satMod val="230000"/>
              </a:schemeClr>
            </a:gs>
            <a:gs pos="100000">
              <a:schemeClr val="bg2">
                <a:shade val="92000"/>
                <a:satMod val="230000"/>
              </a:schemeClr>
            </a:gs>
            <a:gs pos="100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85B4390-A594-492A-99E7-9F71203C6C76}" type="datetimeFigureOut">
              <a:rPr lang="en-US" smtClean="0"/>
              <a:pPr/>
              <a:t>2/26/2014</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D29FB48-D5C4-4119-8884-AFA9D6C2383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TZtR8VICqiXlTM&amp;tbnid=fmH85vUTfD4KqM:&amp;ved=0CAUQjRw&amp;url=http://www.ibiblio.org/hyperwar/USA/ref/LL-AllForOne/&amp;ei=xT4LU_nKIYbksASpqoLgCw&amp;psig=AFQjCNFo_8CrbiuQnOKGOqKV-HwYLW2JzQ&amp;ust=1393332254629524"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SwXloosbxT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upload.wikimedia.org/wikipedia/commons/f/f3/Menu_with_Ceiling_Prices_-_IMG_1488.JPG" TargetMode="External"/><Relationship Id="rId2" Type="http://schemas.openxmlformats.org/officeDocument/2006/relationships/hyperlink" Target="http://www.presidency.ucsb.edu/executive_orders.php?year=1942&amp;Submit=DISPLAY#axzz2fX0UuqCY"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rct=j&amp;q=&amp;esrc=s&amp;frm=1&amp;source=images&amp;cd=&amp;cad=rja&amp;docid=BhAAwoJIxDJBqM&amp;tbnid=wPJshcdPnc339M:&amp;ved=0CAUQjRw&amp;url=http://www.blackfive.net/main/2008/11/president-visit.html&amp;ei=tWhmUo3AEvK14AO9yoGYBw&amp;bvm=bv.55123115,d.eW0&amp;psig=AFQjCNFzOrS-9y8GsL-HPUbEE89lIjeqHg&amp;ust=1382529578742667"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s://www.google.com/Thank_Yo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sa=i&amp;rct=j&amp;q=&amp;esrc=s&amp;frm=1&amp;source=images&amp;cd=&amp;cad=rja&amp;docid=S-34stLIgk3i2M&amp;tbnid=2ACx38zFi0kvUM:&amp;ved=0CAUQjRw&amp;url=http://www.oregonlive.com/today/index.ssf/2012/01/state_of_the_union_analysis_pr.html&amp;ei=OYRmUq-9Kbix4AOTyIG4Dw&amp;bvm=bv.55123115,d.eW0&amp;psig=AFQjCNHZvqK7XHqbfm2U4Y1HxsD4ZGf7vw&amp;ust=1382536610305608"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google.com/url?sa=i&amp;rct=j&amp;q=&amp;esrc=s&amp;frm=1&amp;source=images&amp;cd=&amp;cad=rja&amp;docid=CNFKflXthqmQ6M&amp;tbnid=FUScFGoFKjfIYM:&amp;ved=0CAUQjRw&amp;url=http://blog.pennlive.com/pennsyltucky/2008/01/state_of_the_union_by_the_numb.html&amp;ei=b4RmUsCzK4T_4APvpIGQCg&amp;bvm=bv.55123115,d.eW0&amp;psig=AFQjCNEMzoeqt_vVT3ilpzVoPQ7_cfOP5Q&amp;ust=138253667840218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oSlF_okAJC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youtube.com/watch?v=s2z1svlX9ZA" TargetMode="Externa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youtube.com/watch?v=_u2-t6w4HnM" TargetMode="Externa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sQmtEc-6E-Y&amp;feature=player_embedde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oNMpRsuT_uo" TargetMode="External"/><Relationship Id="rId7"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lXbUQ5ZtWxSNTM&amp;tbnid=sl6YA1BIOTpCLM:&amp;ved=0CAUQjRw&amp;url=http://cvrp2012.com/2012/03/24/the-state-of-the-race-what-we-know-about-the-gop-nominating-process-heading-into-april/&amp;ei=Wec6UqnWK7fl4APT-4GgAw&amp;psig=AFQjCNHcTSF0SlDLz365MuvvktG1bdAUFA&amp;ust=1379678388583072" TargetMode="External"/><Relationship Id="rId5" Type="http://schemas.openxmlformats.org/officeDocument/2006/relationships/image" Target="../media/image58.jpeg"/><Relationship Id="rId4" Type="http://schemas.openxmlformats.org/officeDocument/2006/relationships/hyperlink" Target="http://www.google.com/url?sa=i&amp;rct=j&amp;q=&amp;esrc=s&amp;frm=1&amp;source=images&amp;cd=&amp;cad=rja&amp;docid=COmgSE_rIobEzM&amp;tbnid=eWMqaPeLIbOEMM:&amp;ved=0CAUQjRw&amp;url=http://www.gtowntimes.com/local/All-precincts-to-open-for-GOP-primary&amp;ei=HOc6Upm-B4v64APTjYCADA&amp;psig=AFQjCNGzv6FSdD1osxdA-WCW9kf-laCnZg&amp;ust=1379678352037328"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annotation_id=annotation_109522&amp;feature=iv&amp;src_vid=My_N1O6FwEY&amp;v=XebP6GSy_6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annotation_id=annotation_272345&amp;feature=iv&amp;src_vid=XebP6GSy_6I&amp;v=My_N1O6FwEY" TargetMode="External"/><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JOCGhKDmbDlvuM&amp;tbnid=_yuLZtdz9ApWNM:&amp;ved=0CAUQjRw&amp;url=http://atlantablackstar.com/2012/09/01/groups-plan-protests-at-democratic-convention-in-charlotte/democratic-national-convention/&amp;ei=xOU6UtvbOJi64AOKkYHICg&amp;bvm=bv.52288139,d.dmg&amp;psig=AFQjCNGaToDxL5kDOZM23dVdkYHEepBQXQ&amp;ust=1379678016665752" TargetMode="External"/><Relationship Id="rId5" Type="http://schemas.openxmlformats.org/officeDocument/2006/relationships/image" Target="../media/image61.jpeg"/><Relationship Id="rId4" Type="http://schemas.openxmlformats.org/officeDocument/2006/relationships/hyperlink" Target="http://www.google.com/url?sa=i&amp;rct=j&amp;q=&amp;esrc=s&amp;frm=1&amp;source=images&amp;cd=&amp;cad=rja&amp;docid=IDvuLBIMMKHtuM&amp;tbnid=GBMVBE_xsgrx7M:&amp;ved=0CAUQjRw&amp;url=http://blogs.sacbee.com/photos/2012/08/retrospective-the-2012-republi.html&amp;ei=q-U6UtfuMa3i4AOqlIDYCg&amp;bvm=bv.52288139,d.dmg&amp;psig=AFQjCNEM6g0mILUL5tJaGxdGB3TVtLp89A&amp;ust=137967799071082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cbsnews.com/video/watch/?id=50133559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youtube.com/watch?v=rKDJGeYxaAE&amp;feature=relat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sQmtEc-6E-Y&amp;feature=player_embedd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youtube.com/watch?v=3Bj5-lVgjp4&amp;feature=player_embedde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thegreenpapers.com/Hx/FaithlessElector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7wC42HgLA4k&amp;feature=player_embedde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hyperlink" Target="http://www.google.com/url?sa=i&amp;rct=j&amp;q=&amp;esrc=s&amp;frm=1&amp;source=images&amp;cd=&amp;cad=rja&amp;docid=oZ4Mg9Exqr7XkM&amp;tbnid=0aAXIdS0dN9n6M:&amp;ved=0CAUQjRw&amp;url=http://www.jmu.edu/pcinva/coordinators.shtml&amp;ei=IntBUvv9LdKj4APjj4GICw&amp;bvm=bv.52434380,d.dmg&amp;psig=AFQjCNGcZHn8tgv8Lh8X6ds7yccmH9gBbw&amp;ust=1380109472930187"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en.wikipedia.org/wiki/Cuba"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youtube.com/watch?v=dcYz5c87agE&amp;list=PLD5CB52988D815420&amp;index=13" TargetMode="External"/><Relationship Id="rId2" Type="http://schemas.openxmlformats.org/officeDocument/2006/relationships/hyperlink" Target="http://www.youtube.com/watch?v=Y5_ZNzjKkbU&amp;list=PLD5CB52988D815420&amp;index=14" TargetMode="External"/><Relationship Id="rId1" Type="http://schemas.openxmlformats.org/officeDocument/2006/relationships/slideLayout" Target="../slideLayouts/slideLayout2.xml"/><Relationship Id="rId4" Type="http://schemas.openxmlformats.org/officeDocument/2006/relationships/hyperlink" Target="http://www.cqpress.com/incontext/constitution/docs/constitutional_powers.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hyperlink" Target="http://www.youtube.com/watch?v=N6USyilfk6w&amp;feature=player_embedded" TargetMode="External"/><Relationship Id="rId1" Type="http://schemas.openxmlformats.org/officeDocument/2006/relationships/slideLayout" Target="../slideLayouts/slideLayout2.xml"/><Relationship Id="rId6" Type="http://schemas.openxmlformats.org/officeDocument/2006/relationships/hyperlink" Target="//upload.wikimedia.org/wikipedia/commons/2/27/Charles_J_Guiteau.jpg"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edition.cnn.com/2009/LIVING/wayoflife/01/05/mf.presidential.pardons/index.html?eref=edition_us"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 GOVERNMENT</a:t>
            </a:r>
            <a:br>
              <a:rPr lang="en-US" dirty="0" smtClean="0"/>
            </a:br>
            <a:r>
              <a:rPr lang="en-US" dirty="0" smtClean="0"/>
              <a:t>The Executive Branch</a:t>
            </a:r>
            <a:br>
              <a:rPr lang="en-US" dirty="0" smtClean="0"/>
            </a:br>
            <a:endParaRPr lang="en-US" dirty="0"/>
          </a:p>
        </p:txBody>
      </p:sp>
      <p:sp>
        <p:nvSpPr>
          <p:cNvPr id="3" name="Subtitle 2"/>
          <p:cNvSpPr>
            <a:spLocks noGrp="1"/>
          </p:cNvSpPr>
          <p:nvPr>
            <p:ph type="subTitle" idx="1"/>
          </p:nvPr>
        </p:nvSpPr>
        <p:spPr/>
        <p:txBody>
          <a:bodyPr>
            <a:normAutofit/>
          </a:bodyPr>
          <a:lstStyle/>
          <a:p>
            <a:r>
              <a:rPr lang="en-US" sz="4400" b="1" dirty="0" smtClean="0">
                <a:solidFill>
                  <a:srgbClr val="FF0000"/>
                </a:solidFill>
              </a:rPr>
              <a:t>TEST #4</a:t>
            </a:r>
            <a:endParaRPr lang="en-US" sz="44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534400" cy="4876800"/>
          </a:xfrm>
        </p:spPr>
        <p:txBody>
          <a:bodyPr>
            <a:normAutofit/>
          </a:bodyPr>
          <a:lstStyle/>
          <a:p>
            <a:pPr lvl="1"/>
            <a:r>
              <a:rPr lang="en-US" b="1" dirty="0"/>
              <a:t>Executive Agreement – a pact between President &amp; head of foreign </a:t>
            </a:r>
            <a:r>
              <a:rPr lang="en-US" b="1" dirty="0" smtClean="0"/>
              <a:t>state (can’t conflict with any U.S. law &amp; usually don’t include future commitments)</a:t>
            </a:r>
            <a:endParaRPr lang="en-US" b="1" dirty="0"/>
          </a:p>
          <a:p>
            <a:pPr lvl="2"/>
            <a:r>
              <a:rPr lang="en-US" b="1" dirty="0"/>
              <a:t>Louisiana Purchase – Thomas Jefferson</a:t>
            </a:r>
          </a:p>
          <a:p>
            <a:pPr lvl="2"/>
            <a:r>
              <a:rPr lang="en-US" b="1" dirty="0"/>
              <a:t>Lend-Lease at the beginning of </a:t>
            </a:r>
            <a:r>
              <a:rPr lang="en-US" b="1" dirty="0" smtClean="0"/>
              <a:t>WWII</a:t>
            </a:r>
          </a:p>
          <a:p>
            <a:endParaRPr lang="en-US" dirty="0"/>
          </a:p>
        </p:txBody>
      </p:sp>
      <p:pic>
        <p:nvPicPr>
          <p:cNvPr id="1026" name="Picture 2" descr="http://www.ilibrarian.net/history/louisiana_purchase_map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599"/>
            <a:ext cx="5990113" cy="3569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biblio.org/hyperwar/USA/ref/LL-AllForOne/img/LL-AllForOne-p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9864" y="4267200"/>
            <a:ext cx="3194135"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83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229600" cy="4572000"/>
          </a:xfrm>
        </p:spPr>
        <p:txBody>
          <a:bodyPr/>
          <a:lstStyle/>
          <a:p>
            <a:r>
              <a:rPr lang="en-US" b="1" dirty="0"/>
              <a:t>Treaty – formal agreement between 2 states (negotiated by Pres.) – BUT must be approved by 2/3s of Senate &amp; can’t conflict with the Constitution (but can supersede U.S. law)</a:t>
            </a:r>
          </a:p>
          <a:p>
            <a:pPr lvl="2"/>
            <a:r>
              <a:rPr lang="en-US" b="1" dirty="0"/>
              <a:t>Versailles Treaty failed 49 to 35 vote</a:t>
            </a:r>
          </a:p>
          <a:p>
            <a:endParaRPr lang="en-US" dirty="0"/>
          </a:p>
        </p:txBody>
      </p:sp>
      <p:pic>
        <p:nvPicPr>
          <p:cNvPr id="2050" name="Picture 2" descr="http://www.shapell.org/Data/Uploads/1313a-item-pag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759" t="7452" r="3178" b="16660"/>
          <a:stretch/>
        </p:blipFill>
        <p:spPr bwMode="auto">
          <a:xfrm>
            <a:off x="2971800" y="3200400"/>
            <a:ext cx="3038391" cy="345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0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3276600"/>
          </a:xfrm>
        </p:spPr>
        <p:txBody>
          <a:bodyPr>
            <a:normAutofit fontScale="92500"/>
          </a:bodyPr>
          <a:lstStyle/>
          <a:p>
            <a:r>
              <a:rPr lang="en-US" b="1" dirty="0"/>
              <a:t>Recognition Power– acknowledge the legal existence of a country &amp; its government </a:t>
            </a:r>
          </a:p>
          <a:p>
            <a:pPr lvl="1"/>
            <a:r>
              <a:rPr lang="en-US" b="1" dirty="0"/>
              <a:t>Panama - 1903</a:t>
            </a:r>
          </a:p>
          <a:p>
            <a:pPr lvl="1"/>
            <a:r>
              <a:rPr lang="en-US" b="1" dirty="0"/>
              <a:t>Israel -1948</a:t>
            </a:r>
          </a:p>
          <a:p>
            <a:r>
              <a:rPr lang="en-US" b="1" dirty="0"/>
              <a:t>Executive Privilege – right of the Pres. </a:t>
            </a:r>
            <a:r>
              <a:rPr lang="en-US" b="1" dirty="0" smtClean="0"/>
              <a:t>&amp; exec. </a:t>
            </a:r>
            <a:r>
              <a:rPr lang="en-US" b="1" dirty="0"/>
              <a:t>b</a:t>
            </a:r>
            <a:r>
              <a:rPr lang="en-US" b="1" dirty="0" smtClean="0"/>
              <a:t>ranch members to </a:t>
            </a:r>
            <a:r>
              <a:rPr lang="en-US" b="1" dirty="0"/>
              <a:t>keep some info. </a:t>
            </a:r>
            <a:r>
              <a:rPr lang="en-US" b="1" dirty="0" smtClean="0"/>
              <a:t>secret </a:t>
            </a:r>
            <a:r>
              <a:rPr lang="en-US" b="1" dirty="0"/>
              <a:t>from Congress &amp; judicial </a:t>
            </a:r>
            <a:r>
              <a:rPr lang="en-US" b="1" dirty="0" smtClean="0"/>
              <a:t>branch</a:t>
            </a:r>
            <a:endParaRPr lang="en-US" b="1" dirty="0"/>
          </a:p>
          <a:p>
            <a:endParaRPr lang="en-US" dirty="0"/>
          </a:p>
        </p:txBody>
      </p:sp>
      <p:pic>
        <p:nvPicPr>
          <p:cNvPr id="3074" name="Picture 2" descr="http://static.ddmcdn.com/gif/willow/panama-canal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 y="3429000"/>
            <a:ext cx="350901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lectronicintifada.net/sites/electronicintifada.net/files/artman2/1/us_recognition_of_israel_document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428999"/>
            <a:ext cx="4953000" cy="340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0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875" y="152400"/>
            <a:ext cx="8229600" cy="4572000"/>
          </a:xfrm>
        </p:spPr>
        <p:txBody>
          <a:bodyPr/>
          <a:lstStyle/>
          <a:p>
            <a:pPr marL="64008" indent="0">
              <a:buNone/>
            </a:pPr>
            <a:r>
              <a:rPr lang="en-US" b="1" dirty="0" smtClean="0"/>
              <a:t>5. Commander-in-chief </a:t>
            </a:r>
            <a:r>
              <a:rPr lang="en-US" b="1" dirty="0"/>
              <a:t>– head of the </a:t>
            </a:r>
            <a:r>
              <a:rPr lang="en-US" b="1" dirty="0" smtClean="0"/>
              <a:t>military – all military generals take orders from the Pres.</a:t>
            </a:r>
          </a:p>
          <a:p>
            <a:pPr lvl="1"/>
            <a:r>
              <a:rPr lang="en-US" b="1" dirty="0"/>
              <a:t> </a:t>
            </a:r>
            <a:r>
              <a:rPr lang="en-US" b="1" dirty="0" smtClean="0"/>
              <a:t>Starting with 1794 Whiskey Rebellion in western Pennsylvania</a:t>
            </a:r>
          </a:p>
          <a:p>
            <a:pPr marL="578358" indent="-514350">
              <a:buAutoNum type="arabicPeriod" startAt="5"/>
            </a:pPr>
            <a:endParaRPr lang="en-US" b="1" dirty="0"/>
          </a:p>
        </p:txBody>
      </p:sp>
      <p:pic>
        <p:nvPicPr>
          <p:cNvPr id="5122" name="Picture 2" descr="http://www.mountvernon.org/sites/mountvernon.org/files/images/Whiskey_Insurr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456468"/>
            <a:ext cx="5773994" cy="242033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www.google.com/url?sa=i&amp;source=images&amp;cd=&amp;docid=CqmgL1CxuyZAEM&amp;tbnid=gj6hr_Bg9AQm9M:&amp;ved=0CAUQjBw&amp;url=http%3A%2F%2Fupload.wikimedia.org%2Fwikipedia%2Fcommons%2F9%2F96%2FWhiskeyRebellion.jpg&amp;ei=JaQGU9SaKOqW0QGTsYGIAg&amp;psig=AFQjCNG1Rn-7K0-P79HKXb9_QRDWa6vDZA&amp;ust=1393030565777733"/>
          <p:cNvSpPr>
            <a:spLocks noChangeAspect="1" noChangeArrowheads="1"/>
          </p:cNvSpPr>
          <p:nvPr/>
        </p:nvSpPr>
        <p:spPr bwMode="auto">
          <a:xfrm>
            <a:off x="63500" y="-136525"/>
            <a:ext cx="8591550" cy="544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www.google.com/url?sa=i&amp;source=images&amp;cd=&amp;docid=CqmgL1CxuyZAEM&amp;tbnid=gj6hr_Bg9AQm9M:&amp;ved=0CAUQjBw&amp;url=http%3A%2F%2Fupload.wikimedia.org%2Fwikipedia%2Fcommons%2F9%2F96%2FWhiskeyRebellion.jpg&amp;ei=JaQGU9SaKOqW0QGTsYGIAg&amp;psig=AFQjCNG1Rn-7K0-P79HKXb9_QRDWa6vDZA&amp;ust=1393030565777733"/>
          <p:cNvSpPr>
            <a:spLocks noChangeAspect="1" noChangeArrowheads="1"/>
          </p:cNvSpPr>
          <p:nvPr/>
        </p:nvSpPr>
        <p:spPr bwMode="auto">
          <a:xfrm>
            <a:off x="215900" y="15875"/>
            <a:ext cx="8591550" cy="544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8956" b="7898"/>
          <a:stretch/>
        </p:blipFill>
        <p:spPr>
          <a:xfrm>
            <a:off x="3886200" y="4704735"/>
            <a:ext cx="5321300" cy="2130426"/>
          </a:xfrm>
          <a:prstGeom prst="rect">
            <a:avLst/>
          </a:prstGeom>
        </p:spPr>
      </p:pic>
      <p:sp>
        <p:nvSpPr>
          <p:cNvPr id="7" name="Rectangle 6"/>
          <p:cNvSpPr/>
          <p:nvPr/>
        </p:nvSpPr>
        <p:spPr>
          <a:xfrm>
            <a:off x="19665" y="4242325"/>
            <a:ext cx="3535106" cy="2585323"/>
          </a:xfrm>
          <a:prstGeom prst="rect">
            <a:avLst/>
          </a:prstGeom>
        </p:spPr>
        <p:txBody>
          <a:bodyPr wrap="square">
            <a:spAutoFit/>
          </a:bodyPr>
          <a:lstStyle/>
          <a:p>
            <a:r>
              <a:rPr lang="en-US" b="1" dirty="0">
                <a:solidFill>
                  <a:srgbClr val="FF0000"/>
                </a:solidFill>
              </a:rPr>
              <a:t>Washington organized a militia force of 12,950 men and led them. By the time the militia reached Pittsburgh, the rebels had dispersed and could not be found. </a:t>
            </a:r>
            <a:r>
              <a:rPr lang="en-US" b="1" dirty="0" smtClean="0">
                <a:solidFill>
                  <a:srgbClr val="FF0000"/>
                </a:solidFill>
              </a:rPr>
              <a:t> When the </a:t>
            </a:r>
            <a:r>
              <a:rPr lang="en-US" b="1" dirty="0">
                <a:solidFill>
                  <a:srgbClr val="FF0000"/>
                </a:solidFill>
              </a:rPr>
              <a:t>militia reached Pittsburgh, the rebels had dispersed </a:t>
            </a:r>
            <a:r>
              <a:rPr lang="en-US" b="1" dirty="0" smtClean="0">
                <a:solidFill>
                  <a:srgbClr val="FF0000"/>
                </a:solidFill>
              </a:rPr>
              <a:t> &amp;couldn’t </a:t>
            </a:r>
            <a:r>
              <a:rPr lang="en-US" b="1" dirty="0">
                <a:solidFill>
                  <a:srgbClr val="FF0000"/>
                </a:solidFill>
              </a:rPr>
              <a:t>be found.</a:t>
            </a:r>
          </a:p>
        </p:txBody>
      </p:sp>
    </p:spTree>
    <p:extLst>
      <p:ext uri="{BB962C8B-B14F-4D97-AF65-F5344CB8AC3E}">
        <p14:creationId xmlns:p14="http://schemas.microsoft.com/office/powerpoint/2010/main" val="352280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2286000"/>
          </a:xfrm>
        </p:spPr>
        <p:txBody>
          <a:bodyPr/>
          <a:lstStyle/>
          <a:p>
            <a:r>
              <a:rPr lang="en-US" b="1" dirty="0" smtClean="0"/>
              <a:t>Thomas Jefferson waged war against Barbary Coast pirates in the Mediterranean</a:t>
            </a:r>
            <a:endParaRPr lang="en-US" b="1" dirty="0"/>
          </a:p>
        </p:txBody>
      </p:sp>
      <p:pic>
        <p:nvPicPr>
          <p:cNvPr id="1026" name="Picture 2" descr="http://2.bp.blogspot.com/-AIGEMHNmeik/T6RU6gzC9II/AAAAAAAAC0g/boX-S7AXdvM/s1600/barbary-pirates-us-nav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383" y="2514600"/>
            <a:ext cx="4720618" cy="43065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694289"/>
            <a:ext cx="4572000" cy="1477328"/>
          </a:xfrm>
          <a:prstGeom prst="rect">
            <a:avLst/>
          </a:prstGeom>
        </p:spPr>
        <p:txBody>
          <a:bodyPr>
            <a:spAutoFit/>
          </a:bodyPr>
          <a:lstStyle/>
          <a:p>
            <a:r>
              <a:rPr lang="en-US" dirty="0"/>
              <a:t>Congressional naval legislation had provided that, among other things, six frigates “shall be officered and manned as the President of the United States may direct.” </a:t>
            </a:r>
          </a:p>
        </p:txBody>
      </p:sp>
    </p:spTree>
    <p:extLst>
      <p:ext uri="{BB962C8B-B14F-4D97-AF65-F5344CB8AC3E}">
        <p14:creationId xmlns:p14="http://schemas.microsoft.com/office/powerpoint/2010/main" val="3640333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1371600"/>
          </a:xfrm>
        </p:spPr>
        <p:txBody>
          <a:bodyPr/>
          <a:lstStyle/>
          <a:p>
            <a:r>
              <a:rPr lang="en-US" b="1" dirty="0" smtClean="0"/>
              <a:t>Hasn’t been a formal declaration of war since WWII</a:t>
            </a:r>
            <a:endParaRPr lang="en-US" b="1" dirty="0"/>
          </a:p>
        </p:txBody>
      </p:sp>
      <p:pic>
        <p:nvPicPr>
          <p:cNvPr id="6146" name="Picture 2" descr="http://riceonhistory.files.wordpress.com/2011/11/img_75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7" r="3922"/>
          <a:stretch/>
        </p:blipFill>
        <p:spPr bwMode="auto">
          <a:xfrm>
            <a:off x="838200" y="1676400"/>
            <a:ext cx="2759337"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riceonhistory.files.wordpress.com/2011/11/img_754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52" r="17131"/>
          <a:stretch/>
        </p:blipFill>
        <p:spPr bwMode="auto">
          <a:xfrm>
            <a:off x="4534797" y="1219200"/>
            <a:ext cx="4235824"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5769768"/>
            <a:ext cx="8382000" cy="923330"/>
          </a:xfrm>
          <a:prstGeom prst="rect">
            <a:avLst/>
          </a:prstGeom>
        </p:spPr>
        <p:txBody>
          <a:bodyPr wrap="square">
            <a:spAutoFit/>
          </a:bodyPr>
          <a:lstStyle/>
          <a:p>
            <a:r>
              <a:rPr lang="en-US" b="1" dirty="0">
                <a:solidFill>
                  <a:schemeClr val="accent1"/>
                </a:solidFill>
              </a:rPr>
              <a:t>draft Gulf of Tonkin Resolution, as introduced by Senate Foreign Relations Committee Chairman William Fulbright, </a:t>
            </a:r>
            <a:r>
              <a:rPr lang="en-US" b="1" dirty="0" smtClean="0">
                <a:solidFill>
                  <a:schemeClr val="accent1"/>
                </a:solidFill>
              </a:rPr>
              <a:t>stored </a:t>
            </a:r>
            <a:r>
              <a:rPr lang="en-US" b="1" dirty="0">
                <a:solidFill>
                  <a:schemeClr val="accent1"/>
                </a:solidFill>
              </a:rPr>
              <a:t>in the Archives’ Legislative Treasures Vault</a:t>
            </a:r>
          </a:p>
        </p:txBody>
      </p:sp>
    </p:spTree>
    <p:extLst>
      <p:ext uri="{BB962C8B-B14F-4D97-AF65-F5344CB8AC3E}">
        <p14:creationId xmlns:p14="http://schemas.microsoft.com/office/powerpoint/2010/main" val="3072810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3886200"/>
          </a:xfrm>
        </p:spPr>
        <p:txBody>
          <a:bodyPr/>
          <a:lstStyle/>
          <a:p>
            <a:r>
              <a:rPr lang="en-US" b="1" dirty="0"/>
              <a:t>War Powers Act – 1973 </a:t>
            </a:r>
          </a:p>
          <a:p>
            <a:pPr lvl="1"/>
            <a:r>
              <a:rPr lang="en-US" b="1" dirty="0"/>
              <a:t>48 hrs. after committing troops, Congress must be notified</a:t>
            </a:r>
          </a:p>
          <a:p>
            <a:pPr lvl="1"/>
            <a:r>
              <a:rPr lang="en-US" b="1" dirty="0"/>
              <a:t>Combat commitment – 60 days – extended by Congress</a:t>
            </a:r>
          </a:p>
          <a:p>
            <a:pPr lvl="1"/>
            <a:r>
              <a:rPr lang="en-US" b="1" dirty="0"/>
              <a:t>Congress can end action by concurrent </a:t>
            </a:r>
            <a:r>
              <a:rPr lang="en-US" b="1" dirty="0" smtClean="0"/>
              <a:t>resolution</a:t>
            </a:r>
            <a:endParaRPr lang="en-US" b="1" dirty="0"/>
          </a:p>
        </p:txBody>
      </p:sp>
    </p:spTree>
    <p:extLst>
      <p:ext uri="{BB962C8B-B14F-4D97-AF65-F5344CB8AC3E}">
        <p14:creationId xmlns:p14="http://schemas.microsoft.com/office/powerpoint/2010/main" val="27193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16" y="344129"/>
            <a:ext cx="4884584" cy="3352799"/>
          </a:xfrm>
        </p:spPr>
        <p:txBody>
          <a:bodyPr>
            <a:normAutofit/>
          </a:bodyPr>
          <a:lstStyle/>
          <a:p>
            <a:pPr marL="64008" indent="0" algn="ctr">
              <a:buNone/>
            </a:pPr>
            <a:r>
              <a:rPr lang="en-US" b="1" dirty="0" smtClean="0"/>
              <a:t>6.  Chief Legislator- influences  lawmaking agenda of Congress</a:t>
            </a:r>
          </a:p>
          <a:p>
            <a:pPr algn="ctr"/>
            <a:endParaRPr lang="en-US" b="1" dirty="0" smtClean="0"/>
          </a:p>
          <a:p>
            <a:pPr algn="ctr"/>
            <a:endParaRPr lang="en-US" b="1" dirty="0"/>
          </a:p>
        </p:txBody>
      </p:sp>
      <p:pic>
        <p:nvPicPr>
          <p:cNvPr id="6146" name="Picture 2" descr="http://images.politico.com/global/2013/02/10/130210_obama_joint_session_2009_ap_6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3696929"/>
            <a:ext cx="5762625"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696928"/>
            <a:ext cx="4273038" cy="646471"/>
          </a:xfrm>
          <a:prstGeom prst="rect">
            <a:avLst/>
          </a:prstGeom>
          <a:noFill/>
        </p:spPr>
        <p:txBody>
          <a:bodyPr wrap="square" rtlCol="0">
            <a:spAutoFit/>
          </a:bodyPr>
          <a:lstStyle/>
          <a:p>
            <a:r>
              <a:rPr lang="en-US" b="1" dirty="0" smtClean="0"/>
              <a:t>State of the Union Address to Congress</a:t>
            </a:r>
            <a:endParaRPr lang="en-US" b="1" dirty="0"/>
          </a:p>
        </p:txBody>
      </p:sp>
      <p:pic>
        <p:nvPicPr>
          <p:cNvPr id="6148" name="Picture 4" descr="http://figures.boundless.com/8378/full/no-child-left-behind-act.jpe"/>
          <p:cNvPicPr>
            <a:picLocks noChangeAspect="1" noChangeArrowheads="1"/>
          </p:cNvPicPr>
          <p:nvPr/>
        </p:nvPicPr>
        <p:blipFill rotWithShape="1">
          <a:blip r:embed="rId4">
            <a:extLst>
              <a:ext uri="{28A0092B-C50C-407E-A947-70E740481C1C}">
                <a14:useLocalDpi xmlns:a14="http://schemas.microsoft.com/office/drawing/2010/main" val="0"/>
              </a:ext>
            </a:extLst>
          </a:blip>
          <a:srcRect l="17670"/>
          <a:stretch/>
        </p:blipFill>
        <p:spPr bwMode="auto">
          <a:xfrm>
            <a:off x="5105400" y="856336"/>
            <a:ext cx="40386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05400" y="856336"/>
            <a:ext cx="4273038" cy="369332"/>
          </a:xfrm>
          <a:prstGeom prst="rect">
            <a:avLst/>
          </a:prstGeom>
          <a:noFill/>
        </p:spPr>
        <p:txBody>
          <a:bodyPr wrap="square" rtlCol="0">
            <a:spAutoFit/>
          </a:bodyPr>
          <a:lstStyle/>
          <a:p>
            <a:r>
              <a:rPr lang="en-US" b="1" dirty="0" smtClean="0"/>
              <a:t>Pres. signs No Child Left Behind Act</a:t>
            </a:r>
            <a:endParaRPr lang="en-US" b="1" dirty="0"/>
          </a:p>
        </p:txBody>
      </p:sp>
    </p:spTree>
    <p:extLst>
      <p:ext uri="{BB962C8B-B14F-4D97-AF65-F5344CB8AC3E}">
        <p14:creationId xmlns:p14="http://schemas.microsoft.com/office/powerpoint/2010/main" val="4155613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10600" cy="3581400"/>
          </a:xfrm>
        </p:spPr>
        <p:txBody>
          <a:bodyPr>
            <a:noAutofit/>
          </a:bodyPr>
          <a:lstStyle/>
          <a:p>
            <a:r>
              <a:rPr lang="en-US" sz="2400" b="1" dirty="0"/>
              <a:t>Sign </a:t>
            </a:r>
            <a:r>
              <a:rPr lang="en-US" sz="2400" b="1" dirty="0" smtClean="0"/>
              <a:t>bill</a:t>
            </a:r>
          </a:p>
          <a:p>
            <a:pPr lvl="1"/>
            <a:r>
              <a:rPr lang="en-US" sz="2400" b="1" dirty="0" smtClean="0"/>
              <a:t>OR not </a:t>
            </a:r>
            <a:r>
              <a:rPr lang="en-US" sz="2400" b="1" dirty="0"/>
              <a:t>act on bill within 10 days allowing bill to become </a:t>
            </a:r>
            <a:r>
              <a:rPr lang="en-US" sz="2400" b="1" dirty="0" smtClean="0"/>
              <a:t>law</a:t>
            </a:r>
            <a:endParaRPr lang="en-US" sz="2400" b="1" dirty="0"/>
          </a:p>
          <a:p>
            <a:r>
              <a:rPr lang="en-US" sz="2400" b="1" dirty="0"/>
              <a:t>Veto bill</a:t>
            </a:r>
          </a:p>
          <a:p>
            <a:pPr lvl="1"/>
            <a:r>
              <a:rPr lang="en-US" sz="2400" b="1" dirty="0" smtClean="0"/>
              <a:t>OR pocket </a:t>
            </a:r>
            <a:r>
              <a:rPr lang="en-US" sz="2400" b="1" dirty="0"/>
              <a:t>veto – doesn’t act on a bill within 10 days but the congressional session ends </a:t>
            </a:r>
            <a:r>
              <a:rPr lang="en-US" sz="2400" b="1" dirty="0" smtClean="0"/>
              <a:t>first</a:t>
            </a:r>
          </a:p>
          <a:p>
            <a:r>
              <a:rPr lang="en-US" sz="2400" b="1" dirty="0">
                <a:hlinkClick r:id="rId2"/>
              </a:rPr>
              <a:t>Line item veto</a:t>
            </a:r>
            <a:endParaRPr lang="en-US" sz="2400" b="1" dirty="0"/>
          </a:p>
          <a:p>
            <a:pPr lvl="1"/>
            <a:r>
              <a:rPr lang="en-US" sz="2400" b="1" dirty="0" smtClean="0"/>
              <a:t>Congress passed law in 1996 allowing President to veto parts of a bill without vetoing the whole bill </a:t>
            </a:r>
            <a:endParaRPr lang="en-US" sz="2400" b="1" dirty="0"/>
          </a:p>
          <a:p>
            <a:pPr lvl="1"/>
            <a:r>
              <a:rPr lang="en-US" sz="2400" b="1" dirty="0"/>
              <a:t>1998 – Supreme Court ruled 6-3 against – </a:t>
            </a:r>
            <a:r>
              <a:rPr lang="en-US" sz="2400" b="1" dirty="0" smtClean="0"/>
              <a:t>this isn’t in the Constitution, so it must </a:t>
            </a:r>
            <a:r>
              <a:rPr lang="en-US" sz="2400" b="1" dirty="0"/>
              <a:t>become an amendment</a:t>
            </a:r>
          </a:p>
          <a:p>
            <a:pPr lvl="2"/>
            <a:endParaRPr lang="en-US" sz="2000" b="1" dirty="0"/>
          </a:p>
        </p:txBody>
      </p:sp>
    </p:spTree>
    <p:extLst>
      <p:ext uri="{BB962C8B-B14F-4D97-AF65-F5344CB8AC3E}">
        <p14:creationId xmlns:p14="http://schemas.microsoft.com/office/powerpoint/2010/main" val="2682023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3124200"/>
          </a:xfrm>
        </p:spPr>
        <p:txBody>
          <a:bodyPr>
            <a:normAutofit/>
          </a:bodyPr>
          <a:lstStyle/>
          <a:p>
            <a:r>
              <a:rPr lang="en-US" b="1" dirty="0" smtClean="0">
                <a:hlinkClick r:id="rId2"/>
              </a:rPr>
              <a:t>Executive Orders </a:t>
            </a:r>
            <a:r>
              <a:rPr lang="en-US" b="1" dirty="0"/>
              <a:t>– </a:t>
            </a:r>
            <a:r>
              <a:rPr lang="en-US" b="1" dirty="0" smtClean="0"/>
              <a:t>directive to help manage exec. branch of federal govt. that has effect of law without needing approval of Congress  </a:t>
            </a:r>
          </a:p>
          <a:p>
            <a:pPr lvl="1"/>
            <a:r>
              <a:rPr lang="en-US" b="1" dirty="0" smtClean="0"/>
              <a:t>(FDR issued the most - WWII rationing &amp; price controls, </a:t>
            </a:r>
            <a:r>
              <a:rPr lang="en-US" b="1" dirty="0"/>
              <a:t>Japanese internment, etc</a:t>
            </a:r>
            <a:r>
              <a:rPr lang="en-US" b="1" dirty="0" smtClean="0"/>
              <a:t>.)</a:t>
            </a:r>
            <a:endParaRPr lang="en-US" b="1" dirty="0"/>
          </a:p>
        </p:txBody>
      </p:sp>
      <p:pic>
        <p:nvPicPr>
          <p:cNvPr id="10242" name="Picture 2" descr="File:Menu with Ceiling Prices - IMG 148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267200" cy="32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6" name="Picture 6" descr="http://multimedialearningllc.files.wordpress.com/2010/05/executive-order-9981.jpg"/>
          <p:cNvPicPr>
            <a:picLocks noChangeAspect="1" noChangeArrowheads="1"/>
          </p:cNvPicPr>
          <p:nvPr/>
        </p:nvPicPr>
        <p:blipFill rotWithShape="1">
          <a:blip r:embed="rId5">
            <a:extLst>
              <a:ext uri="{28A0092B-C50C-407E-A947-70E740481C1C}">
                <a14:useLocalDpi xmlns:a14="http://schemas.microsoft.com/office/drawing/2010/main" val="0"/>
              </a:ext>
            </a:extLst>
          </a:blip>
          <a:srcRect l="3793" b="71663"/>
          <a:stretch/>
        </p:blipFill>
        <p:spPr bwMode="auto">
          <a:xfrm>
            <a:off x="4456471" y="3886200"/>
            <a:ext cx="4724400" cy="186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95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Help Wanted! </a:t>
            </a:r>
            <a:r>
              <a:rPr lang="en-US" b="1" dirty="0" smtClean="0"/>
              <a:t>Poster</a:t>
            </a:r>
            <a:endParaRPr lang="en-US" b="1" dirty="0"/>
          </a:p>
        </p:txBody>
      </p:sp>
      <p:sp>
        <p:nvSpPr>
          <p:cNvPr id="3" name="Content Placeholder 2"/>
          <p:cNvSpPr>
            <a:spLocks noGrp="1"/>
          </p:cNvSpPr>
          <p:nvPr>
            <p:ph idx="1"/>
          </p:nvPr>
        </p:nvSpPr>
        <p:spPr>
          <a:xfrm>
            <a:off x="228600" y="1600200"/>
            <a:ext cx="8686800" cy="4778408"/>
          </a:xfrm>
        </p:spPr>
        <p:txBody>
          <a:bodyPr>
            <a:noAutofit/>
          </a:bodyPr>
          <a:lstStyle/>
          <a:p>
            <a:pPr marL="64008" indent="0">
              <a:buNone/>
            </a:pPr>
            <a:r>
              <a:rPr lang="en-US" sz="2000" b="1" dirty="0" smtClean="0"/>
              <a:t>You </a:t>
            </a:r>
            <a:r>
              <a:rPr lang="en-US" sz="2000" b="1" dirty="0"/>
              <a:t>will make a poster advertising the </a:t>
            </a:r>
            <a:r>
              <a:rPr lang="en-US" sz="2000" b="1"/>
              <a:t>job </a:t>
            </a:r>
            <a:r>
              <a:rPr lang="en-US" sz="2000" b="1" smtClean="0"/>
              <a:t>of </a:t>
            </a:r>
            <a:r>
              <a:rPr lang="en-US" sz="2000" b="1" dirty="0"/>
              <a:t>President of the United States. Your “help wanted” advertisement/job description must include the following:</a:t>
            </a:r>
          </a:p>
          <a:p>
            <a:pPr lvl="1"/>
            <a:r>
              <a:rPr lang="en-US" sz="1800" b="1" dirty="0"/>
              <a:t>Qualifications to be President</a:t>
            </a:r>
          </a:p>
          <a:p>
            <a:pPr lvl="1"/>
            <a:r>
              <a:rPr lang="en-US" sz="1800" b="1" dirty="0"/>
              <a:t>Roles of the President</a:t>
            </a:r>
          </a:p>
          <a:p>
            <a:pPr lvl="1"/>
            <a:r>
              <a:rPr lang="en-US" sz="1800" b="1" dirty="0"/>
              <a:t>Powers of the President</a:t>
            </a:r>
          </a:p>
          <a:p>
            <a:pPr lvl="1"/>
            <a:r>
              <a:rPr lang="en-US" sz="1800" b="1" dirty="0"/>
              <a:t>Qualities of a good President</a:t>
            </a:r>
          </a:p>
          <a:p>
            <a:pPr lvl="1"/>
            <a:r>
              <a:rPr lang="en-US" sz="1800" b="1" dirty="0"/>
              <a:t>Issues that a President should be knowledgeable about</a:t>
            </a:r>
          </a:p>
          <a:p>
            <a:pPr lvl="1"/>
            <a:r>
              <a:rPr lang="en-US" sz="1800" b="1" dirty="0"/>
              <a:t>Salary and benefits </a:t>
            </a:r>
            <a:r>
              <a:rPr lang="en-US" sz="1800" b="1" dirty="0" smtClean="0"/>
              <a:t>information</a:t>
            </a:r>
            <a:r>
              <a:rPr lang="en-US" sz="1800" b="1" dirty="0"/>
              <a:t> </a:t>
            </a:r>
            <a:endParaRPr lang="en-US" sz="1800" b="1" dirty="0" smtClean="0"/>
          </a:p>
          <a:p>
            <a:pPr marL="64008" indent="0">
              <a:buNone/>
            </a:pPr>
            <a:r>
              <a:rPr lang="en-US" sz="2000" b="1" dirty="0" smtClean="0"/>
              <a:t>You </a:t>
            </a:r>
            <a:r>
              <a:rPr lang="en-US" sz="2000" b="1" dirty="0"/>
              <a:t>poster must have color, pictures, and a works cited page</a:t>
            </a:r>
            <a:r>
              <a:rPr lang="en-US" sz="2000" b="1" dirty="0" smtClean="0"/>
              <a:t>.</a:t>
            </a:r>
            <a:r>
              <a:rPr lang="en-US" sz="2000" b="1" dirty="0"/>
              <a:t> </a:t>
            </a:r>
            <a:endParaRPr lang="en-US" sz="2000" b="1" dirty="0" smtClean="0"/>
          </a:p>
          <a:p>
            <a:pPr marL="64008" indent="0">
              <a:buNone/>
            </a:pPr>
            <a:r>
              <a:rPr lang="en-US" sz="2000" b="1" dirty="0" smtClean="0"/>
              <a:t>You </a:t>
            </a:r>
            <a:r>
              <a:rPr lang="en-US" sz="2000" b="1" dirty="0"/>
              <a:t>will be graded based on the following:</a:t>
            </a:r>
          </a:p>
          <a:p>
            <a:pPr lvl="1"/>
            <a:r>
              <a:rPr lang="en-US" sz="1800" b="1" dirty="0"/>
              <a:t>Accurate content	</a:t>
            </a:r>
            <a:r>
              <a:rPr lang="en-US" sz="1800" b="1" dirty="0" smtClean="0"/>
              <a:t>25 </a:t>
            </a:r>
            <a:r>
              <a:rPr lang="en-US" sz="1800" b="1" dirty="0"/>
              <a:t>points</a:t>
            </a:r>
          </a:p>
          <a:p>
            <a:pPr lvl="1"/>
            <a:r>
              <a:rPr lang="en-US" sz="1800" b="1" dirty="0"/>
              <a:t>Poster attractiveness	25 points</a:t>
            </a:r>
          </a:p>
          <a:p>
            <a:pPr lvl="1"/>
            <a:r>
              <a:rPr lang="en-US" sz="1800" b="1" dirty="0"/>
              <a:t>Grammar/spelling	</a:t>
            </a:r>
            <a:r>
              <a:rPr lang="en-US" sz="1800" b="1" dirty="0" smtClean="0"/>
              <a:t>25 </a:t>
            </a:r>
            <a:r>
              <a:rPr lang="en-US" sz="1800" b="1" dirty="0"/>
              <a:t>points</a:t>
            </a:r>
          </a:p>
          <a:p>
            <a:pPr lvl="1"/>
            <a:r>
              <a:rPr lang="en-US" sz="1800" b="1" dirty="0"/>
              <a:t>Works cited		</a:t>
            </a:r>
            <a:r>
              <a:rPr lang="en-US" sz="1800" b="1" dirty="0" smtClean="0"/>
              <a:t>25 </a:t>
            </a:r>
            <a:r>
              <a:rPr lang="en-US" sz="1800" b="1" dirty="0"/>
              <a:t>points</a:t>
            </a:r>
          </a:p>
          <a:p>
            <a:endParaRPr lang="en-US" sz="2000" b="1" dirty="0"/>
          </a:p>
        </p:txBody>
      </p:sp>
      <p:sp>
        <p:nvSpPr>
          <p:cNvPr id="4" name="TextBox 3"/>
          <p:cNvSpPr txBox="1"/>
          <p:nvPr/>
        </p:nvSpPr>
        <p:spPr>
          <a:xfrm>
            <a:off x="5791200" y="5029200"/>
            <a:ext cx="3048000" cy="646331"/>
          </a:xfrm>
          <a:prstGeom prst="rect">
            <a:avLst/>
          </a:prstGeom>
          <a:noFill/>
        </p:spPr>
        <p:txBody>
          <a:bodyPr wrap="square" rtlCol="0">
            <a:spAutoFit/>
          </a:bodyPr>
          <a:lstStyle/>
          <a:p>
            <a:r>
              <a:rPr lang="en-US" b="1" dirty="0" smtClean="0">
                <a:solidFill>
                  <a:schemeClr val="accent1"/>
                </a:solidFill>
              </a:rPr>
              <a:t>Email final product to joynerkd@ccps.k12.va.us</a:t>
            </a:r>
            <a:endParaRPr lang="en-US" b="1" dirty="0">
              <a:solidFill>
                <a:schemeClr val="accent1"/>
              </a:solidFill>
            </a:endParaRPr>
          </a:p>
        </p:txBody>
      </p:sp>
    </p:spTree>
    <p:extLst>
      <p:ext uri="{BB962C8B-B14F-4D97-AF65-F5344CB8AC3E}">
        <p14:creationId xmlns:p14="http://schemas.microsoft.com/office/powerpoint/2010/main" val="3099817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1828800"/>
          </a:xfrm>
        </p:spPr>
        <p:txBody>
          <a:bodyPr/>
          <a:lstStyle/>
          <a:p>
            <a:pPr marL="64008" indent="0">
              <a:buNone/>
            </a:pPr>
            <a:r>
              <a:rPr lang="en-US" b="1" dirty="0" smtClean="0"/>
              <a:t>7.  Chief </a:t>
            </a:r>
            <a:r>
              <a:rPr lang="en-US" b="1" dirty="0"/>
              <a:t>of Party – leader of his political </a:t>
            </a:r>
            <a:r>
              <a:rPr lang="en-US" b="1" dirty="0" smtClean="0"/>
              <a:t>party</a:t>
            </a:r>
            <a:endParaRPr lang="en-US" b="1" dirty="0"/>
          </a:p>
        </p:txBody>
      </p:sp>
      <p:pic>
        <p:nvPicPr>
          <p:cNvPr id="7172" name="Picture 4" descr="http://media.nbcwashington.com/images/654*368/20131103+Ob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1384">
            <a:off x="3751781" y="1873838"/>
            <a:ext cx="5149850" cy="2897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616248">
            <a:off x="4595385" y="4874487"/>
            <a:ext cx="4273038" cy="646331"/>
          </a:xfrm>
          <a:prstGeom prst="rect">
            <a:avLst/>
          </a:prstGeom>
          <a:noFill/>
        </p:spPr>
        <p:txBody>
          <a:bodyPr wrap="square" rtlCol="0">
            <a:spAutoFit/>
          </a:bodyPr>
          <a:lstStyle/>
          <a:p>
            <a:pPr algn="ctr"/>
            <a:r>
              <a:rPr lang="en-US" b="1" dirty="0" smtClean="0"/>
              <a:t>Campaigning  and fundraising for fellow party members </a:t>
            </a:r>
            <a:endParaRPr lang="en-US" b="1" dirty="0"/>
          </a:p>
        </p:txBody>
      </p:sp>
      <p:pic>
        <p:nvPicPr>
          <p:cNvPr id="7176" name="Picture 8" descr="http://img.photobucket.com/albums/v683/fairlands/Review%202008/Review2008%20June%20-%20December%202008/20081013-10_ky2q0096-515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3" y="3676650"/>
            <a:ext cx="4895850" cy="3181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8961" y="6459794"/>
            <a:ext cx="4273038" cy="369332"/>
          </a:xfrm>
          <a:prstGeom prst="rect">
            <a:avLst/>
          </a:prstGeom>
          <a:noFill/>
        </p:spPr>
        <p:txBody>
          <a:bodyPr wrap="square" rtlCol="0">
            <a:spAutoFit/>
          </a:bodyPr>
          <a:lstStyle/>
          <a:p>
            <a:pPr algn="ctr"/>
            <a:r>
              <a:rPr lang="en-US" b="1" dirty="0" smtClean="0"/>
              <a:t>Hosting dinners &amp; parties</a:t>
            </a:r>
            <a:endParaRPr lang="en-US" b="1" dirty="0"/>
          </a:p>
        </p:txBody>
      </p:sp>
    </p:spTree>
    <p:extLst>
      <p:ext uri="{BB962C8B-B14F-4D97-AF65-F5344CB8AC3E}">
        <p14:creationId xmlns:p14="http://schemas.microsoft.com/office/powerpoint/2010/main" val="31652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57"/>
            <a:ext cx="8229600" cy="1981200"/>
          </a:xfrm>
        </p:spPr>
        <p:txBody>
          <a:bodyPr/>
          <a:lstStyle/>
          <a:p>
            <a:pPr marL="64008" indent="0">
              <a:buNone/>
            </a:pPr>
            <a:r>
              <a:rPr lang="en-US" b="1" dirty="0" smtClean="0"/>
              <a:t>8.  Chief </a:t>
            </a:r>
            <a:r>
              <a:rPr lang="en-US" b="1" dirty="0"/>
              <a:t>Citizen – </a:t>
            </a:r>
            <a:r>
              <a:rPr lang="en-US" b="1" dirty="0" smtClean="0"/>
              <a:t>lead </a:t>
            </a:r>
            <a:r>
              <a:rPr lang="en-US" b="1" dirty="0"/>
              <a:t>the </a:t>
            </a:r>
            <a:r>
              <a:rPr lang="en-US" b="1" dirty="0" smtClean="0"/>
              <a:t>people by example &amp; make sure their interests are being met; educate the people on important issues</a:t>
            </a:r>
            <a:endParaRPr lang="en-US" b="1" dirty="0"/>
          </a:p>
        </p:txBody>
      </p:sp>
      <p:pic>
        <p:nvPicPr>
          <p:cNvPr id="8194" name="Picture 2" descr="http://www.whitehouse.gov/sites/default/files/imagecache/gallery_img_full/image/image_file/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96977"/>
            <a:ext cx="3543299"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freethoughtblogs.com/singham/files/2012/09/laura-bu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6" y="1881836"/>
            <a:ext cx="4343400" cy="31350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http://www.authentichistory.com/1930-1939/2-fdr/1-newdeal/19330312_FDR_On_The_Bank_Crisis-1st_Fireside_Chat-FD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622" y="1582447"/>
            <a:ext cx="4939506"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1000" y="5316246"/>
            <a:ext cx="4572000" cy="1477328"/>
          </a:xfrm>
          <a:prstGeom prst="rect">
            <a:avLst/>
          </a:prstGeom>
          <a:noFill/>
        </p:spPr>
        <p:txBody>
          <a:bodyPr wrap="square" rtlCol="0">
            <a:spAutoFit/>
          </a:bodyPr>
          <a:lstStyle/>
          <a:p>
            <a:pPr algn="ctr"/>
            <a:r>
              <a:rPr lang="en-US" b="1" dirty="0" smtClean="0">
                <a:solidFill>
                  <a:schemeClr val="accent1"/>
                </a:solidFill>
              </a:rPr>
              <a:t>FDR’s “fireside chats” were the 1</a:t>
            </a:r>
            <a:r>
              <a:rPr lang="en-US" b="1" baseline="30000" dirty="0" smtClean="0">
                <a:solidFill>
                  <a:schemeClr val="accent1"/>
                </a:solidFill>
              </a:rPr>
              <a:t>st</a:t>
            </a:r>
            <a:r>
              <a:rPr lang="en-US" b="1" dirty="0" smtClean="0">
                <a:solidFill>
                  <a:schemeClr val="accent1"/>
                </a:solidFill>
              </a:rPr>
              <a:t> direct communication between the Pres. &amp; the people</a:t>
            </a:r>
          </a:p>
          <a:p>
            <a:pPr algn="ctr"/>
            <a:r>
              <a:rPr lang="en-US" b="1" dirty="0" smtClean="0">
                <a:solidFill>
                  <a:schemeClr val="accent1"/>
                </a:solidFill>
              </a:rPr>
              <a:t>The Pres. also likes to appear healthy, fit, and family oriented.</a:t>
            </a:r>
            <a:endParaRPr lang="en-US" b="1" dirty="0">
              <a:solidFill>
                <a:schemeClr val="accent1"/>
              </a:solidFill>
            </a:endParaRPr>
          </a:p>
        </p:txBody>
      </p:sp>
    </p:spTree>
    <p:extLst>
      <p:ext uri="{BB962C8B-B14F-4D97-AF65-F5344CB8AC3E}">
        <p14:creationId xmlns:p14="http://schemas.microsoft.com/office/powerpoint/2010/main" val="208504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at the picture below, what role is the President fulfilling?</a:t>
            </a:r>
            <a:endParaRPr lang="en-US" dirty="0"/>
          </a:p>
        </p:txBody>
      </p:sp>
      <p:pic>
        <p:nvPicPr>
          <p:cNvPr id="2050" name="Picture 2" descr="http://cdn2-b.examiner.com/sites/default/files/styles/image_content_width/hash/a3/bc/a3bcde86e6475b3ee3fa0def6d26ec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93912"/>
            <a:ext cx="6400800" cy="46672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3200400" y="1317592"/>
            <a:ext cx="5029200" cy="587408"/>
          </a:xfrm>
        </p:spPr>
        <p:txBody>
          <a:bodyPr/>
          <a:lstStyle/>
          <a:p>
            <a:pPr marL="64008" indent="0">
              <a:buNone/>
            </a:pPr>
            <a:r>
              <a:rPr lang="en-US" dirty="0" smtClean="0"/>
              <a:t>Chief executive</a:t>
            </a:r>
            <a:endParaRPr lang="en-US" dirty="0"/>
          </a:p>
        </p:txBody>
      </p:sp>
    </p:spTree>
    <p:extLst>
      <p:ext uri="{BB962C8B-B14F-4D97-AF65-F5344CB8AC3E}">
        <p14:creationId xmlns:p14="http://schemas.microsoft.com/office/powerpoint/2010/main" val="142190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at the pictures below, what role is the President fulfilling?</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blackfive.net/photos/uncategorized/2008/11/26/p112508ed043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4442296" cy="26723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e/e8/Flickr_-_The_U.S._Army_-_President_Bush_says_'Thank_You'_to_deployed_troops,_Commander_In_Chief_makes_final_presidential_holiday_season_visit_to_Iraq,_Afghanista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5250" y="3090094"/>
            <a:ext cx="5238750" cy="37433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200400" y="1317592"/>
            <a:ext cx="5029200" cy="587408"/>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buFont typeface="Wingdings 2"/>
              <a:buNone/>
            </a:pPr>
            <a:r>
              <a:rPr lang="en-US" dirty="0" smtClean="0"/>
              <a:t>Commander in chief</a:t>
            </a:r>
            <a:endParaRPr lang="en-US" dirty="0"/>
          </a:p>
        </p:txBody>
      </p:sp>
    </p:spTree>
    <p:extLst>
      <p:ext uri="{BB962C8B-B14F-4D97-AF65-F5344CB8AC3E}">
        <p14:creationId xmlns:p14="http://schemas.microsoft.com/office/powerpoint/2010/main" val="177223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Looking at the </a:t>
            </a:r>
            <a:r>
              <a:rPr lang="en-US" dirty="0" smtClean="0"/>
              <a:t>pictures </a:t>
            </a:r>
            <a:r>
              <a:rPr lang="en-US" dirty="0"/>
              <a:t>below, what role is the President fulfilling?</a:t>
            </a:r>
          </a:p>
        </p:txBody>
      </p:sp>
      <p:pic>
        <p:nvPicPr>
          <p:cNvPr id="5122" name="Picture 2" descr="http://media.oregonlive.com/today/photo/obama3jpeg1jpg-22dcb5af613b027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13099">
            <a:off x="319209" y="2076397"/>
            <a:ext cx="491402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blog.pennlive.com/pennsyltucky/2008/01/Bushstate2008.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8935" y="3493805"/>
            <a:ext cx="5105400" cy="33949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744065" y="1325791"/>
            <a:ext cx="4399935" cy="129540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buFont typeface="Wingdings 2"/>
              <a:buNone/>
            </a:pPr>
            <a:r>
              <a:rPr lang="en-US" dirty="0" smtClean="0"/>
              <a:t>Chief legislator – State of the Union Address</a:t>
            </a:r>
            <a:endParaRPr lang="en-US" dirty="0"/>
          </a:p>
        </p:txBody>
      </p:sp>
    </p:spTree>
    <p:extLst>
      <p:ext uri="{BB962C8B-B14F-4D97-AF65-F5344CB8AC3E}">
        <p14:creationId xmlns:p14="http://schemas.microsoft.com/office/powerpoint/2010/main" val="4841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399032"/>
          </a:xfrm>
        </p:spPr>
        <p:txBody>
          <a:bodyPr>
            <a:normAutofit fontScale="90000"/>
          </a:bodyPr>
          <a:lstStyle/>
          <a:p>
            <a:r>
              <a:rPr lang="en-US" dirty="0" smtClean="0"/>
              <a:t>During the 2012 government shutdown, when the President decided what federal employees were “essential” and had to report to work, what role was he acting in?</a:t>
            </a:r>
            <a:endParaRPr lang="en-US" dirty="0"/>
          </a:p>
        </p:txBody>
      </p:sp>
      <p:sp>
        <p:nvSpPr>
          <p:cNvPr id="3" name="Content Placeholder 2"/>
          <p:cNvSpPr>
            <a:spLocks noGrp="1"/>
          </p:cNvSpPr>
          <p:nvPr>
            <p:ph idx="1"/>
          </p:nvPr>
        </p:nvSpPr>
        <p:spPr>
          <a:xfrm>
            <a:off x="2209800" y="4419600"/>
            <a:ext cx="5029200" cy="587408"/>
          </a:xfrm>
        </p:spPr>
        <p:txBody>
          <a:bodyPr/>
          <a:lstStyle/>
          <a:p>
            <a:pPr marL="64008" indent="0">
              <a:buNone/>
            </a:pPr>
            <a:r>
              <a:rPr lang="en-US" dirty="0" smtClean="0"/>
              <a:t>Chief executive</a:t>
            </a:r>
            <a:endParaRPr lang="en-US" dirty="0"/>
          </a:p>
        </p:txBody>
      </p:sp>
    </p:spTree>
    <p:extLst>
      <p:ext uri="{BB962C8B-B14F-4D97-AF65-F5344CB8AC3E}">
        <p14:creationId xmlns:p14="http://schemas.microsoft.com/office/powerpoint/2010/main" val="59861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72000"/>
          </a:xfrm>
        </p:spPr>
        <p:txBody>
          <a:bodyPr>
            <a:normAutofit fontScale="92500" lnSpcReduction="10000"/>
          </a:bodyPr>
          <a:lstStyle/>
          <a:p>
            <a:r>
              <a:rPr lang="en-US" sz="2600" b="1" dirty="0" smtClean="0"/>
              <a:t>Pay - $400,000</a:t>
            </a:r>
          </a:p>
          <a:p>
            <a:r>
              <a:rPr lang="en-US" sz="2600" b="1" dirty="0" smtClean="0"/>
              <a:t>Secret Service protection up to 10 yrs. after leaving presidency.</a:t>
            </a:r>
          </a:p>
          <a:p>
            <a:r>
              <a:rPr lang="en-US" sz="2600" b="1" dirty="0" smtClean="0"/>
              <a:t>Term</a:t>
            </a:r>
          </a:p>
          <a:p>
            <a:pPr lvl="1"/>
            <a:r>
              <a:rPr lang="en-US" b="1" dirty="0" smtClean="0"/>
              <a:t>4 years</a:t>
            </a:r>
          </a:p>
          <a:p>
            <a:pPr lvl="1"/>
            <a:r>
              <a:rPr lang="en-US" b="1" dirty="0" smtClean="0"/>
              <a:t>22nd Amendment -  limits to 2 terms (or total of 10 yrs.)</a:t>
            </a:r>
          </a:p>
          <a:p>
            <a:r>
              <a:rPr lang="en-US" sz="2600" b="1" dirty="0" smtClean="0"/>
              <a:t>Qualifications</a:t>
            </a:r>
          </a:p>
          <a:p>
            <a:pPr lvl="1"/>
            <a:r>
              <a:rPr lang="en-US" b="1" dirty="0" smtClean="0"/>
              <a:t>Natural born citizen</a:t>
            </a:r>
          </a:p>
          <a:p>
            <a:pPr lvl="1"/>
            <a:r>
              <a:rPr lang="en-US" b="1" dirty="0" smtClean="0"/>
              <a:t>35 years old</a:t>
            </a:r>
          </a:p>
          <a:p>
            <a:pPr lvl="1"/>
            <a:r>
              <a:rPr lang="en-US" b="1" dirty="0" smtClean="0"/>
              <a:t>Resident of the U.S. for 14 years</a:t>
            </a:r>
          </a:p>
          <a:p>
            <a:pPr lvl="1"/>
            <a:endParaRPr lang="en-US" b="1" dirty="0" smtClean="0"/>
          </a:p>
          <a:p>
            <a:pPr lvl="1"/>
            <a:endParaRPr lang="en-US" b="1" dirty="0" smtClean="0"/>
          </a:p>
          <a:p>
            <a:pPr lvl="1">
              <a:buNone/>
            </a:pPr>
            <a:endParaRPr lang="en-US" b="1" dirty="0"/>
          </a:p>
        </p:txBody>
      </p:sp>
    </p:spTree>
    <p:extLst>
      <p:ext uri="{BB962C8B-B14F-4D97-AF65-F5344CB8AC3E}">
        <p14:creationId xmlns:p14="http://schemas.microsoft.com/office/powerpoint/2010/main" val="191787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Succession</a:t>
            </a:r>
            <a:endParaRPr lang="en-US" dirty="0"/>
          </a:p>
        </p:txBody>
      </p:sp>
      <p:sp>
        <p:nvSpPr>
          <p:cNvPr id="3" name="Content Placeholder 2"/>
          <p:cNvSpPr>
            <a:spLocks noGrp="1"/>
          </p:cNvSpPr>
          <p:nvPr>
            <p:ph idx="1"/>
          </p:nvPr>
        </p:nvSpPr>
        <p:spPr>
          <a:xfrm>
            <a:off x="457200" y="1622392"/>
            <a:ext cx="8229600" cy="4854608"/>
          </a:xfrm>
        </p:spPr>
        <p:txBody>
          <a:bodyPr>
            <a:normAutofit lnSpcReduction="10000"/>
          </a:bodyPr>
          <a:lstStyle/>
          <a:p>
            <a:r>
              <a:rPr lang="en-US" b="1" dirty="0" smtClean="0"/>
              <a:t>Vice President</a:t>
            </a:r>
          </a:p>
          <a:p>
            <a:pPr lvl="1"/>
            <a:r>
              <a:rPr lang="en-US" b="1" dirty="0" smtClean="0"/>
              <a:t>Constitution only says he will take over the duties not the actual office – clarification made by the </a:t>
            </a:r>
            <a:r>
              <a:rPr lang="en-US" b="1" dirty="0" smtClean="0">
                <a:solidFill>
                  <a:srgbClr val="FF0000"/>
                </a:solidFill>
              </a:rPr>
              <a:t>25</a:t>
            </a:r>
            <a:r>
              <a:rPr lang="en-US" b="1" baseline="30000" dirty="0" smtClean="0">
                <a:solidFill>
                  <a:srgbClr val="FF0000"/>
                </a:solidFill>
              </a:rPr>
              <a:t>th</a:t>
            </a:r>
            <a:r>
              <a:rPr lang="en-US" b="1" dirty="0" smtClean="0">
                <a:solidFill>
                  <a:srgbClr val="FF0000"/>
                </a:solidFill>
              </a:rPr>
              <a:t> Amendment (1967)</a:t>
            </a:r>
          </a:p>
          <a:p>
            <a:r>
              <a:rPr lang="en-US" b="1" dirty="0" smtClean="0"/>
              <a:t>Speaker of the House</a:t>
            </a:r>
          </a:p>
          <a:p>
            <a:r>
              <a:rPr lang="en-US" b="1" dirty="0" smtClean="0"/>
              <a:t>President </a:t>
            </a:r>
            <a:r>
              <a:rPr lang="en-US" b="1" i="1" dirty="0" smtClean="0"/>
              <a:t>pro tempore </a:t>
            </a:r>
            <a:r>
              <a:rPr lang="en-US" b="1" dirty="0" smtClean="0"/>
              <a:t>of the Senate</a:t>
            </a:r>
          </a:p>
          <a:p>
            <a:r>
              <a:rPr lang="en-US" b="1" dirty="0" smtClean="0"/>
              <a:t>Secretary of State</a:t>
            </a:r>
          </a:p>
          <a:p>
            <a:r>
              <a:rPr lang="en-US" b="1" dirty="0" smtClean="0"/>
              <a:t>Secretary of Treasury</a:t>
            </a:r>
          </a:p>
          <a:p>
            <a:r>
              <a:rPr lang="en-US" b="1" dirty="0" smtClean="0"/>
              <a:t>The rest are the cabinet positions in the order of their creation </a:t>
            </a:r>
            <a:endParaRPr lang="en-US" b="1" dirty="0"/>
          </a:p>
        </p:txBody>
      </p:sp>
    </p:spTree>
    <p:extLst>
      <p:ext uri="{BB962C8B-B14F-4D97-AF65-F5344CB8AC3E}">
        <p14:creationId xmlns:p14="http://schemas.microsoft.com/office/powerpoint/2010/main" val="686456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619"/>
            <a:ext cx="6434119" cy="1548581"/>
          </a:xfrm>
        </p:spPr>
        <p:txBody>
          <a:bodyPr>
            <a:normAutofit/>
          </a:bodyPr>
          <a:lstStyle/>
          <a:p>
            <a:r>
              <a:rPr lang="en-US" sz="3600" dirty="0" smtClean="0"/>
              <a:t>Presidents to die in office</a:t>
            </a:r>
            <a:endParaRPr lang="en-US" sz="3600" dirty="0"/>
          </a:p>
        </p:txBody>
      </p:sp>
      <p:sp>
        <p:nvSpPr>
          <p:cNvPr id="3" name="Content Placeholder 2"/>
          <p:cNvSpPr>
            <a:spLocks noGrp="1"/>
          </p:cNvSpPr>
          <p:nvPr>
            <p:ph idx="1"/>
          </p:nvPr>
        </p:nvSpPr>
        <p:spPr>
          <a:xfrm>
            <a:off x="29497" y="1600200"/>
            <a:ext cx="6477000" cy="2590800"/>
          </a:xfrm>
        </p:spPr>
        <p:txBody>
          <a:bodyPr>
            <a:normAutofit/>
          </a:bodyPr>
          <a:lstStyle/>
          <a:p>
            <a:pPr marL="64008" indent="0">
              <a:buNone/>
            </a:pPr>
            <a:r>
              <a:rPr lang="en-US" sz="2800" b="1" dirty="0" smtClean="0">
                <a:hlinkClick r:id="rId3"/>
              </a:rPr>
              <a:t>1. William Henry Harrison (1841) </a:t>
            </a:r>
            <a:r>
              <a:rPr lang="en-US" sz="2800" b="1" dirty="0" smtClean="0"/>
              <a:t>– 9</a:t>
            </a:r>
            <a:r>
              <a:rPr lang="en-US" sz="2800" b="1" baseline="30000" dirty="0" smtClean="0"/>
              <a:t>th</a:t>
            </a:r>
            <a:r>
              <a:rPr lang="en-US" sz="2800" b="1" dirty="0" smtClean="0"/>
              <a:t> Pres. –born in VA – died from pneumonia he caught while giving inaugural address </a:t>
            </a:r>
            <a:endParaRPr lang="en-US" sz="2800" b="1" dirty="0"/>
          </a:p>
        </p:txBody>
      </p:sp>
      <p:pic>
        <p:nvPicPr>
          <p:cNvPr id="1026" name="Picture 2" descr="http://www.markerhistory.com/Images/Low%20Res%20A%20Shots/i-9%20hampden-sydney%20colle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665" r="13090"/>
          <a:stretch/>
        </p:blipFill>
        <p:spPr bwMode="auto">
          <a:xfrm>
            <a:off x="0" y="3782132"/>
            <a:ext cx="2765995" cy="30446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qkme.me/368f7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8704" y="3782131"/>
            <a:ext cx="3744912" cy="3044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hsc.edu/Images/alumni/profiles/heroes/Harris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4119" y="24580"/>
            <a:ext cx="2709881" cy="683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0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3733800"/>
          </a:xfrm>
        </p:spPr>
        <p:txBody>
          <a:bodyPr>
            <a:normAutofit/>
          </a:bodyPr>
          <a:lstStyle/>
          <a:p>
            <a:pPr marL="64008" indent="0">
              <a:buNone/>
            </a:pPr>
            <a:r>
              <a:rPr lang="en-US" sz="2800" b="1" dirty="0" smtClean="0"/>
              <a:t>2. Zachary Taylor (1850) – 12</a:t>
            </a:r>
            <a:r>
              <a:rPr lang="en-US" sz="2800" b="1" baseline="30000" dirty="0" smtClean="0"/>
              <a:t>th</a:t>
            </a:r>
            <a:r>
              <a:rPr lang="en-US" sz="2800" b="1" dirty="0" smtClean="0"/>
              <a:t> Pres. – died of gastrointestinal difficulties after eating a bunch of raw fruit (cherries) at July 4</a:t>
            </a:r>
            <a:r>
              <a:rPr lang="en-US" sz="2800" b="1" baseline="30000" dirty="0" smtClean="0"/>
              <a:t>th</a:t>
            </a:r>
            <a:r>
              <a:rPr lang="en-US" sz="2800" b="1" dirty="0" smtClean="0"/>
              <a:t> celebration</a:t>
            </a:r>
          </a:p>
          <a:p>
            <a:pPr marL="64008" indent="0">
              <a:buNone/>
            </a:pPr>
            <a:r>
              <a:rPr lang="en-US" sz="2800" b="1" dirty="0" smtClean="0"/>
              <a:t>3</a:t>
            </a:r>
            <a:r>
              <a:rPr lang="en-US" sz="2800" b="1" dirty="0"/>
              <a:t>. Abraham Lincoln (1865) – </a:t>
            </a:r>
            <a:r>
              <a:rPr lang="en-US" sz="2800" b="1" dirty="0" smtClean="0"/>
              <a:t>16</a:t>
            </a:r>
            <a:r>
              <a:rPr lang="en-US" sz="2800" b="1" baseline="30000" dirty="0" smtClean="0"/>
              <a:t>th</a:t>
            </a:r>
            <a:r>
              <a:rPr lang="en-US" sz="2800" b="1" dirty="0" smtClean="0"/>
              <a:t> Pres. – assassinated </a:t>
            </a:r>
            <a:r>
              <a:rPr lang="en-US" sz="2800" b="1" dirty="0"/>
              <a:t>by John Wilkes Booth at the end of the Civil War  </a:t>
            </a:r>
          </a:p>
          <a:p>
            <a:pPr marL="578358" indent="-514350">
              <a:buAutoNum type="arabicPeriod" startAt="2"/>
            </a:pPr>
            <a:endParaRPr lang="en-US" sz="2800" b="1" dirty="0"/>
          </a:p>
        </p:txBody>
      </p:sp>
      <p:pic>
        <p:nvPicPr>
          <p:cNvPr id="2050" name="Picture 2" descr="http://upload.wikimedia.org/wikipedia/commons/d/d9/Zachary_Taylor-circa1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31" y="3200400"/>
            <a:ext cx="2892869" cy="3543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e/ea/The_Assassination_of_President_Lincoln_-_Currier_and_Ives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548423"/>
            <a:ext cx="3290743" cy="23095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www.google.com/url?sa=i&amp;source=images&amp;cd=&amp;docid=hwDvFPIhgqkZnM&amp;tbnid=ZYUo2o2z0vQTGM:&amp;ved=0CAUQjBw&amp;url=http%3A%2F%2Fi.dailymail.co.uk%2Fi%2Fpix%2F2011%2F10%2F17%2Farticle-2050084-0E622C0100000578-85_634x447.jpg&amp;ei=OtYIU6iaAebmyQHD5oC4Cw&amp;psig=AFQjCNEIngLErXv6Ms3rtqyyAnE_IA9GwQ&amp;ust=139317445808382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www.google.com/url?sa=i&amp;source=images&amp;cd=&amp;docid=hwDvFPIhgqkZnM&amp;tbnid=ZYUo2o2z0vQTGM:&amp;ved=0CAUQjBw&amp;url=http%3A%2F%2Fi.dailymail.co.uk%2Fi%2Fpix%2F2011%2F10%2F17%2Farticle-2050084-0E622C0100000578-85_634x447.jpg&amp;ei=OtYIU6iaAebmyQHD5oC4Cw&amp;psig=AFQjCNEIngLErXv6Ms3rtqyyAnE_IA9GwQ&amp;ust=1393174458083828"/>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www.google.com/url?sa=i&amp;source=images&amp;cd=&amp;docid=hwDvFPIhgqkZnM&amp;tbnid=ZYUo2o2z0vQTGM:&amp;ved=0CAUQjBw&amp;url=http%3A%2F%2Fi.dailymail.co.uk%2Fi%2Fpix%2F2011%2F10%2F17%2Farticle-2050084-0E622C0100000578-85_634x447.jpg&amp;ei=OtYIU6iaAebmyQHD5oC4Cw&amp;psig=AFQjCNEIngLErXv6Ms3rtqyyAnE_IA9GwQ&amp;ust=1393174458083828"/>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www.timetravelturtle.com/wp-content/uploads/2012/07/USA-2012-75_web.jpg"/>
          <p:cNvPicPr>
            <a:picLocks noChangeAspect="1" noChangeArrowheads="1"/>
          </p:cNvPicPr>
          <p:nvPr/>
        </p:nvPicPr>
        <p:blipFill rotWithShape="1">
          <a:blip r:embed="rId4">
            <a:extLst>
              <a:ext uri="{28A0092B-C50C-407E-A947-70E740481C1C}">
                <a14:useLocalDpi xmlns:a14="http://schemas.microsoft.com/office/drawing/2010/main" val="0"/>
              </a:ext>
            </a:extLst>
          </a:blip>
          <a:srcRect l="22364" t="6824" r="18053" b="8371"/>
          <a:stretch/>
        </p:blipFill>
        <p:spPr bwMode="auto">
          <a:xfrm>
            <a:off x="3276600" y="2772696"/>
            <a:ext cx="2123768" cy="20151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farm4.staticflickr.com/3121/3239015059_759e512602.jpg"/>
          <p:cNvPicPr>
            <a:picLocks noChangeAspect="1" noChangeArrowheads="1"/>
          </p:cNvPicPr>
          <p:nvPr/>
        </p:nvPicPr>
        <p:blipFill rotWithShape="1">
          <a:blip r:embed="rId5">
            <a:extLst>
              <a:ext uri="{28A0092B-C50C-407E-A947-70E740481C1C}">
                <a14:useLocalDpi xmlns:a14="http://schemas.microsoft.com/office/drawing/2010/main" val="0"/>
              </a:ext>
            </a:extLst>
          </a:blip>
          <a:srcRect l="6779" b="14759"/>
          <a:stretch/>
        </p:blipFill>
        <p:spPr bwMode="auto">
          <a:xfrm>
            <a:off x="6753533" y="2743200"/>
            <a:ext cx="2362127" cy="217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7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 the </a:t>
            </a:r>
            <a:r>
              <a:rPr lang="en-US" dirty="0"/>
              <a:t>e</a:t>
            </a:r>
            <a:r>
              <a:rPr lang="en-US" dirty="0" smtClean="0"/>
              <a:t>xecutive branch?</a:t>
            </a:r>
            <a:endParaRPr lang="en-US" dirty="0"/>
          </a:p>
        </p:txBody>
      </p:sp>
      <p:sp>
        <p:nvSpPr>
          <p:cNvPr id="3" name="Content Placeholder 2"/>
          <p:cNvSpPr>
            <a:spLocks noGrp="1"/>
          </p:cNvSpPr>
          <p:nvPr>
            <p:ph idx="1"/>
          </p:nvPr>
        </p:nvSpPr>
        <p:spPr>
          <a:xfrm>
            <a:off x="457200" y="1752600"/>
            <a:ext cx="8229600" cy="4702208"/>
          </a:xfrm>
        </p:spPr>
        <p:txBody>
          <a:bodyPr>
            <a:normAutofit fontScale="92500" lnSpcReduction="10000"/>
          </a:bodyPr>
          <a:lstStyle/>
          <a:p>
            <a:r>
              <a:rPr lang="en-US" b="1" dirty="0" smtClean="0"/>
              <a:t>President </a:t>
            </a:r>
          </a:p>
          <a:p>
            <a:r>
              <a:rPr lang="en-US" b="1" dirty="0" smtClean="0"/>
              <a:t>Vice President</a:t>
            </a:r>
          </a:p>
          <a:p>
            <a:r>
              <a:rPr lang="en-US" b="1" dirty="0" smtClean="0"/>
              <a:t>Cabinet Departments &amp; other executive agencies</a:t>
            </a:r>
          </a:p>
          <a:p>
            <a:r>
              <a:rPr lang="en-US" b="1" dirty="0" smtClean="0"/>
              <a:t>White House Chief of Staff </a:t>
            </a:r>
          </a:p>
          <a:p>
            <a:pPr lvl="1"/>
            <a:r>
              <a:rPr lang="en-US" b="1" dirty="0" smtClean="0"/>
              <a:t>Supervise </a:t>
            </a:r>
            <a:r>
              <a:rPr lang="en-US" b="1" dirty="0"/>
              <a:t>key White House </a:t>
            </a:r>
            <a:r>
              <a:rPr lang="en-US" b="1" dirty="0" smtClean="0"/>
              <a:t>staff</a:t>
            </a:r>
            <a:endParaRPr lang="en-US" b="1" dirty="0"/>
          </a:p>
          <a:p>
            <a:pPr lvl="1"/>
            <a:r>
              <a:rPr lang="en-US" b="1" dirty="0"/>
              <a:t>Control access to the </a:t>
            </a:r>
            <a:r>
              <a:rPr lang="en-US" b="1" dirty="0" smtClean="0"/>
              <a:t>president</a:t>
            </a:r>
            <a:endParaRPr lang="en-US" b="1" dirty="0"/>
          </a:p>
          <a:p>
            <a:pPr lvl="1"/>
            <a:r>
              <a:rPr lang="en-US" b="1" dirty="0" smtClean="0"/>
              <a:t>Manage communications</a:t>
            </a:r>
            <a:endParaRPr lang="en-US" b="1" dirty="0"/>
          </a:p>
          <a:p>
            <a:pPr lvl="1"/>
            <a:r>
              <a:rPr lang="en-US" b="1" dirty="0" smtClean="0"/>
              <a:t>Negotiate </a:t>
            </a:r>
            <a:r>
              <a:rPr lang="en-US" b="1" dirty="0"/>
              <a:t>with Congress, </a:t>
            </a:r>
            <a:r>
              <a:rPr lang="en-US" b="1" dirty="0" smtClean="0"/>
              <a:t>executive </a:t>
            </a:r>
            <a:r>
              <a:rPr lang="en-US" b="1" dirty="0"/>
              <a:t>agencies, </a:t>
            </a:r>
            <a:r>
              <a:rPr lang="en-US" b="1" dirty="0" smtClean="0"/>
              <a:t>&amp; political </a:t>
            </a:r>
            <a:r>
              <a:rPr lang="en-US" b="1" dirty="0"/>
              <a:t>groups to implement the president’s </a:t>
            </a:r>
            <a:r>
              <a:rPr lang="en-US" b="1" dirty="0" smtClean="0"/>
              <a:t>agenda</a:t>
            </a:r>
            <a:endParaRPr lang="en-US" b="1" dirty="0"/>
          </a:p>
          <a:p>
            <a:endParaRPr lang="en-US" b="1" dirty="0"/>
          </a:p>
          <a:p>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3276600"/>
          </a:xfrm>
        </p:spPr>
        <p:txBody>
          <a:bodyPr>
            <a:normAutofit/>
          </a:bodyPr>
          <a:lstStyle/>
          <a:p>
            <a:pPr marL="64008" indent="0">
              <a:buNone/>
            </a:pPr>
            <a:r>
              <a:rPr lang="en-US" sz="2800" b="1" dirty="0" smtClean="0"/>
              <a:t>4. James Garfield (1881) – 20</a:t>
            </a:r>
            <a:r>
              <a:rPr lang="en-US" sz="2800" b="1" baseline="30000" dirty="0" smtClean="0"/>
              <a:t>th</a:t>
            </a:r>
            <a:r>
              <a:rPr lang="en-US" sz="2800" b="1" dirty="0" smtClean="0"/>
              <a:t> Pres. –  assassinated</a:t>
            </a:r>
          </a:p>
          <a:p>
            <a:pPr marL="64008" indent="0">
              <a:buNone/>
            </a:pPr>
            <a:r>
              <a:rPr lang="en-US" sz="2800" b="1" dirty="0"/>
              <a:t>5. </a:t>
            </a:r>
            <a:r>
              <a:rPr lang="en-US" sz="2800" b="1" dirty="0">
                <a:hlinkClick r:id="rId2"/>
              </a:rPr>
              <a:t>William McKinley </a:t>
            </a:r>
            <a:r>
              <a:rPr lang="en-US" sz="2800" b="1" dirty="0" smtClean="0">
                <a:hlinkClick r:id="rId2"/>
              </a:rPr>
              <a:t>(1901) </a:t>
            </a:r>
            <a:r>
              <a:rPr lang="en-US" sz="2800" b="1" dirty="0" smtClean="0"/>
              <a:t>–  25</a:t>
            </a:r>
            <a:r>
              <a:rPr lang="en-US" sz="2800" b="1" baseline="30000" dirty="0" smtClean="0"/>
              <a:t>th</a:t>
            </a:r>
            <a:r>
              <a:rPr lang="en-US" sz="2800" b="1" dirty="0" smtClean="0"/>
              <a:t> Pres. – assassinated by anarchist at World’s Fair in NY – after this Congress </a:t>
            </a:r>
            <a:r>
              <a:rPr lang="en-US" sz="2800" b="1" dirty="0"/>
              <a:t>informally requested Secret Service Presidential protection </a:t>
            </a:r>
          </a:p>
        </p:txBody>
      </p:sp>
      <p:pic>
        <p:nvPicPr>
          <p:cNvPr id="3074" name="Picture 2" descr="http://law2.umkc.edu/faculty/projects/ftrials/guiteau/guiteauassass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9386"/>
            <a:ext cx="4800130" cy="28480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huffingtonpost.com/2013-10-15-McKinleyassassin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724275"/>
            <a:ext cx="428625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upload.wikimedia.org/wikipedia/commons/a/a9/William_McKinley_by_Courtney_Art_Studio,_189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67" t="6154" r="9115"/>
          <a:stretch/>
        </p:blipFill>
        <p:spPr bwMode="auto">
          <a:xfrm>
            <a:off x="4876801" y="4191000"/>
            <a:ext cx="1388210" cy="235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47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2971800"/>
          </a:xfrm>
        </p:spPr>
        <p:txBody>
          <a:bodyPr>
            <a:normAutofit/>
          </a:bodyPr>
          <a:lstStyle/>
          <a:p>
            <a:pPr marL="64008" indent="0">
              <a:buNone/>
            </a:pPr>
            <a:r>
              <a:rPr lang="en-US" sz="2800" b="1" dirty="0" smtClean="0"/>
              <a:t>6. </a:t>
            </a:r>
            <a:r>
              <a:rPr lang="en-US" sz="2800" b="1" dirty="0" smtClean="0">
                <a:hlinkClick r:id="rId2"/>
              </a:rPr>
              <a:t>Warren G. Harding (1923) </a:t>
            </a:r>
            <a:r>
              <a:rPr lang="en-US" sz="2800" b="1" dirty="0" smtClean="0"/>
              <a:t>– 29</a:t>
            </a:r>
            <a:r>
              <a:rPr lang="en-US" sz="2800" b="1" baseline="30000" dirty="0" smtClean="0"/>
              <a:t>th</a:t>
            </a:r>
            <a:r>
              <a:rPr lang="en-US" sz="2800" b="1" dirty="0" smtClean="0"/>
              <a:t> Pres. – heart attack?</a:t>
            </a:r>
          </a:p>
          <a:p>
            <a:pPr marL="64008" indent="0">
              <a:buNone/>
            </a:pPr>
            <a:r>
              <a:rPr lang="en-US" sz="2800" b="1" dirty="0"/>
              <a:t>7. Franklin D. </a:t>
            </a:r>
            <a:r>
              <a:rPr lang="en-US" sz="2800" b="1" dirty="0" smtClean="0"/>
              <a:t>Roosevelt (1945) –  32</a:t>
            </a:r>
            <a:r>
              <a:rPr lang="en-US" sz="2800" b="1" baseline="30000" dirty="0" smtClean="0"/>
              <a:t>nd</a:t>
            </a:r>
            <a:r>
              <a:rPr lang="en-US" sz="2800" b="1" dirty="0" smtClean="0"/>
              <a:t> Pres. – massive stroke</a:t>
            </a:r>
          </a:p>
        </p:txBody>
      </p:sp>
      <p:pic>
        <p:nvPicPr>
          <p:cNvPr id="4098" name="Picture 2" descr="[WarrenHar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736258"/>
            <a:ext cx="2472033" cy="3106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http://sdrostra.com/wp-content/uploads/2011/06/Warren_G_Harding-Harris__Ewing-cr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6" y="2438400"/>
            <a:ext cx="2848569" cy="37115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images.politico.com/global/news/090119_fdr_gla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908" y="2151885"/>
            <a:ext cx="4035091" cy="30297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47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1600200"/>
          </a:xfrm>
        </p:spPr>
        <p:txBody>
          <a:bodyPr>
            <a:normAutofit/>
          </a:bodyPr>
          <a:lstStyle/>
          <a:p>
            <a:pPr marL="64008" indent="0">
              <a:buNone/>
            </a:pPr>
            <a:r>
              <a:rPr lang="en-US" sz="2800" b="1" dirty="0" smtClean="0"/>
              <a:t>8. John F. Kennedy (1963) – 35</a:t>
            </a:r>
            <a:r>
              <a:rPr lang="en-US" sz="2800" b="1" baseline="30000" dirty="0" smtClean="0"/>
              <a:t>th</a:t>
            </a:r>
            <a:r>
              <a:rPr lang="en-US" sz="2800" b="1" dirty="0" smtClean="0"/>
              <a:t> Pres. – assassinated  </a:t>
            </a:r>
            <a:endParaRPr lang="en-US" sz="2800" b="1" dirty="0"/>
          </a:p>
        </p:txBody>
      </p:sp>
      <p:pic>
        <p:nvPicPr>
          <p:cNvPr id="5122" name="Picture 2" descr="http://upload.wikimedia.org/wikipedia/commons/c/c3/John_F._Kennedy,_White_House_color_photo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260" y="1902542"/>
            <a:ext cx="3685576" cy="4419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http://www.google.com/url?sa=i&amp;source=images&amp;cd=&amp;docid=cz1BO3IlK1BqcM&amp;tbnid=cz2RwWDz8fBy_M:&amp;ved=0CAUQjBw&amp;url=http%3A%2F%2Fblogs.denverpost.com%2Flibrary%2Ffiles%2F2013%2F11%2Fa_Kennedy_ASSASSINATED-495x772.jpg&amp;ei=MdkIU9aYOcXuyQGlv4HIAQ&amp;psig=AFQjCNFznqo1iyfv9W4laz1L2yeAUZvX2w&amp;ust=1393175218020938"/>
          <p:cNvSpPr>
            <a:spLocks noChangeAspect="1" noChangeArrowheads="1"/>
          </p:cNvSpPr>
          <p:nvPr/>
        </p:nvSpPr>
        <p:spPr bwMode="auto">
          <a:xfrm>
            <a:off x="63500" y="-136525"/>
            <a:ext cx="3495675" cy="544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descr="http://timelifeblog.files.wordpress.com/2013/10/131019-jfk-assassination_newspaper_reactions-1963.jpg?w=6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07" y="2245442"/>
            <a:ext cx="5240953"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47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Vice-President</a:t>
            </a:r>
            <a:endParaRPr lang="en-US" dirty="0"/>
          </a:p>
        </p:txBody>
      </p:sp>
      <p:sp>
        <p:nvSpPr>
          <p:cNvPr id="3" name="Content Placeholder 2"/>
          <p:cNvSpPr>
            <a:spLocks noGrp="1"/>
          </p:cNvSpPr>
          <p:nvPr>
            <p:ph idx="1"/>
          </p:nvPr>
        </p:nvSpPr>
        <p:spPr>
          <a:xfrm>
            <a:off x="457200" y="1676400"/>
            <a:ext cx="8229600" cy="4572000"/>
          </a:xfrm>
        </p:spPr>
        <p:txBody>
          <a:bodyPr>
            <a:normAutofit/>
          </a:bodyPr>
          <a:lstStyle/>
          <a:p>
            <a:r>
              <a:rPr lang="en-US" sz="3600" b="1" dirty="0" smtClean="0"/>
              <a:t>Presides over Senate</a:t>
            </a:r>
          </a:p>
          <a:p>
            <a:pPr lvl="1"/>
            <a:r>
              <a:rPr lang="en-US" sz="3600" b="1" dirty="0" smtClean="0"/>
              <a:t>Only votes to break a tie</a:t>
            </a:r>
          </a:p>
          <a:p>
            <a:r>
              <a:rPr lang="en-US" sz="3600" b="1" dirty="0" smtClean="0"/>
              <a:t>Helps decide the disability of a President</a:t>
            </a:r>
          </a:p>
          <a:p>
            <a:r>
              <a:rPr lang="en-US" sz="3600" b="1" dirty="0" smtClean="0"/>
              <a:t>“Balances the ticket” for an election</a:t>
            </a:r>
            <a:endParaRPr lang="en-US" sz="3600" b="1" dirty="0"/>
          </a:p>
        </p:txBody>
      </p:sp>
    </p:spTree>
    <p:extLst>
      <p:ext uri="{BB962C8B-B14F-4D97-AF65-F5344CB8AC3E}">
        <p14:creationId xmlns:p14="http://schemas.microsoft.com/office/powerpoint/2010/main" val="2413060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the President</a:t>
            </a:r>
            <a:endParaRPr lang="en-US" dirty="0"/>
          </a:p>
        </p:txBody>
      </p:sp>
      <p:sp>
        <p:nvSpPr>
          <p:cNvPr id="3" name="Content Placeholder 2"/>
          <p:cNvSpPr>
            <a:spLocks noGrp="1"/>
          </p:cNvSpPr>
          <p:nvPr>
            <p:ph idx="1"/>
          </p:nvPr>
        </p:nvSpPr>
        <p:spPr>
          <a:xfrm>
            <a:off x="457200" y="1371600"/>
            <a:ext cx="8229600" cy="2819400"/>
          </a:xfrm>
        </p:spPr>
        <p:txBody>
          <a:bodyPr>
            <a:normAutofit lnSpcReduction="10000"/>
          </a:bodyPr>
          <a:lstStyle/>
          <a:p>
            <a:r>
              <a:rPr lang="en-US" b="1" dirty="0" smtClean="0"/>
              <a:t>Presidential electors with 2 votes each for a different candidate – 1</a:t>
            </a:r>
            <a:r>
              <a:rPr lang="en-US" b="1" baseline="30000" dirty="0" smtClean="0"/>
              <a:t>st</a:t>
            </a:r>
            <a:r>
              <a:rPr lang="en-US" b="1" dirty="0" smtClean="0"/>
              <a:t> place would be President, 2</a:t>
            </a:r>
            <a:r>
              <a:rPr lang="en-US" b="1" baseline="30000" dirty="0" smtClean="0"/>
              <a:t>nd</a:t>
            </a:r>
            <a:r>
              <a:rPr lang="en-US" b="1" dirty="0" smtClean="0"/>
              <a:t> would be VP</a:t>
            </a:r>
          </a:p>
          <a:p>
            <a:r>
              <a:rPr lang="en-US" b="1" dirty="0" smtClean="0"/>
              <a:t>President &amp; VP could be from different parties – like in 1796 – John Adams wins by 3 votes &amp; Jefferson becomes VP</a:t>
            </a:r>
            <a:endParaRPr lang="en-US" b="1" dirty="0"/>
          </a:p>
        </p:txBody>
      </p:sp>
      <p:pic>
        <p:nvPicPr>
          <p:cNvPr id="1026" name="Picture 2" descr="http://www.scienceleadership.org/thumbnail/10958/400x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0386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70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572000"/>
          </a:xfrm>
        </p:spPr>
        <p:txBody>
          <a:bodyPr>
            <a:normAutofit lnSpcReduction="10000"/>
          </a:bodyPr>
          <a:lstStyle/>
          <a:p>
            <a:r>
              <a:rPr lang="en-US" b="1" dirty="0" smtClean="0">
                <a:hlinkClick r:id="rId3"/>
              </a:rPr>
              <a:t>Election of </a:t>
            </a:r>
            <a:r>
              <a:rPr lang="en-US" b="1" dirty="0" smtClean="0">
                <a:solidFill>
                  <a:srgbClr val="FF0000"/>
                </a:solidFill>
                <a:hlinkClick r:id="rId3"/>
              </a:rPr>
              <a:t>1800</a:t>
            </a:r>
            <a:r>
              <a:rPr lang="en-US" b="1" dirty="0" smtClean="0">
                <a:hlinkClick r:id="rId3"/>
              </a:rPr>
              <a:t> </a:t>
            </a:r>
            <a:r>
              <a:rPr lang="en-US" b="1" dirty="0" smtClean="0"/>
              <a:t>– tie between Jefferson &amp; Burr </a:t>
            </a:r>
          </a:p>
          <a:p>
            <a:r>
              <a:rPr lang="en-US" b="1" dirty="0" smtClean="0"/>
              <a:t>House of Representatives decided in favor of Jefferson</a:t>
            </a:r>
          </a:p>
          <a:p>
            <a:r>
              <a:rPr lang="en-US" b="1" dirty="0"/>
              <a:t>12</a:t>
            </a:r>
            <a:r>
              <a:rPr lang="en-US" b="1" baseline="30000" dirty="0"/>
              <a:t>th</a:t>
            </a:r>
            <a:r>
              <a:rPr lang="en-US" b="1" dirty="0"/>
              <a:t> Amendment – separated electoral </a:t>
            </a:r>
            <a:r>
              <a:rPr lang="en-US" b="1" dirty="0" smtClean="0"/>
              <a:t>votes</a:t>
            </a:r>
          </a:p>
          <a:p>
            <a:pPr lvl="1"/>
            <a:r>
              <a:rPr lang="en-US" b="1" dirty="0" smtClean="0"/>
              <a:t>3 new elements to elections - </a:t>
            </a:r>
          </a:p>
          <a:p>
            <a:pPr lvl="2"/>
            <a:r>
              <a:rPr lang="en-US" b="1" dirty="0" smtClean="0"/>
              <a:t>Party nominations</a:t>
            </a:r>
          </a:p>
          <a:p>
            <a:pPr lvl="2"/>
            <a:r>
              <a:rPr lang="en-US" b="1" dirty="0" smtClean="0"/>
              <a:t>Separate nominations for Pres. &amp; VP</a:t>
            </a:r>
          </a:p>
          <a:p>
            <a:pPr lvl="2"/>
            <a:r>
              <a:rPr lang="en-US" b="1" dirty="0" smtClean="0"/>
              <a:t>Automatic electoral votes in line with pledges</a:t>
            </a:r>
          </a:p>
        </p:txBody>
      </p:sp>
    </p:spTree>
    <p:extLst>
      <p:ext uri="{BB962C8B-B14F-4D97-AF65-F5344CB8AC3E}">
        <p14:creationId xmlns:p14="http://schemas.microsoft.com/office/powerpoint/2010/main" val="3039891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choose Presidential candidates?</a:t>
            </a:r>
            <a:endParaRPr lang="en-US" dirty="0"/>
          </a:p>
        </p:txBody>
      </p:sp>
      <p:sp>
        <p:nvSpPr>
          <p:cNvPr id="3" name="Content Placeholder 2"/>
          <p:cNvSpPr>
            <a:spLocks noGrp="1"/>
          </p:cNvSpPr>
          <p:nvPr>
            <p:ph idx="1"/>
          </p:nvPr>
        </p:nvSpPr>
        <p:spPr>
          <a:xfrm>
            <a:off x="457200" y="1752600"/>
            <a:ext cx="8229600" cy="4572000"/>
          </a:xfrm>
        </p:spPr>
        <p:txBody>
          <a:bodyPr>
            <a:normAutofit/>
          </a:bodyPr>
          <a:lstStyle/>
          <a:p>
            <a:r>
              <a:rPr lang="en-US" sz="2400" dirty="0">
                <a:hlinkClick r:id="rId3"/>
              </a:rPr>
              <a:t>Presidential </a:t>
            </a:r>
            <a:r>
              <a:rPr lang="en-US" sz="2400" dirty="0" smtClean="0">
                <a:hlinkClick r:id="rId3"/>
              </a:rPr>
              <a:t>Primaries</a:t>
            </a:r>
            <a:r>
              <a:rPr lang="en-US" sz="2400" dirty="0" smtClean="0"/>
              <a:t> - </a:t>
            </a:r>
            <a:r>
              <a:rPr lang="en-US" sz="2400" b="1" dirty="0" smtClean="0"/>
              <a:t>An election by party voters to choose delegates to Democratic or Republican Convention &amp; express presidential candidate preferences</a:t>
            </a:r>
          </a:p>
        </p:txBody>
      </p:sp>
      <p:pic>
        <p:nvPicPr>
          <p:cNvPr id="2058" name="Picture 10" descr="http://assets.mediaspanonline.com/prod/7538974/Jan--11-primary-ballot-1_w4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600450"/>
            <a:ext cx="38100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cvrp2012.files.wordpress.com/2012/03/220925-gop-debate-schedule-full-list-of-2012-republican-primary-debates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799" y="3600450"/>
            <a:ext cx="4870983"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11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72000"/>
          </a:xfrm>
        </p:spPr>
        <p:txBody>
          <a:bodyPr/>
          <a:lstStyle/>
          <a:p>
            <a:r>
              <a:rPr lang="en-US" dirty="0" smtClean="0">
                <a:hlinkClick r:id="rId3"/>
              </a:rPr>
              <a:t>Caucuses</a:t>
            </a:r>
            <a:r>
              <a:rPr lang="en-US" b="1" dirty="0" smtClean="0"/>
              <a:t> - Party voters meet at local level to choose delegates</a:t>
            </a:r>
          </a:p>
        </p:txBody>
      </p:sp>
      <p:sp>
        <p:nvSpPr>
          <p:cNvPr id="4" name="AutoShape 2" descr="http://www.google.com/url?sa=i&amp;source=images&amp;cd=&amp;docid=rNCkyx9yzOjagM&amp;tbnid=ZDD0u8oUb-c0eM&amp;ved=0CAUQjBw&amp;url=http%3A%2F%2Fthegatewaypundit.com%2Fwp-content%2Fuploads%2F2012%2F01%2Fiowa-2012.jpg&amp;ei=eOwIU4mdK4nOsATAi4CgCg&amp;psig=AFQjCNFTVf7J8TUXf3PtJ-BZ4LjZlB_Hhw&amp;ust=139318015277506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google.com/url?sa=i&amp;source=images&amp;cd=&amp;docid=rNCkyx9yzOjagM&amp;tbnid=ZDD0u8oUb-c0eM&amp;ved=0CAUQjBw&amp;url=http%3A%2F%2Fthegatewaypundit.com%2Fwp-content%2Fuploads%2F2012%2F01%2Fiowa-2012.jpg&amp;ei=eOwIU4mdK4nOsATAi4CgCg&amp;psig=AFQjCNFTVf7J8TUXf3PtJ-BZ4LjZlB_Hhw&amp;ust=139318015277506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google.com/url?sa=i&amp;source=images&amp;cd=&amp;docid=rNCkyx9yzOjagM&amp;tbnid=ZDD0u8oUb-c0eM&amp;ved=0CAUQjBw&amp;url=http%3A%2F%2Fthegatewaypundit.com%2Fwp-content%2Fuploads%2F2012%2F01%2Fiowa-2012.jpg&amp;ei=eOwIU4mdK4nOsATAi4CgCg&amp;psig=AFQjCNFTVf7J8TUXf3PtJ-BZ4LjZlB_Hhw&amp;ust=1393180152775064"/>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google.com/url?sa=i&amp;source=images&amp;cd=&amp;docid=R70ESWJ4k3Oz_M&amp;tbnid=drEkySQ-dI8DyM&amp;ved=0CAUQjBw&amp;url=http%3A%2F%2F1.bp.blogspot.com%2F-SWwL44aOcCU%2FT1-hYNOhebI%2FAAAAAAAAD9I%2F2Ln9ZkKCu6A%2Fs1600%2Fsouthcarolina_2012.jpg&amp;ei=ouwIU_3KC--isASYpoD4Cg&amp;psig=AFQjCNGgutpY28urj5kflWjfidd1v6Rr_w&amp;ust=1393180194259182"/>
          <p:cNvSpPr>
            <a:spLocks noChangeAspect="1" noChangeArrowheads="1"/>
          </p:cNvSpPr>
          <p:nvPr/>
        </p:nvSpPr>
        <p:spPr bwMode="auto">
          <a:xfrm>
            <a:off x="63500" y="-136525"/>
            <a:ext cx="7267575" cy="544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www.google.com/url?sa=i&amp;source=images&amp;cd=&amp;docid=R70ESWJ4k3Oz_M&amp;tbnid=drEkySQ-dI8DyM&amp;ved=0CAUQjBw&amp;url=http%3A%2F%2F1.bp.blogspot.com%2F-SWwL44aOcCU%2FT1-hYNOhebI%2FAAAAAAAAD9I%2F2Ln9ZkKCu6A%2Fs1600%2Fsouthcarolina_2012.jpg&amp;ei=ouwIU_3KC--isASYpoD4Cg&amp;psig=AFQjCNGgutpY28urj5kflWjfidd1v6Rr_w&amp;ust=1393180194259182"/>
          <p:cNvSpPr>
            <a:spLocks noChangeAspect="1" noChangeArrowheads="1"/>
          </p:cNvSpPr>
          <p:nvPr/>
        </p:nvSpPr>
        <p:spPr bwMode="auto">
          <a:xfrm>
            <a:off x="215900" y="15875"/>
            <a:ext cx="7267575" cy="544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0" name="Picture 12" descr="http://i.usatoday.net/news/_photos/2012/01/02/How-the-Iowa-Republican-caucuses-work-6HPOGUJ-x-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1905000"/>
            <a:ext cx="6019800" cy="442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14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National Convention</a:t>
            </a:r>
            <a:endParaRPr lang="en-US" dirty="0"/>
          </a:p>
        </p:txBody>
      </p:sp>
      <p:sp>
        <p:nvSpPr>
          <p:cNvPr id="3" name="Content Placeholder 2"/>
          <p:cNvSpPr>
            <a:spLocks noGrp="1"/>
          </p:cNvSpPr>
          <p:nvPr>
            <p:ph idx="1"/>
          </p:nvPr>
        </p:nvSpPr>
        <p:spPr>
          <a:xfrm>
            <a:off x="381000" y="1654032"/>
            <a:ext cx="8229600" cy="4572000"/>
          </a:xfrm>
        </p:spPr>
        <p:txBody>
          <a:bodyPr/>
          <a:lstStyle/>
          <a:p>
            <a:r>
              <a:rPr lang="en-US" b="1" dirty="0" smtClean="0"/>
              <a:t>Candidate announced – lays out platform </a:t>
            </a:r>
            <a:r>
              <a:rPr lang="en-US" b="1" dirty="0"/>
              <a:t>(</a:t>
            </a:r>
            <a:r>
              <a:rPr lang="en-US" b="1" dirty="0" smtClean="0"/>
              <a:t>principles &amp; objectives)</a:t>
            </a:r>
          </a:p>
          <a:p>
            <a:r>
              <a:rPr lang="en-US" b="1" dirty="0" smtClean="0"/>
              <a:t>Keynote Address – Best orator delivers speech to motivate &amp; establish goals</a:t>
            </a:r>
            <a:endParaRPr lang="en-US" b="1" dirty="0"/>
          </a:p>
        </p:txBody>
      </p:sp>
      <p:pic>
        <p:nvPicPr>
          <p:cNvPr id="1026" name="Picture 2" descr="http://media.sacbee.com/static/weblogs/photos/images/2012/aug12/republican_convention_2012_sm/republican_convention_2012_0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7" y="3962174"/>
            <a:ext cx="4294043" cy="2752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tlantablackstar.com/wp-content/uploads/2012/09/democratic-national-convention.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940032"/>
            <a:ext cx="4662055" cy="279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05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The Election</a:t>
            </a:r>
            <a:endParaRPr lang="en-US" dirty="0"/>
          </a:p>
        </p:txBody>
      </p:sp>
      <p:sp>
        <p:nvSpPr>
          <p:cNvPr id="3" name="Content Placeholder 2"/>
          <p:cNvSpPr>
            <a:spLocks noGrp="1"/>
          </p:cNvSpPr>
          <p:nvPr>
            <p:ph idx="1"/>
          </p:nvPr>
        </p:nvSpPr>
        <p:spPr>
          <a:xfrm>
            <a:off x="457200" y="1524000"/>
            <a:ext cx="8229600" cy="4930808"/>
          </a:xfrm>
        </p:spPr>
        <p:txBody>
          <a:bodyPr>
            <a:normAutofit fontScale="92500" lnSpcReduction="10000"/>
          </a:bodyPr>
          <a:lstStyle/>
          <a:p>
            <a:r>
              <a:rPr lang="en-US" b="1" dirty="0" smtClean="0">
                <a:hlinkClick r:id="rId4"/>
              </a:rPr>
              <a:t>Electoral College</a:t>
            </a:r>
            <a:endParaRPr lang="en-US" b="1" dirty="0" smtClean="0"/>
          </a:p>
          <a:p>
            <a:pPr lvl="1"/>
            <a:r>
              <a:rPr lang="en-US" b="1" dirty="0" smtClean="0"/>
              <a:t>Based on members of Congress – we have 13 (there are 538 total – </a:t>
            </a:r>
            <a:r>
              <a:rPr lang="en-US" b="1" u="sng" dirty="0" smtClean="0"/>
              <a:t>270 needed to win </a:t>
            </a:r>
            <a:r>
              <a:rPr lang="en-US" b="1" dirty="0" smtClean="0"/>
              <a:t>majority)</a:t>
            </a:r>
          </a:p>
          <a:p>
            <a:pPr lvl="1"/>
            <a:r>
              <a:rPr lang="en-US" b="1" dirty="0" smtClean="0"/>
              <a:t>Framers wanted electors to use their own judgment</a:t>
            </a:r>
          </a:p>
          <a:p>
            <a:pPr lvl="1"/>
            <a:r>
              <a:rPr lang="en-US" b="1" dirty="0" smtClean="0"/>
              <a:t>Today electors vote the way the majority of people in their state vote– “winner take all” except Maine </a:t>
            </a:r>
            <a:r>
              <a:rPr lang="en-US" b="1" dirty="0"/>
              <a:t>&amp;</a:t>
            </a:r>
            <a:r>
              <a:rPr lang="en-US" b="1" dirty="0" smtClean="0"/>
              <a:t> Nebraska </a:t>
            </a:r>
          </a:p>
          <a:p>
            <a:pPr marL="537210" lvl="1" indent="0">
              <a:buNone/>
            </a:pPr>
            <a:endParaRPr lang="en-US" b="1" dirty="0" smtClean="0"/>
          </a:p>
          <a:p>
            <a:pPr marL="537210" lvl="1" indent="0">
              <a:buNone/>
            </a:pPr>
            <a:r>
              <a:rPr lang="en-US" sz="2000" b="1" dirty="0" smtClean="0">
                <a:solidFill>
                  <a:srgbClr val="FF0000"/>
                </a:solidFill>
              </a:rPr>
              <a:t>Election 1</a:t>
            </a:r>
            <a:r>
              <a:rPr lang="en-US" sz="2000" b="1" baseline="30000" dirty="0" smtClean="0">
                <a:solidFill>
                  <a:srgbClr val="FF0000"/>
                </a:solidFill>
              </a:rPr>
              <a:t>st</a:t>
            </a:r>
            <a:r>
              <a:rPr lang="en-US" sz="2000" b="1" dirty="0" smtClean="0">
                <a:solidFill>
                  <a:srgbClr val="FF0000"/>
                </a:solidFill>
              </a:rPr>
              <a:t> Tuesday after 1</a:t>
            </a:r>
            <a:r>
              <a:rPr lang="en-US" sz="2000" b="1" baseline="30000" dirty="0" smtClean="0">
                <a:solidFill>
                  <a:srgbClr val="FF0000"/>
                </a:solidFill>
              </a:rPr>
              <a:t>st</a:t>
            </a:r>
            <a:r>
              <a:rPr lang="en-US" sz="2000" b="1" dirty="0" smtClean="0">
                <a:solidFill>
                  <a:srgbClr val="FF0000"/>
                </a:solidFill>
              </a:rPr>
              <a:t> Monday in Nov.</a:t>
            </a:r>
          </a:p>
          <a:p>
            <a:pPr marL="537210" lvl="1" indent="0">
              <a:buNone/>
            </a:pPr>
            <a:r>
              <a:rPr lang="en-US" sz="2000" b="1" dirty="0" smtClean="0">
                <a:solidFill>
                  <a:srgbClr val="FF0000"/>
                </a:solidFill>
              </a:rPr>
              <a:t>Electoral vote – Mon. after 2</a:t>
            </a:r>
            <a:r>
              <a:rPr lang="en-US" sz="2000" b="1" baseline="30000" dirty="0" smtClean="0">
                <a:solidFill>
                  <a:srgbClr val="FF0000"/>
                </a:solidFill>
              </a:rPr>
              <a:t>nd</a:t>
            </a:r>
            <a:r>
              <a:rPr lang="en-US" sz="2000" b="1" dirty="0" smtClean="0">
                <a:solidFill>
                  <a:srgbClr val="FF0000"/>
                </a:solidFill>
              </a:rPr>
              <a:t> Wed. in Dec. at State Capital, then sent to the Pres. Of the Senate</a:t>
            </a:r>
            <a:endParaRPr lang="en-US" sz="2000" b="1" dirty="0">
              <a:solidFill>
                <a:srgbClr val="FF0000"/>
              </a:solidFill>
            </a:endParaRPr>
          </a:p>
        </p:txBody>
      </p:sp>
    </p:spTree>
    <p:extLst>
      <p:ext uri="{BB962C8B-B14F-4D97-AF65-F5344CB8AC3E}">
        <p14:creationId xmlns:p14="http://schemas.microsoft.com/office/powerpoint/2010/main" val="1850538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Constitutional Roles of the President</a:t>
            </a:r>
            <a:endParaRPr lang="en-US" b="1" dirty="0"/>
          </a:p>
        </p:txBody>
      </p:sp>
      <p:sp>
        <p:nvSpPr>
          <p:cNvPr id="3" name="Content Placeholder 2"/>
          <p:cNvSpPr>
            <a:spLocks noGrp="1"/>
          </p:cNvSpPr>
          <p:nvPr>
            <p:ph idx="1"/>
          </p:nvPr>
        </p:nvSpPr>
        <p:spPr>
          <a:xfrm>
            <a:off x="457200" y="1882808"/>
            <a:ext cx="8229600" cy="1165192"/>
          </a:xfrm>
        </p:spPr>
        <p:txBody>
          <a:bodyPr/>
          <a:lstStyle/>
          <a:p>
            <a:pPr marL="64008" indent="0">
              <a:buNone/>
            </a:pPr>
            <a:r>
              <a:rPr lang="en-US" b="1" dirty="0" smtClean="0"/>
              <a:t>1.  Chief of State – ceremonial duties </a:t>
            </a:r>
          </a:p>
        </p:txBody>
      </p:sp>
      <p:pic>
        <p:nvPicPr>
          <p:cNvPr id="1026" name="Picture 2" descr="http://www.blogcdn.com/www.politicsdaily.com/media/2009/05/872149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8685"/>
            <a:ext cx="3524111"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d/d8/US_Navy_050120-F-6911G-128_With_his_family_by_his_side,_President_George_W._Bush_is_sworn_in_for_his_second_term_as_the_43rd_President_of_the_United_States_by_U.S._Supreme_Court_Chief_Justice_William_Rehnquist_in_Washington,_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321" y="4459847"/>
            <a:ext cx="3767724" cy="2416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images.politico.com/global/news/110915_medal_honor_ap_6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207" y="2521412"/>
            <a:ext cx="4162425" cy="2256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19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 following is true?</a:t>
            </a:r>
            <a:endParaRPr lang="en-US" dirty="0"/>
          </a:p>
        </p:txBody>
      </p:sp>
      <p:sp>
        <p:nvSpPr>
          <p:cNvPr id="3" name="Content Placeholder 2"/>
          <p:cNvSpPr>
            <a:spLocks noGrp="1"/>
          </p:cNvSpPr>
          <p:nvPr>
            <p:ph idx="1"/>
          </p:nvPr>
        </p:nvSpPr>
        <p:spPr/>
        <p:txBody>
          <a:bodyPr/>
          <a:lstStyle/>
          <a:p>
            <a:pPr marL="578358" indent="-514350">
              <a:buFont typeface="+mj-lt"/>
              <a:buAutoNum type="alphaUcPeriod"/>
            </a:pPr>
            <a:r>
              <a:rPr lang="en-US" dirty="0" smtClean="0"/>
              <a:t>When you vote, your ballot is cast for the Presidential candidate you want.</a:t>
            </a:r>
          </a:p>
          <a:p>
            <a:pPr marL="578358" indent="-514350">
              <a:buFont typeface="+mj-lt"/>
              <a:buAutoNum type="alphaUcPeriod"/>
            </a:pPr>
            <a:r>
              <a:rPr lang="en-US" dirty="0" smtClean="0"/>
              <a:t>When you vote, your ballot is cast for the elector who has pledged to vote for that candidate.</a:t>
            </a:r>
          </a:p>
        </p:txBody>
      </p:sp>
    </p:spTree>
    <p:extLst>
      <p:ext uri="{BB962C8B-B14F-4D97-AF65-F5344CB8AC3E}">
        <p14:creationId xmlns:p14="http://schemas.microsoft.com/office/powerpoint/2010/main" val="2182829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399032"/>
          </a:xfrm>
        </p:spPr>
        <p:txBody>
          <a:bodyPr>
            <a:normAutofit fontScale="90000"/>
          </a:bodyPr>
          <a:lstStyle/>
          <a:p>
            <a:r>
              <a:rPr lang="en-US" dirty="0" smtClean="0"/>
              <a:t>Minnesota has10 electoral votes, if Candidate A wins 60% of the vote and Candidate B wins 40% of the vote, which of the following is true?</a:t>
            </a:r>
            <a:endParaRPr lang="en-US" dirty="0"/>
          </a:p>
        </p:txBody>
      </p:sp>
      <p:sp>
        <p:nvSpPr>
          <p:cNvPr id="3" name="Content Placeholder 2"/>
          <p:cNvSpPr>
            <a:spLocks noGrp="1"/>
          </p:cNvSpPr>
          <p:nvPr>
            <p:ph idx="1"/>
          </p:nvPr>
        </p:nvSpPr>
        <p:spPr>
          <a:xfrm>
            <a:off x="457200" y="3048000"/>
            <a:ext cx="8229600" cy="3406808"/>
          </a:xfrm>
        </p:spPr>
        <p:txBody>
          <a:bodyPr/>
          <a:lstStyle/>
          <a:p>
            <a:pPr marL="578358" indent="-514350">
              <a:buFont typeface="+mj-lt"/>
              <a:buAutoNum type="alphaUcPeriod"/>
            </a:pPr>
            <a:r>
              <a:rPr lang="en-US" dirty="0" smtClean="0"/>
              <a:t>6 electoral votes go to A and 4 to B</a:t>
            </a:r>
          </a:p>
          <a:p>
            <a:pPr marL="578358" indent="-514350">
              <a:buFont typeface="+mj-lt"/>
              <a:buAutoNum type="alphaUcPeriod"/>
            </a:pPr>
            <a:r>
              <a:rPr lang="en-US" dirty="0" smtClean="0"/>
              <a:t>It is based on how each Congressional district votes</a:t>
            </a:r>
          </a:p>
          <a:p>
            <a:pPr marL="578358" indent="-514350">
              <a:buFont typeface="+mj-lt"/>
              <a:buAutoNum type="alphaUcPeriod"/>
            </a:pPr>
            <a:r>
              <a:rPr lang="en-US" dirty="0" smtClean="0"/>
              <a:t>All of the electoral votes go to Candidate A</a:t>
            </a:r>
          </a:p>
          <a:p>
            <a:pPr marL="578358" indent="-514350">
              <a:buFont typeface="+mj-lt"/>
              <a:buAutoNum type="alphaUcPeriod"/>
            </a:pPr>
            <a:r>
              <a:rPr lang="en-US" dirty="0" smtClean="0"/>
              <a:t>None of the above.</a:t>
            </a:r>
            <a:endParaRPr lang="en-US" dirty="0"/>
          </a:p>
        </p:txBody>
      </p:sp>
    </p:spTree>
    <p:extLst>
      <p:ext uri="{BB962C8B-B14F-4D97-AF65-F5344CB8AC3E}">
        <p14:creationId xmlns:p14="http://schemas.microsoft.com/office/powerpoint/2010/main" val="776710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the Founding Fathers create the “Electoral College?”</a:t>
            </a:r>
            <a:endParaRPr lang="en-US" dirty="0"/>
          </a:p>
        </p:txBody>
      </p:sp>
      <p:sp>
        <p:nvSpPr>
          <p:cNvPr id="3" name="Content Placeholder 2"/>
          <p:cNvSpPr>
            <a:spLocks noGrp="1"/>
          </p:cNvSpPr>
          <p:nvPr>
            <p:ph idx="1"/>
          </p:nvPr>
        </p:nvSpPr>
        <p:spPr/>
        <p:txBody>
          <a:bodyPr/>
          <a:lstStyle/>
          <a:p>
            <a:pPr marL="578358" indent="-514350">
              <a:buFont typeface="+mj-lt"/>
              <a:buAutoNum type="alphaUcPeriod"/>
            </a:pPr>
            <a:r>
              <a:rPr lang="en-US" dirty="0" smtClean="0"/>
              <a:t>It was part of a compromise to satisfy smaller states</a:t>
            </a:r>
          </a:p>
          <a:p>
            <a:pPr marL="578358" indent="-514350">
              <a:buFont typeface="+mj-lt"/>
              <a:buAutoNum type="alphaUcPeriod"/>
            </a:pPr>
            <a:r>
              <a:rPr lang="en-US" dirty="0" smtClean="0"/>
              <a:t>They wanted to separate the presidency from </a:t>
            </a:r>
          </a:p>
          <a:p>
            <a:pPr marL="578358" indent="-514350">
              <a:buFont typeface="+mj-lt"/>
              <a:buAutoNum type="alphaUcPeriod"/>
            </a:pPr>
            <a:r>
              <a:rPr lang="en-US" dirty="0" smtClean="0"/>
              <a:t>To prevent regional favoritism</a:t>
            </a:r>
          </a:p>
          <a:p>
            <a:pPr marL="578358" indent="-514350">
              <a:buFont typeface="+mj-lt"/>
              <a:buAutoNum type="alphaUcPeriod"/>
            </a:pPr>
            <a:r>
              <a:rPr lang="en-US" dirty="0" smtClean="0"/>
              <a:t>All of the above.</a:t>
            </a:r>
            <a:endParaRPr lang="en-US" dirty="0"/>
          </a:p>
        </p:txBody>
      </p:sp>
    </p:spTree>
    <p:extLst>
      <p:ext uri="{BB962C8B-B14F-4D97-AF65-F5344CB8AC3E}">
        <p14:creationId xmlns:p14="http://schemas.microsoft.com/office/powerpoint/2010/main" val="1163207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a:r>
              <a:rPr lang="en-US" b="1" dirty="0" smtClean="0"/>
              <a:t>Jan. 6 – President of the Senate reads the votes</a:t>
            </a:r>
          </a:p>
          <a:p>
            <a:pPr lvl="1"/>
            <a:r>
              <a:rPr lang="en-US" b="1" dirty="0" smtClean="0"/>
              <a:t>No majority or a tie – House votes on top 3 like in </a:t>
            </a:r>
            <a:r>
              <a:rPr lang="en-US" sz="2800" b="1" dirty="0">
                <a:hlinkClick r:id="rId3"/>
              </a:rPr>
              <a:t>1800</a:t>
            </a:r>
            <a:r>
              <a:rPr lang="en-US" sz="2800" b="1" dirty="0"/>
              <a:t> &amp; </a:t>
            </a:r>
            <a:r>
              <a:rPr lang="en-US" sz="2800" b="1" dirty="0" smtClean="0">
                <a:hlinkClick r:id="rId4"/>
              </a:rPr>
              <a:t>1824</a:t>
            </a:r>
            <a:endParaRPr lang="en-US" b="1" dirty="0" smtClean="0"/>
          </a:p>
        </p:txBody>
      </p:sp>
    </p:spTree>
    <p:extLst>
      <p:ext uri="{BB962C8B-B14F-4D97-AF65-F5344CB8AC3E}">
        <p14:creationId xmlns:p14="http://schemas.microsoft.com/office/powerpoint/2010/main" val="941520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Flaws</a:t>
            </a:r>
            <a:endParaRPr lang="en-US" dirty="0"/>
          </a:p>
        </p:txBody>
      </p:sp>
      <p:sp>
        <p:nvSpPr>
          <p:cNvPr id="3" name="Content Placeholder 2"/>
          <p:cNvSpPr>
            <a:spLocks noGrp="1"/>
          </p:cNvSpPr>
          <p:nvPr>
            <p:ph idx="1"/>
          </p:nvPr>
        </p:nvSpPr>
        <p:spPr>
          <a:xfrm>
            <a:off x="457200" y="1447800"/>
            <a:ext cx="8229600" cy="4572000"/>
          </a:xfrm>
        </p:spPr>
        <p:txBody>
          <a:bodyPr>
            <a:normAutofit/>
          </a:bodyPr>
          <a:lstStyle/>
          <a:p>
            <a:r>
              <a:rPr lang="en-US" sz="2400" b="1" dirty="0" smtClean="0"/>
              <a:t>Popular vote winner not guaranteed Presidency</a:t>
            </a:r>
          </a:p>
          <a:p>
            <a:pPr lvl="1"/>
            <a:r>
              <a:rPr lang="en-US" sz="2400" b="1" dirty="0" smtClean="0"/>
              <a:t>1824, 1876, 1888, 2000 (Supreme Court voted 5-4 to give Bush Florida’s votes making him the winner)</a:t>
            </a:r>
          </a:p>
          <a:p>
            <a:pPr lvl="1"/>
            <a:r>
              <a:rPr lang="en-US" sz="2400" b="1" dirty="0" smtClean="0"/>
              <a:t>15 Presidents won plurality not majority</a:t>
            </a:r>
          </a:p>
          <a:p>
            <a:r>
              <a:rPr lang="en-US" sz="2400" b="1" dirty="0" smtClean="0"/>
              <a:t>Electors not required to vote according to popular vote</a:t>
            </a:r>
          </a:p>
          <a:p>
            <a:pPr lvl="1"/>
            <a:r>
              <a:rPr lang="en-US" sz="2400" b="1" dirty="0" smtClean="0"/>
              <a:t>9 times – </a:t>
            </a:r>
            <a:r>
              <a:rPr lang="en-US" sz="2400" b="1" dirty="0" smtClean="0">
                <a:hlinkClick r:id="rId3"/>
              </a:rPr>
              <a:t>faithless electors</a:t>
            </a:r>
            <a:endParaRPr lang="en-US" sz="2400" b="1" dirty="0" smtClean="0"/>
          </a:p>
          <a:p>
            <a:pPr marL="537210" lvl="1" indent="0">
              <a:buNone/>
            </a:pPr>
            <a:endParaRPr lang="en-US" sz="2400" b="1" dirty="0"/>
          </a:p>
        </p:txBody>
      </p:sp>
    </p:spTree>
    <p:extLst>
      <p:ext uri="{BB962C8B-B14F-4D97-AF65-F5344CB8AC3E}">
        <p14:creationId xmlns:p14="http://schemas.microsoft.com/office/powerpoint/2010/main" val="2026886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91" y="152400"/>
            <a:ext cx="8229600" cy="980726"/>
          </a:xfrm>
        </p:spPr>
        <p:txBody>
          <a:bodyPr/>
          <a:lstStyle/>
          <a:p>
            <a:r>
              <a:rPr lang="en-US" dirty="0" smtClean="0">
                <a:hlinkClick r:id="rId3"/>
              </a:rPr>
              <a:t>Reforms</a:t>
            </a:r>
            <a:endParaRPr lang="en-US" dirty="0"/>
          </a:p>
        </p:txBody>
      </p:sp>
      <p:sp>
        <p:nvSpPr>
          <p:cNvPr id="3" name="Content Placeholder 2"/>
          <p:cNvSpPr>
            <a:spLocks noGrp="1"/>
          </p:cNvSpPr>
          <p:nvPr>
            <p:ph idx="1"/>
          </p:nvPr>
        </p:nvSpPr>
        <p:spPr>
          <a:xfrm>
            <a:off x="416391" y="914400"/>
            <a:ext cx="8229600" cy="4572000"/>
          </a:xfrm>
        </p:spPr>
        <p:txBody>
          <a:bodyPr>
            <a:normAutofit/>
          </a:bodyPr>
          <a:lstStyle/>
          <a:p>
            <a:r>
              <a:rPr lang="en-US" sz="2400" b="1" dirty="0" smtClean="0"/>
              <a:t>District Plan – Electors from each district of a state - vote based on popular vote of district – solves “winner take all” but not popular vote issue</a:t>
            </a:r>
          </a:p>
          <a:p>
            <a:r>
              <a:rPr lang="en-US" sz="2400" b="1" dirty="0" smtClean="0"/>
              <a:t>Proportional Plan –</a:t>
            </a:r>
            <a:r>
              <a:rPr lang="en-US" sz="2400" b="1" i="1" dirty="0" smtClean="0"/>
              <a:t>win 40% of popular vote of a state with 20 electors, get 8 electors </a:t>
            </a:r>
            <a:r>
              <a:rPr lang="en-US" sz="2400" b="1" dirty="0" smtClean="0"/>
              <a:t>–eliminates “winner take all” but not popular vote issue</a:t>
            </a:r>
            <a:endParaRPr lang="en-US" sz="2400" b="1" dirty="0"/>
          </a:p>
        </p:txBody>
      </p:sp>
      <p:pic>
        <p:nvPicPr>
          <p:cNvPr id="1026" name="Picture 2" descr="http://www.jmu.edu/pcinva/wm_library/VA_Cong_Dist.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325761"/>
            <a:ext cx="7668720" cy="33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1664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Direct Popular Vote</a:t>
            </a:r>
          </a:p>
          <a:p>
            <a:pPr lvl="1"/>
            <a:r>
              <a:rPr lang="en-US" b="1" dirty="0" smtClean="0"/>
              <a:t>Needs amendment – House passed it in 1970 &amp;1979 but killed by Senate.</a:t>
            </a:r>
          </a:p>
          <a:p>
            <a:pPr lvl="1"/>
            <a:r>
              <a:rPr lang="en-US" b="1" dirty="0" smtClean="0"/>
              <a:t>Opposed by small states who are now overrepresented</a:t>
            </a:r>
          </a:p>
          <a:p>
            <a:pPr lvl="1">
              <a:buNone/>
            </a:pPr>
            <a:r>
              <a:rPr lang="en-US" b="1" dirty="0" smtClean="0">
                <a:solidFill>
                  <a:srgbClr val="FF0000"/>
                </a:solidFill>
              </a:rPr>
              <a:t>As it stands, a candidate only needs to win 11 most populated states to get a majority of electoral </a:t>
            </a:r>
            <a:r>
              <a:rPr lang="en-US" b="1" dirty="0" smtClean="0">
                <a:solidFill>
                  <a:srgbClr val="FF0000"/>
                </a:solidFill>
              </a:rPr>
              <a:t>votes</a:t>
            </a:r>
            <a:endParaRPr lang="en-US" b="1" dirty="0" smtClean="0">
              <a:solidFill>
                <a:srgbClr val="FF0000"/>
              </a:solidFill>
            </a:endParaRPr>
          </a:p>
        </p:txBody>
      </p:sp>
    </p:spTree>
    <p:extLst>
      <p:ext uri="{BB962C8B-B14F-4D97-AF65-F5344CB8AC3E}">
        <p14:creationId xmlns:p14="http://schemas.microsoft.com/office/powerpoint/2010/main" val="993235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Presidential Power</a:t>
            </a:r>
            <a:endParaRPr lang="en-US" dirty="0"/>
          </a:p>
        </p:txBody>
      </p:sp>
      <p:sp>
        <p:nvSpPr>
          <p:cNvPr id="3" name="Content Placeholder 2"/>
          <p:cNvSpPr>
            <a:spLocks noGrp="1"/>
          </p:cNvSpPr>
          <p:nvPr>
            <p:ph idx="1"/>
          </p:nvPr>
        </p:nvSpPr>
        <p:spPr>
          <a:xfrm>
            <a:off x="381000" y="1295400"/>
            <a:ext cx="8229600" cy="4572000"/>
          </a:xfrm>
        </p:spPr>
        <p:txBody>
          <a:bodyPr/>
          <a:lstStyle/>
          <a:p>
            <a:r>
              <a:rPr lang="en-US" b="1" dirty="0" smtClean="0"/>
              <a:t>One person in charge instead of many in legislature</a:t>
            </a:r>
          </a:p>
          <a:p>
            <a:r>
              <a:rPr lang="en-US" b="1" dirty="0" smtClean="0"/>
              <a:t>Demands caused by industrialization</a:t>
            </a:r>
          </a:p>
          <a:p>
            <a:r>
              <a:rPr lang="en-US" b="1" dirty="0" smtClean="0"/>
              <a:t>National emergencies</a:t>
            </a:r>
          </a:p>
          <a:p>
            <a:r>
              <a:rPr lang="en-US" b="1" dirty="0" smtClean="0"/>
              <a:t>Congress passed laws to delegate authority to executive branch </a:t>
            </a:r>
            <a:endParaRPr lang="en-US" b="1" dirty="0"/>
          </a:p>
          <a:p>
            <a:r>
              <a:rPr lang="en-US" b="1" dirty="0" smtClean="0"/>
              <a:t>Mass media</a:t>
            </a:r>
            <a:endParaRPr lang="en-US" b="1" dirty="0"/>
          </a:p>
        </p:txBody>
      </p:sp>
    </p:spTree>
    <p:extLst>
      <p:ext uri="{BB962C8B-B14F-4D97-AF65-F5344CB8AC3E}">
        <p14:creationId xmlns:p14="http://schemas.microsoft.com/office/powerpoint/2010/main" val="655044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87" name="Picture 39"/>
          <p:cNvPicPr>
            <a:picLocks noChangeAspect="1" noChangeArrowheads="1"/>
          </p:cNvPicPr>
          <p:nvPr/>
        </p:nvPicPr>
        <p:blipFill rotWithShape="1">
          <a:blip r:embed="rId2">
            <a:extLst>
              <a:ext uri="{28A0092B-C50C-407E-A947-70E740481C1C}">
                <a14:useLocalDpi xmlns:a14="http://schemas.microsoft.com/office/drawing/2010/main" val="0"/>
              </a:ext>
            </a:extLst>
          </a:blip>
          <a:srcRect l="14173" t="21459" r="54319" b="10080"/>
          <a:stretch/>
        </p:blipFill>
        <p:spPr bwMode="auto">
          <a:xfrm>
            <a:off x="1752600" y="15113"/>
            <a:ext cx="5601534" cy="684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760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President’s Eyes Only</a:t>
            </a:r>
            <a:endParaRPr lang="en-US" dirty="0"/>
          </a:p>
        </p:txBody>
      </p:sp>
      <p:sp>
        <p:nvSpPr>
          <p:cNvPr id="3" name="Content Placeholder 2"/>
          <p:cNvSpPr>
            <a:spLocks noGrp="1"/>
          </p:cNvSpPr>
          <p:nvPr>
            <p:ph idx="1"/>
          </p:nvPr>
        </p:nvSpPr>
        <p:spPr>
          <a:xfrm>
            <a:off x="457200" y="1524000"/>
            <a:ext cx="8229600" cy="4572000"/>
          </a:xfrm>
        </p:spPr>
        <p:txBody>
          <a:bodyPr>
            <a:normAutofit lnSpcReduction="10000"/>
          </a:bodyPr>
          <a:lstStyle/>
          <a:p>
            <a:r>
              <a:rPr lang="en-US" b="1" dirty="0" smtClean="0"/>
              <a:t>You will split into 6 groups.</a:t>
            </a:r>
          </a:p>
          <a:p>
            <a:r>
              <a:rPr lang="en-US" b="1" dirty="0" smtClean="0"/>
              <a:t>Each group will receive a presidential crisis scenario (all scenarios are actual challenges encountered by past presidents.</a:t>
            </a:r>
          </a:p>
          <a:p>
            <a:r>
              <a:rPr lang="en-US" b="1" dirty="0" smtClean="0"/>
              <a:t>You will come up with alternative solutions to your crisis. You may refer to the “Decision Making Spectrum” for ideas, but you are not limited to those actions.</a:t>
            </a:r>
            <a:endParaRPr lang="en-US" b="1" dirty="0"/>
          </a:p>
        </p:txBody>
      </p:sp>
    </p:spTree>
    <p:extLst>
      <p:ext uri="{BB962C8B-B14F-4D97-AF65-F5344CB8AC3E}">
        <p14:creationId xmlns:p14="http://schemas.microsoft.com/office/powerpoint/2010/main" val="243316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900" y="289560"/>
            <a:ext cx="8534402" cy="3543300"/>
          </a:xfrm>
        </p:spPr>
        <p:txBody>
          <a:bodyPr>
            <a:normAutofit/>
          </a:bodyPr>
          <a:lstStyle/>
          <a:p>
            <a:pPr marL="64008" indent="0">
              <a:buNone/>
            </a:pPr>
            <a:r>
              <a:rPr lang="en-US" b="1" dirty="0" smtClean="0"/>
              <a:t>2.  Chief Executive – makes sure laws are executed &amp; oversees millions of federal employees</a:t>
            </a:r>
          </a:p>
          <a:p>
            <a:r>
              <a:rPr lang="en-US" b="1" dirty="0"/>
              <a:t>Appointment p</a:t>
            </a:r>
            <a:r>
              <a:rPr lang="en-US" b="1" dirty="0" smtClean="0"/>
              <a:t>ower</a:t>
            </a:r>
            <a:endParaRPr lang="en-US" b="1" dirty="0"/>
          </a:p>
          <a:p>
            <a:pPr lvl="1"/>
            <a:r>
              <a:rPr lang="en-US" b="1" dirty="0" smtClean="0"/>
              <a:t>Ambassadors, diplomats, federal judges</a:t>
            </a:r>
            <a:r>
              <a:rPr lang="en-US" b="1" dirty="0"/>
              <a:t>, </a:t>
            </a:r>
            <a:r>
              <a:rPr lang="en-US" b="1" dirty="0" smtClean="0"/>
              <a:t>US Marshals, cabinet members, military officers</a:t>
            </a:r>
          </a:p>
          <a:p>
            <a:pPr lvl="1"/>
            <a:r>
              <a:rPr lang="en-US" b="1" dirty="0" smtClean="0"/>
              <a:t>Appointments approved by the Senate</a:t>
            </a:r>
            <a:endParaRPr lang="en-US" b="1" dirty="0"/>
          </a:p>
          <a:p>
            <a:pPr marL="953262" lvl="1" indent="-514350">
              <a:buAutoNum type="arabicPeriod" startAt="2"/>
            </a:pPr>
            <a:endParaRPr lang="en-US" b="1" dirty="0"/>
          </a:p>
          <a:p>
            <a:endParaRPr lang="en-US" dirty="0"/>
          </a:p>
        </p:txBody>
      </p:sp>
      <p:pic>
        <p:nvPicPr>
          <p:cNvPr id="9" name="Content Placeholder 8"/>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4088" b="6415"/>
          <a:stretch/>
        </p:blipFill>
        <p:spPr>
          <a:xfrm>
            <a:off x="4724400" y="2841625"/>
            <a:ext cx="3924642" cy="2339975"/>
          </a:xfrm>
        </p:spPr>
      </p:pic>
      <p:sp>
        <p:nvSpPr>
          <p:cNvPr id="4" name="AutoShape 2" descr="http://www.google.com/url?sa=i&amp;source=images&amp;cd=&amp;docid=xQ4qCos-SLYtjM&amp;tbnid=QeK22qSqqlz4zM:&amp;ved=0CAUQjBw&amp;url=http%3A%2F%2Friceonhistory.files.wordpress.com%2F2011%2F11%2Fmonroe-nominations-in-jqas-hand.jpg&amp;ei=7aAGU4TnNIej0AGnxoHwCg&amp;psig=AFQjCNGfh5wsGw2yjU8VCNKOcZtUjq3MFA&amp;ust=1393029741950474"/>
          <p:cNvSpPr>
            <a:spLocks noChangeAspect="1" noChangeArrowheads="1"/>
          </p:cNvSpPr>
          <p:nvPr/>
        </p:nvSpPr>
        <p:spPr bwMode="auto">
          <a:xfrm>
            <a:off x="63500" y="-136525"/>
            <a:ext cx="7267575" cy="544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www.google.com/url?sa=i&amp;source=images&amp;cd=&amp;docid=xQ4qCos-SLYtjM&amp;tbnid=QeK22qSqqlz4zM:&amp;ved=0CAUQjBw&amp;url=http%3A%2F%2Friceonhistory.files.wordpress.com%2F2011%2F11%2Fmonroe-nominations-in-jqas-hand.jpg&amp;ei=7aAGU4TnNIej0AGnxoHwCg&amp;psig=AFQjCNGfh5wsGw2yjU8VCNKOcZtUjq3MFA&amp;ust=1393029741950474"/>
          <p:cNvSpPr>
            <a:spLocks noChangeAspect="1" noChangeArrowheads="1"/>
          </p:cNvSpPr>
          <p:nvPr/>
        </p:nvSpPr>
        <p:spPr bwMode="auto">
          <a:xfrm>
            <a:off x="215900" y="15875"/>
            <a:ext cx="7267575" cy="544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www.google.com/url?sa=i&amp;source=images&amp;cd=&amp;docid=xQ4qCos-SLYtjM&amp;tbnid=QeK22qSqqlz4zM:&amp;ved=0CAUQjBw&amp;url=http%3A%2F%2Friceonhistory.files.wordpress.com%2F2011%2F11%2Fmonroe-nominations-in-jqas-hand.jpg&amp;ei=7aAGU4TnNIej0AGnxoHwCg&amp;psig=AFQjCNGfh5wsGw2yjU8VCNKOcZtUjq3MFA&amp;ust=1393029741950474"/>
          <p:cNvSpPr>
            <a:spLocks noChangeAspect="1" noChangeArrowheads="1"/>
          </p:cNvSpPr>
          <p:nvPr/>
        </p:nvSpPr>
        <p:spPr bwMode="auto">
          <a:xfrm>
            <a:off x="63500" y="-136525"/>
            <a:ext cx="31089600" cy="2331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4343399" y="5103674"/>
            <a:ext cx="4862195" cy="1754326"/>
          </a:xfrm>
          <a:prstGeom prst="rect">
            <a:avLst/>
          </a:prstGeom>
        </p:spPr>
        <p:txBody>
          <a:bodyPr wrap="square">
            <a:spAutoFit/>
          </a:bodyPr>
          <a:lstStyle/>
          <a:p>
            <a:r>
              <a:rPr lang="en-US" b="1" dirty="0">
                <a:solidFill>
                  <a:schemeClr val="accent1"/>
                </a:solidFill>
              </a:rPr>
              <a:t>President </a:t>
            </a:r>
            <a:r>
              <a:rPr lang="en-US" b="1" dirty="0" smtClean="0">
                <a:solidFill>
                  <a:schemeClr val="accent1"/>
                </a:solidFill>
              </a:rPr>
              <a:t>Obama </a:t>
            </a:r>
            <a:r>
              <a:rPr lang="en-US" b="1" dirty="0">
                <a:solidFill>
                  <a:schemeClr val="accent1"/>
                </a:solidFill>
              </a:rPr>
              <a:t>appointed former Ohio attorney general Richard Cordray to serve as </a:t>
            </a:r>
            <a:r>
              <a:rPr lang="en-US" b="1" dirty="0" smtClean="0">
                <a:solidFill>
                  <a:schemeClr val="accent1"/>
                </a:solidFill>
              </a:rPr>
              <a:t>director </a:t>
            </a:r>
            <a:r>
              <a:rPr lang="en-US" b="1" dirty="0">
                <a:solidFill>
                  <a:schemeClr val="accent1"/>
                </a:solidFill>
              </a:rPr>
              <a:t>of the Consumer Financial Protection Bureau (CFPB) Wednesday, drawing sharp criticism. (Manuel Balce Ceneta - Associated Press) </a:t>
            </a:r>
          </a:p>
        </p:txBody>
      </p:sp>
      <p:pic>
        <p:nvPicPr>
          <p:cNvPr id="4105" name="Picture 9" descr="http://cdn.ph.upi.com/collection/fp/upi/5436/0d1bb154a0c996cecb7750f67783de1e/Richard-Cordray-nominated-for-Director-of-the-Consumer-Financial-Protection-Bureau_1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40"/>
          <a:stretch/>
        </p:blipFill>
        <p:spPr bwMode="auto">
          <a:xfrm>
            <a:off x="360451" y="3978274"/>
            <a:ext cx="3635900"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49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r>
              <a:rPr lang="en-US" dirty="0" smtClean="0"/>
              <a:t>The Presidential Decisions</a:t>
            </a:r>
            <a:endParaRPr lang="en-US" dirty="0"/>
          </a:p>
        </p:txBody>
      </p:sp>
      <p:sp>
        <p:nvSpPr>
          <p:cNvPr id="3" name="Content Placeholder 2"/>
          <p:cNvSpPr>
            <a:spLocks noGrp="1"/>
          </p:cNvSpPr>
          <p:nvPr>
            <p:ph idx="1"/>
          </p:nvPr>
        </p:nvSpPr>
        <p:spPr>
          <a:xfrm>
            <a:off x="228600" y="990600"/>
            <a:ext cx="8686800" cy="5159408"/>
          </a:xfrm>
        </p:spPr>
        <p:txBody>
          <a:bodyPr>
            <a:noAutofit/>
          </a:bodyPr>
          <a:lstStyle/>
          <a:p>
            <a:pPr marL="64008" indent="0">
              <a:buNone/>
            </a:pPr>
            <a:r>
              <a:rPr lang="en-US" sz="2000" b="1" dirty="0"/>
              <a:t>CUBAN MISSILE CRISIS:</a:t>
            </a:r>
            <a:r>
              <a:rPr lang="en-US" sz="2000" dirty="0"/>
              <a:t> Kennedy’s military advisors wanted to take hostile action against the bases in Cuba.  The Air Force wanted to take out the sites with an air strike and many in the military called for an invasion of Cuba.  Afraid that such actions might lead to a world war, Kennedy decided to set up a “quarantine” of the island instead – calling it a quarantine was a unique approach to avoid calling it a blockade, which is considered an act of war.  He ordered that Soviet ships heading for Cuba carrying missile parts would not be allowed through the quarantine.  In addition, he demanded that the Soviets remove their bases and all Soviet weaponry from Cuba.  Just as tensions seemed to reach the breaking point, Khrushchev backed down.  Soviet ships were recalled and he subsequently agreed to remove the missiles and their bases from Cuba, letting the United States inspect Soviet ships leaving the island to be sure this was being done.  In return, the United States promised not to invade Cuba.  No mention was made of the United States removing missiles from Turkey.  Khrushchev handling of the situation may have contributed to losing his position as the Soviet premier. </a:t>
            </a:r>
          </a:p>
        </p:txBody>
      </p:sp>
    </p:spTree>
    <p:extLst>
      <p:ext uri="{BB962C8B-B14F-4D97-AF65-F5344CB8AC3E}">
        <p14:creationId xmlns:p14="http://schemas.microsoft.com/office/powerpoint/2010/main" val="1173962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fontScale="70000" lnSpcReduction="20000"/>
          </a:bodyPr>
          <a:lstStyle/>
          <a:p>
            <a:pPr marL="64008" indent="0">
              <a:buNone/>
            </a:pPr>
            <a:r>
              <a:rPr lang="en-US" b="1" dirty="0"/>
              <a:t>DRUGS AND THE DICTATOR: </a:t>
            </a:r>
            <a:r>
              <a:rPr lang="en-US" dirty="0"/>
              <a:t>Four days after the killing of the Marine, on December 20, 1989, President Bush ordered the invasion of Panama with more than 27,000 troops and over 300 aircraft. They were up against a Panamanian force of only around 3,000.  A few hours after the invasion began, Guillermo </a:t>
            </a:r>
            <a:r>
              <a:rPr lang="en-US" dirty="0" err="1"/>
              <a:t>Endara</a:t>
            </a:r>
            <a:r>
              <a:rPr lang="en-US" dirty="0"/>
              <a:t>, who had been victorious in the election voided by Noriega, was sworn in as President of Panama and served from 1989 until 1994.  Noriega escaped to the embassy of the Vatican in Panama.  International law prohibits any personnel from entering any foreign embassy.  Negotiations for his surrender ensued, and Marines set up enormous loud speakers across the street from the Embassy playing loud rock music around the clock in a residential area to increase the pressure.  On January 3, 1990, Noriega agreed to surrender.  Brought to the United States for trial, he was convicted on charges of drug smuggling, conspiracy, and racketeering and sentenced to 40 years without parole in a federal prison.  He was extradited to France in 2010, where he was tried and found guilty of murder and money laundering. He is currently serving 20 years in jail in Panama</a:t>
            </a:r>
            <a:r>
              <a:rPr lang="en-US" dirty="0" smtClean="0"/>
              <a:t>.</a:t>
            </a:r>
            <a:endParaRPr lang="en-US" dirty="0"/>
          </a:p>
        </p:txBody>
      </p:sp>
    </p:spTree>
    <p:extLst>
      <p:ext uri="{BB962C8B-B14F-4D97-AF65-F5344CB8AC3E}">
        <p14:creationId xmlns:p14="http://schemas.microsoft.com/office/powerpoint/2010/main" val="195521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a:bodyPr>
          <a:lstStyle/>
          <a:p>
            <a:pPr marL="64008" indent="0">
              <a:buNone/>
            </a:pPr>
            <a:r>
              <a:rPr lang="en-US" b="1" dirty="0"/>
              <a:t>SAVING POST-WAR EUROPE: </a:t>
            </a:r>
            <a:r>
              <a:rPr lang="en-US" dirty="0"/>
              <a:t>President Truman resisted calls for use of military force against the Soviets.  He instead implemented the Berlin Airlift in June of 1948.  For the next eleven months, the United States flew supplies and food into the city, feeding close to two million people.  At one point, a U.S. plane landed in Berlin every minute of the day.  By May 1949, the Soviet Union gave in and lifted their blockade of West Berlin</a:t>
            </a:r>
            <a:r>
              <a:rPr lang="en-US" dirty="0" smtClean="0"/>
              <a:t>.</a:t>
            </a:r>
            <a:endParaRPr lang="en-US" dirty="0"/>
          </a:p>
        </p:txBody>
      </p:sp>
    </p:spTree>
    <p:extLst>
      <p:ext uri="{BB962C8B-B14F-4D97-AF65-F5344CB8AC3E}">
        <p14:creationId xmlns:p14="http://schemas.microsoft.com/office/powerpoint/2010/main" val="1236464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fontScale="77500" lnSpcReduction="20000"/>
          </a:bodyPr>
          <a:lstStyle/>
          <a:p>
            <a:pPr marL="64008" indent="0">
              <a:buNone/>
            </a:pPr>
            <a:r>
              <a:rPr lang="en-US" b="1" dirty="0"/>
              <a:t>THE NULLIFICATION CRISIS: </a:t>
            </a:r>
            <a:r>
              <a:rPr lang="en-US" dirty="0"/>
              <a:t>President Jackson reacted angrily.  Pledged to uphold the Union, he threatened to hang the nullifiers: “…if a single drop of blood shall be shed there in opposition to the laws of the United States, I will hang the first man I can lay my hand on engaged in such treasonable conduct, upon the first tree I can reach.”  At his request, Congress passed a Force Bill, authorizing the President to use the army and navy, if necessary, to collect federal tariff duties.  The crisis was actually solved by the action of Jackson’s old foe, Henry Clay of Kentucky, who engineered a compromise tariff law, the Tariff of 1833. The compromise would gradually lower tariffs by about 10% over 8 years, to around 20 to 25% of the value of imported goods.  Since no other Southern states had joined South Carolina’s nullification vote, they were forced to save face by calling a new convention to voice support for the new tariff and repeal the ordinance of nullification.  As a last futile gesture of fist-shaking, they nullified the now unnecessary Force Act.</a:t>
            </a:r>
          </a:p>
        </p:txBody>
      </p:sp>
    </p:spTree>
    <p:extLst>
      <p:ext uri="{BB962C8B-B14F-4D97-AF65-F5344CB8AC3E}">
        <p14:creationId xmlns:p14="http://schemas.microsoft.com/office/powerpoint/2010/main" val="3348414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fontScale="70000" lnSpcReduction="20000"/>
          </a:bodyPr>
          <a:lstStyle/>
          <a:p>
            <a:pPr marL="64008" indent="0">
              <a:buNone/>
            </a:pPr>
            <a:r>
              <a:rPr lang="en-US" b="1" dirty="0"/>
              <a:t>COMMUNIST PRESENCE IN CENTRAL AMERICA:</a:t>
            </a:r>
            <a:r>
              <a:rPr lang="en-US" dirty="0"/>
              <a:t>  On October 25, President Reagan launched an invasion of Grenada.  Fighting continued for several days and the total number of U.S. troops reached some 7,000 along with 300 troops from the OAS (Organization of American States). The invading forces encountered about 1,500 Grenadian soldiers and about 700 </a:t>
            </a:r>
            <a:r>
              <a:rPr lang="en-US" dirty="0">
                <a:hlinkClick r:id="rId2" tooltip="Cuba"/>
              </a:rPr>
              <a:t>Cubans</a:t>
            </a:r>
            <a:r>
              <a:rPr lang="en-US" dirty="0"/>
              <a:t>.  Nearly eight thousand soldiers, sailors, airmen, and marines had participated in OPERATION URGENT FURY along with 353 Caribbean allies of the Caribbean Peace Forces (CPF). U.S. Armed Forces sustained 19 killed and 116 wounded; Cuban forces sustained 25 killed, 59 wounded and 638 combatants captured. Grenadian forces casualties were 45 killed and 358 wounded; at least 24 civilians were killed, several of whom were killed in the accidental bombing of a Grenadian mental hospital.  The invasion enjoyed popular support in the United States, but world reaction saw it as a violation of international law. An election in December of 1983 restored constitutional government, but U.S. military advisors remained on the island to assist efforts of the new government to keep the peace</a:t>
            </a:r>
            <a:r>
              <a:rPr lang="en-US" dirty="0" smtClean="0"/>
              <a:t>.</a:t>
            </a:r>
            <a:endParaRPr lang="en-US" dirty="0"/>
          </a:p>
        </p:txBody>
      </p:sp>
    </p:spTree>
    <p:extLst>
      <p:ext uri="{BB962C8B-B14F-4D97-AF65-F5344CB8AC3E}">
        <p14:creationId xmlns:p14="http://schemas.microsoft.com/office/powerpoint/2010/main" val="3215362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5997608"/>
          </a:xfrm>
        </p:spPr>
        <p:txBody>
          <a:bodyPr>
            <a:noAutofit/>
          </a:bodyPr>
          <a:lstStyle/>
          <a:p>
            <a:pPr marL="64008" indent="0">
              <a:buNone/>
            </a:pPr>
            <a:r>
              <a:rPr lang="en-US" sz="1800" b="1" dirty="0"/>
              <a:t>THE WHISKEY REBELLION: </a:t>
            </a:r>
            <a:r>
              <a:rPr lang="en-US" sz="1800" dirty="0"/>
              <a:t>President Washington remembered the national government’s inaction when Shays’ Rebellion had occurred over collecting taxes in Massachusetts during the days of the Articles of Confederation.  He was determined to show the strength of the new federal government.  With Hamilton’s strong support, he summoned the militia of several states, and waited anxiously for states to answer the call to arms against a sister state.  An army of about 13,000 men soon joined the President in marching to Pennsylvania.  Washington himself donned his military uniform once more and accompanied the troops most of the way.  Hamilton went the entire distance.  The army Washington commanded outnumbered the size of his army during much of the Revolutionary War.  When it reached the hills of western Pennsylvania, there was no rebellion to be found.  The “Whiskey Boys” had been overawed by the show of force and had dispersed or been captured.  Only some three rebels were killed.  Washington wisely pardoned those convicted (Hamilton held out for severe punishment for the ringleaders). The power of the national government was substantially strengthened in this small rebellion.  Washington had proven it could handle a crisis and enforce its laws.  Some people disapproved of the huge show of force against such a small group.  The less privileged farmers turned to the ballot box in support of Thomas Jefferson and his emerging Democratic-Republican party which championed a weaker central government</a:t>
            </a:r>
            <a:r>
              <a:rPr lang="en-US" sz="1800" dirty="0" smtClean="0"/>
              <a:t>.</a:t>
            </a:r>
            <a:endParaRPr lang="en-US" sz="1800" dirty="0"/>
          </a:p>
        </p:txBody>
      </p:sp>
    </p:spTree>
    <p:extLst>
      <p:ext uri="{BB962C8B-B14F-4D97-AF65-F5344CB8AC3E}">
        <p14:creationId xmlns:p14="http://schemas.microsoft.com/office/powerpoint/2010/main" val="962352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Branch in 20 min.</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www.youtube.com/watch?v=Y5_ZNzjKkbU&amp;list=PLD5CB52988D815420&amp;index=14</a:t>
            </a:r>
            <a:endParaRPr lang="en-US" dirty="0" smtClean="0"/>
          </a:p>
          <a:p>
            <a:r>
              <a:rPr lang="en-US" dirty="0">
                <a:hlinkClick r:id="rId3"/>
              </a:rPr>
              <a:t>http://</a:t>
            </a:r>
            <a:r>
              <a:rPr lang="en-US" dirty="0" smtClean="0">
                <a:hlinkClick r:id="rId3"/>
              </a:rPr>
              <a:t>www.youtube.com/watch?v=dcYz5c87agE&amp;list=PLD5CB52988D815420&amp;index=13</a:t>
            </a:r>
            <a:endParaRPr lang="en-US" dirty="0" smtClean="0"/>
          </a:p>
          <a:p>
            <a:endParaRPr lang="en-US" dirty="0"/>
          </a:p>
          <a:p>
            <a:r>
              <a:rPr lang="en-US" dirty="0">
                <a:hlinkClick r:id="rId4"/>
              </a:rPr>
              <a:t>http://</a:t>
            </a:r>
            <a:r>
              <a:rPr lang="en-US" dirty="0" smtClean="0">
                <a:hlinkClick r:id="rId4"/>
              </a:rPr>
              <a:t>www.cqpress.com/incontext/constitution/docs/constitutional_powers.html</a:t>
            </a:r>
            <a:r>
              <a:rPr lang="en-US" dirty="0" smtClean="0"/>
              <a:t> </a:t>
            </a:r>
          </a:p>
          <a:p>
            <a:endParaRPr lang="en-US" dirty="0"/>
          </a:p>
        </p:txBody>
      </p:sp>
    </p:spTree>
    <p:extLst>
      <p:ext uri="{BB962C8B-B14F-4D97-AF65-F5344CB8AC3E}">
        <p14:creationId xmlns:p14="http://schemas.microsoft.com/office/powerpoint/2010/main" val="386430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207917"/>
            <a:ext cx="8229600" cy="3505200"/>
          </a:xfrm>
        </p:spPr>
        <p:txBody>
          <a:bodyPr>
            <a:normAutofit/>
          </a:bodyPr>
          <a:lstStyle/>
          <a:p>
            <a:r>
              <a:rPr lang="en-US" sz="2400" b="1" dirty="0" smtClean="0"/>
              <a:t>Civil Service Test for the bureaucracy</a:t>
            </a:r>
            <a:endParaRPr lang="en-US" sz="2400" b="1" dirty="0"/>
          </a:p>
          <a:p>
            <a:pPr lvl="1"/>
            <a:r>
              <a:rPr lang="en-US" sz="2400" b="1" dirty="0"/>
              <a:t>Replaced “Spoils System”</a:t>
            </a:r>
          </a:p>
          <a:p>
            <a:pPr lvl="1"/>
            <a:r>
              <a:rPr lang="en-US" sz="2400" b="1" dirty="0"/>
              <a:t>Created after </a:t>
            </a:r>
            <a:r>
              <a:rPr lang="en-US" sz="2400" b="1" dirty="0">
                <a:hlinkClick r:id="rId2"/>
              </a:rPr>
              <a:t>President Garfield’s Assassination</a:t>
            </a:r>
            <a:endParaRPr lang="en-US" sz="2400" b="1" dirty="0"/>
          </a:p>
          <a:p>
            <a:pPr lvl="1"/>
            <a:r>
              <a:rPr lang="en-US" sz="2400" b="1" dirty="0"/>
              <a:t>Pendleton Act </a:t>
            </a:r>
            <a:r>
              <a:rPr lang="en-US" sz="2400" b="1" dirty="0" smtClean="0"/>
              <a:t>– most </a:t>
            </a:r>
            <a:r>
              <a:rPr lang="en-US" sz="2400" b="1" dirty="0"/>
              <a:t>Federal jobs decided by test rather than </a:t>
            </a:r>
            <a:r>
              <a:rPr lang="en-US" sz="2400" b="1" dirty="0" smtClean="0"/>
              <a:t>appointment</a:t>
            </a:r>
            <a:endParaRPr lang="en-US" sz="2400" b="1" dirty="0"/>
          </a:p>
        </p:txBody>
      </p:sp>
      <p:pic>
        <p:nvPicPr>
          <p:cNvPr id="7" name="Picture 12" descr="The brains of the man who assassinated President Garfield, Charles Junius Guiteau, are kept drawer next to the cabinet that contain a section of Garfield's sp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653" y="4469744"/>
            <a:ext cx="1754347" cy="24251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10" descr="President Garfields vertebr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453" y="2532228"/>
            <a:ext cx="1754347" cy="24207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8" name="Picture 2" descr="http://upload.wikimedia.org/wikipedia/commons/7/70/Guiteau_carto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10116"/>
            <a:ext cx="3687355" cy="3347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File:Charles J Guiteau.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352890"/>
            <a:ext cx="1905000" cy="2551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22" name="Picture 6" descr="http://www.garfieldhs.org/album/62749/1201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590800"/>
            <a:ext cx="2167858" cy="2594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9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3810000"/>
          </a:xfrm>
        </p:spPr>
        <p:txBody>
          <a:bodyPr/>
          <a:lstStyle/>
          <a:p>
            <a:r>
              <a:rPr lang="en-US" b="1" dirty="0"/>
              <a:t>Judicial powers</a:t>
            </a:r>
          </a:p>
          <a:p>
            <a:pPr lvl="1"/>
            <a:r>
              <a:rPr lang="en-US" b="1" dirty="0"/>
              <a:t>Reprieve – postponement of </a:t>
            </a:r>
            <a:r>
              <a:rPr lang="en-US" b="1" dirty="0" smtClean="0"/>
              <a:t>sentence</a:t>
            </a:r>
            <a:endParaRPr lang="en-US" b="1" dirty="0"/>
          </a:p>
          <a:p>
            <a:pPr lvl="1"/>
            <a:r>
              <a:rPr lang="en-US" b="1" dirty="0"/>
              <a:t>Pardon – legal forgiveness for crime (i.e.: </a:t>
            </a:r>
            <a:r>
              <a:rPr lang="en-US" b="1" dirty="0" smtClean="0"/>
              <a:t>Pres. Ford pardoned Nixon)</a:t>
            </a:r>
            <a:endParaRPr lang="en-US" b="1" dirty="0"/>
          </a:p>
          <a:p>
            <a:pPr lvl="1"/>
            <a:r>
              <a:rPr lang="en-US" b="1" dirty="0" smtClean="0"/>
              <a:t>Amnesty </a:t>
            </a:r>
            <a:r>
              <a:rPr lang="en-US" b="1" dirty="0"/>
              <a:t>– blanket pardon for </a:t>
            </a:r>
            <a:r>
              <a:rPr lang="en-US" b="1" dirty="0" smtClean="0"/>
              <a:t>group (i.e.: Pres. Carter gave amnesty to draft dodgers)</a:t>
            </a:r>
            <a:endParaRPr lang="en-US" b="1" dirty="0"/>
          </a:p>
          <a:p>
            <a:pPr lvl="1"/>
            <a:r>
              <a:rPr lang="en-US" b="1" dirty="0"/>
              <a:t>Commutation – reduce length of sentence</a:t>
            </a:r>
          </a:p>
          <a:p>
            <a:endParaRPr lang="en-US" dirty="0"/>
          </a:p>
        </p:txBody>
      </p:sp>
      <p:pic>
        <p:nvPicPr>
          <p:cNvPr id="11266" name="Picture 2" descr="http://graphics8.nytimes.com/images/section/learning/general/onthisday/big/0908_big.gif"/>
          <p:cNvPicPr>
            <a:picLocks noChangeAspect="1" noChangeArrowheads="1"/>
          </p:cNvPicPr>
          <p:nvPr/>
        </p:nvPicPr>
        <p:blipFill rotWithShape="1">
          <a:blip r:embed="rId2">
            <a:extLst>
              <a:ext uri="{28A0092B-C50C-407E-A947-70E740481C1C}">
                <a14:useLocalDpi xmlns:a14="http://schemas.microsoft.com/office/drawing/2010/main" val="0"/>
              </a:ext>
            </a:extLst>
          </a:blip>
          <a:srcRect b="59510"/>
          <a:stretch/>
        </p:blipFill>
        <p:spPr bwMode="auto">
          <a:xfrm>
            <a:off x="3810000" y="3775587"/>
            <a:ext cx="4569535"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6225655"/>
            <a:ext cx="2438400" cy="369332"/>
          </a:xfrm>
          <a:prstGeom prst="rect">
            <a:avLst/>
          </a:prstGeom>
          <a:noFill/>
        </p:spPr>
        <p:txBody>
          <a:bodyPr wrap="square" rtlCol="0">
            <a:spAutoFit/>
          </a:bodyPr>
          <a:lstStyle/>
          <a:p>
            <a:r>
              <a:rPr lang="en-US" b="1" dirty="0" smtClean="0">
                <a:hlinkClick r:id="rId3"/>
              </a:rPr>
              <a:t>11 Notable Pardons</a:t>
            </a:r>
            <a:r>
              <a:rPr lang="en-US" b="1" dirty="0" smtClean="0"/>
              <a:t> </a:t>
            </a:r>
            <a:endParaRPr lang="en-US" b="1" dirty="0"/>
          </a:p>
        </p:txBody>
      </p:sp>
    </p:spTree>
    <p:extLst>
      <p:ext uri="{BB962C8B-B14F-4D97-AF65-F5344CB8AC3E}">
        <p14:creationId xmlns:p14="http://schemas.microsoft.com/office/powerpoint/2010/main" val="128482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72000"/>
          </a:xfrm>
        </p:spPr>
        <p:txBody>
          <a:bodyPr/>
          <a:lstStyle/>
          <a:p>
            <a:pPr marL="64008" indent="0">
              <a:buNone/>
            </a:pPr>
            <a:r>
              <a:rPr lang="en-US" b="1" dirty="0" smtClean="0"/>
              <a:t>3.  Chief Guardian of the Economy – can’t control the economy, but is expected to respond to unemployment, prices, etc.</a:t>
            </a:r>
            <a:endParaRPr lang="en-US" b="1" dirty="0"/>
          </a:p>
        </p:txBody>
      </p:sp>
      <p:pic>
        <p:nvPicPr>
          <p:cNvPr id="2050" name="Picture 2" descr="http://static.guim.co.uk/sys-images/Guardian/Pix/pictures/2012/12/5/1354727943118/Barack-Obama-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775" y="3982065"/>
            <a:ext cx="4793225" cy="28759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938" t="17291" r="19883" b="6250"/>
          <a:stretch/>
        </p:blipFill>
        <p:spPr bwMode="auto">
          <a:xfrm>
            <a:off x="0" y="3982065"/>
            <a:ext cx="4457804"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861" t="16229" r="39472" b="65020"/>
          <a:stretch/>
        </p:blipFill>
        <p:spPr bwMode="auto">
          <a:xfrm>
            <a:off x="-1" y="2953015"/>
            <a:ext cx="4457805" cy="10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39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72000"/>
          </a:xfrm>
        </p:spPr>
        <p:txBody>
          <a:bodyPr/>
          <a:lstStyle/>
          <a:p>
            <a:pPr marL="64008" indent="0">
              <a:buNone/>
            </a:pPr>
            <a:r>
              <a:rPr lang="en-US" b="1" dirty="0" smtClean="0"/>
              <a:t>4.  Chief </a:t>
            </a:r>
            <a:r>
              <a:rPr lang="en-US" b="1" dirty="0"/>
              <a:t>Diplomat – </a:t>
            </a:r>
            <a:r>
              <a:rPr lang="en-US" b="1" dirty="0" smtClean="0"/>
              <a:t>sets foreign policy; decides what ambassadors will say</a:t>
            </a:r>
            <a:endParaRPr lang="en-US" b="1" dirty="0"/>
          </a:p>
        </p:txBody>
      </p:sp>
      <p:pic>
        <p:nvPicPr>
          <p:cNvPr id="3074" name="Picture 2" descr="http://images.politico.com/global/2013/08/08/130808_barack_obama_vladimir_putin_ap_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5733">
            <a:off x="3922215" y="1905810"/>
            <a:ext cx="5000624" cy="27110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www.google.com/url?sa=i&amp;source=images&amp;cd=&amp;docid=fGuoWDXE2qg6XM&amp;tbnid=zWd_8sSpWi4tEM:&amp;ved=0CAUQjBw&amp;url=http%3A%2F%2Fi2.cdn.turner.com%2Fcnn%2Fdam%2Fassets%2F130729140854-06-middle-east-peace-horizontal-gallery.jpg&amp;ei=zKYGU7yIL-OO1AHbtIDYAg&amp;psig=AFQjCNGfBT7WfRTknL2vVw63fidCl_pHFw&amp;ust=139303124482899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www.google.com/url?sa=i&amp;source=images&amp;cd=&amp;docid=fGuoWDXE2qg6XM&amp;tbnid=zWd_8sSpWi4tEM:&amp;ved=0CAUQjBw&amp;url=http%3A%2F%2Fi2.cdn.turner.com%2Fcnn%2Fdam%2Fassets%2F130729140854-06-middle-east-peace-horizontal-gallery.jpg&amp;ei=zKYGU7yIL-OO1AHbtIDYAg&amp;psig=AFQjCNGfBT7WfRTknL2vVw63fidCl_pHFw&amp;ust=139303124482899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4055" t="29166" r="39678" b="14113"/>
          <a:stretch/>
        </p:blipFill>
        <p:spPr bwMode="auto">
          <a:xfrm>
            <a:off x="7620" y="3659429"/>
            <a:ext cx="4640580" cy="319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49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2164</TotalTime>
  <Words>3731</Words>
  <Application>Microsoft Office PowerPoint</Application>
  <PresentationFormat>On-screen Show (4:3)</PresentationFormat>
  <Paragraphs>226</Paragraphs>
  <Slides>56</Slides>
  <Notes>22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Verve</vt:lpstr>
      <vt:lpstr>US GOVERNMENT The Executive Branch </vt:lpstr>
      <vt:lpstr>Help Wanted! Poster</vt:lpstr>
      <vt:lpstr>Who is in the executive branch?</vt:lpstr>
      <vt:lpstr>Constitutional Roles of the President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at the picture below, what role is the President fulfilling?</vt:lpstr>
      <vt:lpstr>Looking at the pictures below, what role is the President fulfilling?</vt:lpstr>
      <vt:lpstr>Looking at the pictures below, what role is the President fulfilling?</vt:lpstr>
      <vt:lpstr>During the 2012 government shutdown, when the President decided what federal employees were “essential” and had to report to work, what role was he acting in?</vt:lpstr>
      <vt:lpstr>PowerPoint Presentation</vt:lpstr>
      <vt:lpstr>Presidential Succession</vt:lpstr>
      <vt:lpstr>Presidents to die in office</vt:lpstr>
      <vt:lpstr>PowerPoint Presentation</vt:lpstr>
      <vt:lpstr>PowerPoint Presentation</vt:lpstr>
      <vt:lpstr>PowerPoint Presentation</vt:lpstr>
      <vt:lpstr>PowerPoint Presentation</vt:lpstr>
      <vt:lpstr>Vice-President</vt:lpstr>
      <vt:lpstr>Selection of the President</vt:lpstr>
      <vt:lpstr>PowerPoint Presentation</vt:lpstr>
      <vt:lpstr>How do we choose Presidential candidates?</vt:lpstr>
      <vt:lpstr>PowerPoint Presentation</vt:lpstr>
      <vt:lpstr>National Convention</vt:lpstr>
      <vt:lpstr>The Election</vt:lpstr>
      <vt:lpstr>Which of the following is true?</vt:lpstr>
      <vt:lpstr>Minnesota has10 electoral votes, if Candidate A wins 60% of the vote and Candidate B wins 40% of the vote, which of the following is true?</vt:lpstr>
      <vt:lpstr>Why did the Founding Fathers create the “Electoral College?”</vt:lpstr>
      <vt:lpstr>PowerPoint Presentation</vt:lpstr>
      <vt:lpstr>System Flaws</vt:lpstr>
      <vt:lpstr>Reforms</vt:lpstr>
      <vt:lpstr>PowerPoint Presentation</vt:lpstr>
      <vt:lpstr>Growth of Presidential Power</vt:lpstr>
      <vt:lpstr>PowerPoint Presentation</vt:lpstr>
      <vt:lpstr>For the President’s Eyes Only</vt:lpstr>
      <vt:lpstr>The Presidential Decisions</vt:lpstr>
      <vt:lpstr>PowerPoint Presentation</vt:lpstr>
      <vt:lpstr>PowerPoint Presentation</vt:lpstr>
      <vt:lpstr>PowerPoint Presentation</vt:lpstr>
      <vt:lpstr>PowerPoint Presentation</vt:lpstr>
      <vt:lpstr>PowerPoint Presentation</vt:lpstr>
      <vt:lpstr>Executive Branch in 20 min.</vt:lpstr>
    </vt:vector>
  </TitlesOfParts>
  <Company>CCPS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GOVERNMENT</dc:title>
  <dc:creator>gravesjp</dc:creator>
  <cp:lastModifiedBy>Dunnavant, Kari</cp:lastModifiedBy>
  <cp:revision>203</cp:revision>
  <dcterms:created xsi:type="dcterms:W3CDTF">2011-12-13T15:59:53Z</dcterms:created>
  <dcterms:modified xsi:type="dcterms:W3CDTF">2014-02-26T12:46:12Z</dcterms:modified>
</cp:coreProperties>
</file>