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1"/>
  </p:notesMasterIdLst>
  <p:sldIdLst>
    <p:sldId id="256" r:id="rId2"/>
    <p:sldId id="257" r:id="rId3"/>
    <p:sldId id="258" r:id="rId4"/>
    <p:sldId id="276" r:id="rId5"/>
    <p:sldId id="271" r:id="rId6"/>
    <p:sldId id="259" r:id="rId7"/>
    <p:sldId id="260" r:id="rId8"/>
    <p:sldId id="261" r:id="rId9"/>
    <p:sldId id="262" r:id="rId10"/>
    <p:sldId id="273" r:id="rId11"/>
    <p:sldId id="277" r:id="rId12"/>
    <p:sldId id="263" r:id="rId13"/>
    <p:sldId id="265" r:id="rId14"/>
    <p:sldId id="266" r:id="rId15"/>
    <p:sldId id="267" r:id="rId16"/>
    <p:sldId id="268" r:id="rId17"/>
    <p:sldId id="269" r:id="rId18"/>
    <p:sldId id="275"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FB62C11-109E-42FA-BDCE-39EAE77C5113}" type="datetimeFigureOut">
              <a:rPr lang="en-US" smtClean="0"/>
              <a:pPr/>
              <a:t>10/2/2013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2C9696-A97A-4EA4-B919-7BDD63FE70C8}" type="slidenum">
              <a:rPr lang="en-US" smtClean="0"/>
              <a:pPr/>
              <a:t>‹#›</a:t>
            </a:fld>
            <a:endParaRPr lang="en-US"/>
          </a:p>
        </p:txBody>
      </p:sp>
    </p:spTree>
    <p:extLst>
      <p:ext uri="{BB962C8B-B14F-4D97-AF65-F5344CB8AC3E}">
        <p14:creationId xmlns:p14="http://schemas.microsoft.com/office/powerpoint/2010/main" val="32420358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A2C9696-A97A-4EA4-B919-7BDD63FE70C8}"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A2C9696-A97A-4EA4-B919-7BDD63FE70C8}"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A2C9696-A97A-4EA4-B919-7BDD63FE70C8}"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A2C9696-A97A-4EA4-B919-7BDD63FE70C8}"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A2C9696-A97A-4EA4-B919-7BDD63FE70C8}"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A2C9696-A97A-4EA4-B919-7BDD63FE70C8}"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A2C9696-A97A-4EA4-B919-7BDD63FE70C8}"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A2C9696-A97A-4EA4-B919-7BDD63FE70C8}"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A2C9696-A97A-4EA4-B919-7BDD63FE70C8}"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A2C9696-A97A-4EA4-B919-7BDD63FE70C8}"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A2C9696-A97A-4EA4-B919-7BDD63FE70C8}"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A2C9696-A97A-4EA4-B919-7BDD63FE70C8}"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A2C9696-A97A-4EA4-B919-7BDD63FE70C8}"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A2C9696-A97A-4EA4-B919-7BDD63FE70C8}"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A2C9696-A97A-4EA4-B919-7BDD63FE70C8}"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A2C9696-A97A-4EA4-B919-7BDD63FE70C8}"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A2C9696-A97A-4EA4-B919-7BDD63FE70C8}"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A2C9696-A97A-4EA4-B919-7BDD63FE70C8}"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A2C9696-A97A-4EA4-B919-7BDD63FE70C8}"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0B68E9A1-B47D-4855-9B62-05627F88AAA5}" type="datetimeFigureOut">
              <a:rPr lang="en-US" smtClean="0"/>
              <a:pPr/>
              <a:t>10/2/2013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4E5300-4542-4085-9AFB-A94A495B129C}" type="slidenum">
              <a:rPr lang="en-US" smtClean="0"/>
              <a:pPr/>
              <a:t>‹#›</a:t>
            </a:fld>
            <a:endParaRPr lang="en-US"/>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68E9A1-B47D-4855-9B62-05627F88AAA5}" type="datetimeFigureOut">
              <a:rPr lang="en-US" smtClean="0"/>
              <a:pPr/>
              <a:t>10/2/2013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4E5300-4542-4085-9AFB-A94A495B129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68E9A1-B47D-4855-9B62-05627F88AAA5}" type="datetimeFigureOut">
              <a:rPr lang="en-US" smtClean="0"/>
              <a:pPr/>
              <a:t>10/2/2013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4E5300-4542-4085-9AFB-A94A495B129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68E9A1-B47D-4855-9B62-05627F88AAA5}" type="datetimeFigureOut">
              <a:rPr lang="en-US" smtClean="0"/>
              <a:pPr/>
              <a:t>10/2/2013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4E5300-4542-4085-9AFB-A94A495B129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0B68E9A1-B47D-4855-9B62-05627F88AAA5}" type="datetimeFigureOut">
              <a:rPr lang="en-US" smtClean="0"/>
              <a:pPr/>
              <a:t>10/2/2013</a:t>
            </a:fld>
            <a:endParaRPr lang="en-US"/>
          </a:p>
        </p:txBody>
      </p:sp>
      <p:sp>
        <p:nvSpPr>
          <p:cNvPr id="91" name="Footer Placeholder 90"/>
          <p:cNvSpPr>
            <a:spLocks noGrp="1"/>
          </p:cNvSpPr>
          <p:nvPr>
            <p:ph type="ftr" sz="quarter" idx="11"/>
          </p:nvPr>
        </p:nvSpPr>
        <p:spPr/>
        <p:txBody>
          <a:bodyPr/>
          <a:lstStyle/>
          <a:p>
            <a:endParaRPr lang="en-US"/>
          </a:p>
        </p:txBody>
      </p:sp>
      <p:sp>
        <p:nvSpPr>
          <p:cNvPr id="92" name="Slide Number Placeholder 91"/>
          <p:cNvSpPr>
            <a:spLocks noGrp="1"/>
          </p:cNvSpPr>
          <p:nvPr>
            <p:ph type="sldNum" sz="quarter" idx="12"/>
          </p:nvPr>
        </p:nvSpPr>
        <p:spPr/>
        <p:txBody>
          <a:bodyPr/>
          <a:lstStyle/>
          <a:p>
            <a:fld id="{334E5300-4542-4085-9AFB-A94A495B129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B68E9A1-B47D-4855-9B62-05627F88AAA5}" type="datetimeFigureOut">
              <a:rPr lang="en-US" smtClean="0"/>
              <a:pPr/>
              <a:t>10/2/2013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4E5300-4542-4085-9AFB-A94A495B129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B68E9A1-B47D-4855-9B62-05627F88AAA5}" type="datetimeFigureOut">
              <a:rPr lang="en-US" smtClean="0"/>
              <a:pPr/>
              <a:t>10/2/2013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4E5300-4542-4085-9AFB-A94A495B129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B68E9A1-B47D-4855-9B62-05627F88AAA5}" type="datetimeFigureOut">
              <a:rPr lang="en-US" smtClean="0"/>
              <a:pPr/>
              <a:t>10/2/2013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4E5300-4542-4085-9AFB-A94A495B129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68E9A1-B47D-4855-9B62-05627F88AAA5}" type="datetimeFigureOut">
              <a:rPr lang="en-US" smtClean="0"/>
              <a:pPr/>
              <a:t>10/2/2013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4E5300-4542-4085-9AFB-A94A495B129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B68E9A1-B47D-4855-9B62-05627F88AAA5}" type="datetimeFigureOut">
              <a:rPr lang="en-US" smtClean="0"/>
              <a:pPr/>
              <a:t>10/2/2013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4E5300-4542-4085-9AFB-A94A495B129C}" type="slidenum">
              <a:rPr lang="en-US" smtClean="0"/>
              <a:pPr/>
              <a:t>‹#›</a:t>
            </a:fld>
            <a:endParaRPr lang="en-US"/>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0B68E9A1-B47D-4855-9B62-05627F88AAA5}" type="datetimeFigureOut">
              <a:rPr lang="en-US" smtClean="0"/>
              <a:pPr/>
              <a:t>10/2/2013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4E5300-4542-4085-9AFB-A94A495B129C}" type="slidenum">
              <a:rPr lang="en-US" smtClean="0"/>
              <a:pPr/>
              <a:t>‹#›</a:t>
            </a:fld>
            <a:endParaRPr lang="en-US"/>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0B68E9A1-B47D-4855-9B62-05627F88AAA5}" type="datetimeFigureOut">
              <a:rPr lang="en-US" smtClean="0"/>
              <a:pPr/>
              <a:t>10/2/2013</a:t>
            </a:fld>
            <a:endParaRPr lang="en-US"/>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334E5300-4542-4085-9AFB-A94A495B129C}"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wmf"/><Relationship Id="rId7"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youtube.com/watch?v=0fAsNWuB8GI"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www.youtube.com/watch?v=T637rKSgbUo"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www.youtube.com/watch?v=OSgkYk3UXGY"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youtube.com/watch?v=SNIUba_pC00&amp;feature=player_embedded"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hyperlink" Target="http://www.youtube.com/watch?v=ZEOGJJ7UKFM&amp;feature=player_embedded" TargetMode="External"/><Relationship Id="rId4" Type="http://schemas.openxmlformats.org/officeDocument/2006/relationships/hyperlink" Target="http://www.youtube.com/watch?v=3Bj5-lVgjp4&amp;feature=player_embedded"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google.com/url?sa=i&amp;rct=j&amp;q=&amp;esrc=s&amp;frm=1&amp;source=images&amp;cd=&amp;cad=rja&amp;docid=ueXPE8CoMJWHyM&amp;tbnid=aJptevUouGtJoM:&amp;ved=0CAUQjRw&amp;url=http://en.wikipedia.org/wiki/United_States_House_of_Representatives&amp;ei=kuYoUt6LLJTd4AO7kIGYCA&amp;bvm=bv.51773540,d.dmg&amp;psig=AFQjCNHbU7qXsvNDmbSrYZMtIhTIWZ4pSQ&amp;ust=1378498561033229"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hyperlink" Target="http://www.youtube.com/watch?v=8r7qJvprHXw"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upload.wikimedia.org/wikipedia/commons/9/96/The_Gerry-Mander_Edit.pn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youtube.com/watch?v=lK9rGQcwI7Y"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youtube.com/watch?v=6LqHEDAzdf4"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7200" b="1" dirty="0" smtClean="0"/>
              <a:t>TEST #3</a:t>
            </a:r>
            <a:endParaRPr lang="en-US" sz="7200" b="1" dirty="0"/>
          </a:p>
        </p:txBody>
      </p:sp>
      <p:sp>
        <p:nvSpPr>
          <p:cNvPr id="3" name="Subtitle 2"/>
          <p:cNvSpPr>
            <a:spLocks noGrp="1"/>
          </p:cNvSpPr>
          <p:nvPr>
            <p:ph type="subTitle" idx="1"/>
          </p:nvPr>
        </p:nvSpPr>
        <p:spPr/>
        <p:txBody>
          <a:bodyPr>
            <a:normAutofit fontScale="70000" lnSpcReduction="20000"/>
          </a:bodyPr>
          <a:lstStyle/>
          <a:p>
            <a:r>
              <a:rPr lang="en-US" sz="5400" dirty="0" smtClean="0">
                <a:solidFill>
                  <a:srgbClr val="00B050"/>
                </a:solidFill>
              </a:rPr>
              <a:t>LEGISLATIVE BRANCH</a:t>
            </a:r>
            <a:endParaRPr lang="en-US" sz="5400" dirty="0">
              <a:solidFill>
                <a:srgbClr val="00B05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solidFill>
                  <a:schemeClr val="tx1"/>
                </a:solidFill>
              </a:rPr>
              <a:t>Reform efforts during the past 20 years have </a:t>
            </a:r>
            <a:r>
              <a:rPr lang="en-US" dirty="0" smtClean="0">
                <a:solidFill>
                  <a:schemeClr val="tx1"/>
                </a:solidFill>
              </a:rPr>
              <a:t>reduced overall </a:t>
            </a:r>
            <a:r>
              <a:rPr lang="en-US" dirty="0">
                <a:solidFill>
                  <a:schemeClr val="tx1"/>
                </a:solidFill>
              </a:rPr>
              <a:t>franking expenditures by almost 70%, to $34.3 million in FY2006 from $</a:t>
            </a:r>
            <a:r>
              <a:rPr lang="en-US" dirty="0" smtClean="0">
                <a:solidFill>
                  <a:schemeClr val="tx1"/>
                </a:solidFill>
              </a:rPr>
              <a:t>113.4 million </a:t>
            </a:r>
            <a:r>
              <a:rPr lang="en-US" dirty="0">
                <a:solidFill>
                  <a:schemeClr val="tx1"/>
                </a:solidFill>
              </a:rPr>
              <a:t>in </a:t>
            </a:r>
            <a:r>
              <a:rPr lang="en-US" dirty="0" smtClean="0">
                <a:solidFill>
                  <a:schemeClr val="tx1"/>
                </a:solidFill>
              </a:rPr>
              <a:t>FY1988.</a:t>
            </a:r>
            <a:endParaRPr lang="en-US" dirty="0">
              <a:solidFill>
                <a:schemeClr val="tx1"/>
              </a:solidFill>
            </a:endParaRPr>
          </a:p>
        </p:txBody>
      </p:sp>
    </p:spTree>
    <p:extLst>
      <p:ext uri="{BB962C8B-B14F-4D97-AF65-F5344CB8AC3E}">
        <p14:creationId xmlns:p14="http://schemas.microsoft.com/office/powerpoint/2010/main" val="12922858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C:\Documents and Settings\Alison\Application Data\Microsoft\Media Catalog\Downloaded Clips\cl8c\j0352200.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29200" y="2599532"/>
            <a:ext cx="742950" cy="119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9" name="Text Box 8"/>
          <p:cNvSpPr txBox="1">
            <a:spLocks noChangeArrowheads="1"/>
          </p:cNvSpPr>
          <p:nvPr/>
        </p:nvSpPr>
        <p:spPr bwMode="auto">
          <a:xfrm>
            <a:off x="4762356" y="1326837"/>
            <a:ext cx="38862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600">
                <a:solidFill>
                  <a:schemeClr val="tx1"/>
                </a:solidFill>
                <a:latin typeface="Times New Roman" pitchFamily="18" charset="0"/>
              </a:defRPr>
            </a:lvl1pPr>
            <a:lvl2pPr marL="742950" indent="-285750" eaLnBrk="0" hangingPunct="0">
              <a:defRPr sz="3600">
                <a:solidFill>
                  <a:schemeClr val="tx1"/>
                </a:solidFill>
                <a:latin typeface="Times New Roman" pitchFamily="18" charset="0"/>
              </a:defRPr>
            </a:lvl2pPr>
            <a:lvl3pPr marL="1143000" indent="-228600" eaLnBrk="0" hangingPunct="0">
              <a:defRPr sz="3600">
                <a:solidFill>
                  <a:schemeClr val="tx1"/>
                </a:solidFill>
                <a:latin typeface="Times New Roman" pitchFamily="18" charset="0"/>
              </a:defRPr>
            </a:lvl3pPr>
            <a:lvl4pPr marL="1600200" indent="-228600" eaLnBrk="0" hangingPunct="0">
              <a:defRPr sz="3600">
                <a:solidFill>
                  <a:schemeClr val="tx1"/>
                </a:solidFill>
                <a:latin typeface="Times New Roman" pitchFamily="18" charset="0"/>
              </a:defRPr>
            </a:lvl4pPr>
            <a:lvl5pPr marL="2057400" indent="-228600" eaLnBrk="0" hangingPunct="0">
              <a:defRPr sz="3600">
                <a:solidFill>
                  <a:schemeClr val="tx1"/>
                </a:solidFill>
                <a:latin typeface="Times New Roman" pitchFamily="18" charset="0"/>
              </a:defRPr>
            </a:lvl5pPr>
            <a:lvl6pPr marL="2514600" indent="-228600" eaLnBrk="0" fontAlgn="base" hangingPunct="0">
              <a:spcBef>
                <a:spcPct val="0"/>
              </a:spcBef>
              <a:spcAft>
                <a:spcPct val="0"/>
              </a:spcAft>
              <a:defRPr sz="3600">
                <a:solidFill>
                  <a:schemeClr val="tx1"/>
                </a:solidFill>
                <a:latin typeface="Times New Roman" pitchFamily="18" charset="0"/>
              </a:defRPr>
            </a:lvl6pPr>
            <a:lvl7pPr marL="2971800" indent="-228600" eaLnBrk="0" fontAlgn="base" hangingPunct="0">
              <a:spcBef>
                <a:spcPct val="0"/>
              </a:spcBef>
              <a:spcAft>
                <a:spcPct val="0"/>
              </a:spcAft>
              <a:defRPr sz="3600">
                <a:solidFill>
                  <a:schemeClr val="tx1"/>
                </a:solidFill>
                <a:latin typeface="Times New Roman" pitchFamily="18" charset="0"/>
              </a:defRPr>
            </a:lvl7pPr>
            <a:lvl8pPr marL="3429000" indent="-228600" eaLnBrk="0" fontAlgn="base" hangingPunct="0">
              <a:spcBef>
                <a:spcPct val="0"/>
              </a:spcBef>
              <a:spcAft>
                <a:spcPct val="0"/>
              </a:spcAft>
              <a:defRPr sz="3600">
                <a:solidFill>
                  <a:schemeClr val="tx1"/>
                </a:solidFill>
                <a:latin typeface="Times New Roman" pitchFamily="18" charset="0"/>
              </a:defRPr>
            </a:lvl8pPr>
            <a:lvl9pPr marL="3886200" indent="-228600" eaLnBrk="0" fontAlgn="base" hangingPunct="0">
              <a:spcBef>
                <a:spcPct val="0"/>
              </a:spcBef>
              <a:spcAft>
                <a:spcPct val="0"/>
              </a:spcAft>
              <a:defRPr sz="3600">
                <a:solidFill>
                  <a:schemeClr val="tx1"/>
                </a:solidFill>
                <a:latin typeface="Times New Roman" pitchFamily="18" charset="0"/>
              </a:defRPr>
            </a:lvl9pPr>
          </a:lstStyle>
          <a:p>
            <a:pPr algn="ctr" eaLnBrk="1" hangingPunct="1">
              <a:spcBef>
                <a:spcPct val="50000"/>
              </a:spcBef>
            </a:pPr>
            <a:r>
              <a:rPr lang="en-US" sz="2000" dirty="0">
                <a:solidFill>
                  <a:schemeClr val="tx2"/>
                </a:solidFill>
                <a:latin typeface="Tahoma" pitchFamily="34" charset="0"/>
                <a:cs typeface="Tahoma" pitchFamily="34" charset="0"/>
              </a:rPr>
              <a:t>What is my </a:t>
            </a:r>
            <a:r>
              <a:rPr lang="en-US" sz="2000" dirty="0">
                <a:solidFill>
                  <a:srgbClr val="FF0000"/>
                </a:solidFill>
                <a:latin typeface="Tahoma" pitchFamily="34" charset="0"/>
                <a:cs typeface="Tahoma" pitchFamily="34" charset="0"/>
              </a:rPr>
              <a:t>personal opinion</a:t>
            </a:r>
            <a:r>
              <a:rPr lang="en-US" sz="2000" dirty="0">
                <a:solidFill>
                  <a:schemeClr val="tx2"/>
                </a:solidFill>
                <a:latin typeface="Tahoma" pitchFamily="34" charset="0"/>
                <a:cs typeface="Tahoma" pitchFamily="34" charset="0"/>
              </a:rPr>
              <a:t>?</a:t>
            </a:r>
          </a:p>
        </p:txBody>
      </p:sp>
      <p:sp>
        <p:nvSpPr>
          <p:cNvPr id="13321" name="Text Box 10"/>
          <p:cNvSpPr txBox="1">
            <a:spLocks noChangeArrowheads="1"/>
          </p:cNvSpPr>
          <p:nvPr/>
        </p:nvSpPr>
        <p:spPr bwMode="auto">
          <a:xfrm>
            <a:off x="280988" y="4205288"/>
            <a:ext cx="38862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600">
                <a:solidFill>
                  <a:schemeClr val="tx1"/>
                </a:solidFill>
                <a:latin typeface="Times New Roman" pitchFamily="18" charset="0"/>
              </a:defRPr>
            </a:lvl1pPr>
            <a:lvl2pPr marL="742950" indent="-285750" eaLnBrk="0" hangingPunct="0">
              <a:defRPr sz="3600">
                <a:solidFill>
                  <a:schemeClr val="tx1"/>
                </a:solidFill>
                <a:latin typeface="Times New Roman" pitchFamily="18" charset="0"/>
              </a:defRPr>
            </a:lvl2pPr>
            <a:lvl3pPr marL="1143000" indent="-228600" eaLnBrk="0" hangingPunct="0">
              <a:defRPr sz="3600">
                <a:solidFill>
                  <a:schemeClr val="tx1"/>
                </a:solidFill>
                <a:latin typeface="Times New Roman" pitchFamily="18" charset="0"/>
              </a:defRPr>
            </a:lvl3pPr>
            <a:lvl4pPr marL="1600200" indent="-228600" eaLnBrk="0" hangingPunct="0">
              <a:defRPr sz="3600">
                <a:solidFill>
                  <a:schemeClr val="tx1"/>
                </a:solidFill>
                <a:latin typeface="Times New Roman" pitchFamily="18" charset="0"/>
              </a:defRPr>
            </a:lvl4pPr>
            <a:lvl5pPr marL="2057400" indent="-228600" eaLnBrk="0" hangingPunct="0">
              <a:defRPr sz="3600">
                <a:solidFill>
                  <a:schemeClr val="tx1"/>
                </a:solidFill>
                <a:latin typeface="Times New Roman" pitchFamily="18" charset="0"/>
              </a:defRPr>
            </a:lvl5pPr>
            <a:lvl6pPr marL="2514600" indent="-228600" eaLnBrk="0" fontAlgn="base" hangingPunct="0">
              <a:spcBef>
                <a:spcPct val="0"/>
              </a:spcBef>
              <a:spcAft>
                <a:spcPct val="0"/>
              </a:spcAft>
              <a:defRPr sz="3600">
                <a:solidFill>
                  <a:schemeClr val="tx1"/>
                </a:solidFill>
                <a:latin typeface="Times New Roman" pitchFamily="18" charset="0"/>
              </a:defRPr>
            </a:lvl6pPr>
            <a:lvl7pPr marL="2971800" indent="-228600" eaLnBrk="0" fontAlgn="base" hangingPunct="0">
              <a:spcBef>
                <a:spcPct val="0"/>
              </a:spcBef>
              <a:spcAft>
                <a:spcPct val="0"/>
              </a:spcAft>
              <a:defRPr sz="3600">
                <a:solidFill>
                  <a:schemeClr val="tx1"/>
                </a:solidFill>
                <a:latin typeface="Times New Roman" pitchFamily="18" charset="0"/>
              </a:defRPr>
            </a:lvl7pPr>
            <a:lvl8pPr marL="3429000" indent="-228600" eaLnBrk="0" fontAlgn="base" hangingPunct="0">
              <a:spcBef>
                <a:spcPct val="0"/>
              </a:spcBef>
              <a:spcAft>
                <a:spcPct val="0"/>
              </a:spcAft>
              <a:defRPr sz="3600">
                <a:solidFill>
                  <a:schemeClr val="tx1"/>
                </a:solidFill>
                <a:latin typeface="Times New Roman" pitchFamily="18" charset="0"/>
              </a:defRPr>
            </a:lvl8pPr>
            <a:lvl9pPr marL="3886200" indent="-228600" eaLnBrk="0" fontAlgn="base" hangingPunct="0">
              <a:spcBef>
                <a:spcPct val="0"/>
              </a:spcBef>
              <a:spcAft>
                <a:spcPct val="0"/>
              </a:spcAft>
              <a:defRPr sz="3600">
                <a:solidFill>
                  <a:schemeClr val="tx1"/>
                </a:solidFill>
                <a:latin typeface="Times New Roman" pitchFamily="18" charset="0"/>
              </a:defRPr>
            </a:lvl9pPr>
          </a:lstStyle>
          <a:p>
            <a:pPr algn="ctr" eaLnBrk="1" hangingPunct="1">
              <a:spcBef>
                <a:spcPct val="50000"/>
              </a:spcBef>
            </a:pPr>
            <a:r>
              <a:rPr lang="en-US" sz="2000" dirty="0">
                <a:solidFill>
                  <a:schemeClr val="tx2"/>
                </a:solidFill>
                <a:latin typeface="Tahoma" pitchFamily="34" charset="0"/>
                <a:cs typeface="Tahoma" pitchFamily="34" charset="0"/>
              </a:rPr>
              <a:t>What are the views of my </a:t>
            </a:r>
            <a:r>
              <a:rPr lang="en-US" sz="2000" dirty="0">
                <a:solidFill>
                  <a:srgbClr val="FF0000"/>
                </a:solidFill>
                <a:latin typeface="Tahoma" pitchFamily="34" charset="0"/>
                <a:cs typeface="Tahoma" pitchFamily="34" charset="0"/>
              </a:rPr>
              <a:t>political party</a:t>
            </a:r>
            <a:r>
              <a:rPr lang="en-US" sz="2000" dirty="0">
                <a:solidFill>
                  <a:schemeClr val="tx2"/>
                </a:solidFill>
                <a:latin typeface="Tahoma" pitchFamily="34" charset="0"/>
                <a:cs typeface="Tahoma" pitchFamily="34" charset="0"/>
              </a:rPr>
              <a:t>?</a:t>
            </a:r>
          </a:p>
        </p:txBody>
      </p:sp>
      <p:sp>
        <p:nvSpPr>
          <p:cNvPr id="15375" name="Text Box 15"/>
          <p:cNvSpPr txBox="1">
            <a:spLocks noChangeArrowheads="1"/>
          </p:cNvSpPr>
          <p:nvPr/>
        </p:nvSpPr>
        <p:spPr bwMode="auto">
          <a:xfrm>
            <a:off x="4708525" y="4273550"/>
            <a:ext cx="38862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600">
                <a:solidFill>
                  <a:schemeClr val="tx1"/>
                </a:solidFill>
                <a:latin typeface="Times New Roman" pitchFamily="18" charset="0"/>
              </a:defRPr>
            </a:lvl1pPr>
            <a:lvl2pPr marL="742950" indent="-285750" eaLnBrk="0" hangingPunct="0">
              <a:defRPr sz="3600">
                <a:solidFill>
                  <a:schemeClr val="tx1"/>
                </a:solidFill>
                <a:latin typeface="Times New Roman" pitchFamily="18" charset="0"/>
              </a:defRPr>
            </a:lvl2pPr>
            <a:lvl3pPr marL="1143000" indent="-228600" eaLnBrk="0" hangingPunct="0">
              <a:defRPr sz="3600">
                <a:solidFill>
                  <a:schemeClr val="tx1"/>
                </a:solidFill>
                <a:latin typeface="Times New Roman" pitchFamily="18" charset="0"/>
              </a:defRPr>
            </a:lvl3pPr>
            <a:lvl4pPr marL="1600200" indent="-228600" eaLnBrk="0" hangingPunct="0">
              <a:defRPr sz="3600">
                <a:solidFill>
                  <a:schemeClr val="tx1"/>
                </a:solidFill>
                <a:latin typeface="Times New Roman" pitchFamily="18" charset="0"/>
              </a:defRPr>
            </a:lvl4pPr>
            <a:lvl5pPr marL="2057400" indent="-228600" eaLnBrk="0" hangingPunct="0">
              <a:defRPr sz="3600">
                <a:solidFill>
                  <a:schemeClr val="tx1"/>
                </a:solidFill>
                <a:latin typeface="Times New Roman" pitchFamily="18" charset="0"/>
              </a:defRPr>
            </a:lvl5pPr>
            <a:lvl6pPr marL="2514600" indent="-228600" eaLnBrk="0" fontAlgn="base" hangingPunct="0">
              <a:spcBef>
                <a:spcPct val="0"/>
              </a:spcBef>
              <a:spcAft>
                <a:spcPct val="0"/>
              </a:spcAft>
              <a:defRPr sz="3600">
                <a:solidFill>
                  <a:schemeClr val="tx1"/>
                </a:solidFill>
                <a:latin typeface="Times New Roman" pitchFamily="18" charset="0"/>
              </a:defRPr>
            </a:lvl6pPr>
            <a:lvl7pPr marL="2971800" indent="-228600" eaLnBrk="0" fontAlgn="base" hangingPunct="0">
              <a:spcBef>
                <a:spcPct val="0"/>
              </a:spcBef>
              <a:spcAft>
                <a:spcPct val="0"/>
              </a:spcAft>
              <a:defRPr sz="3600">
                <a:solidFill>
                  <a:schemeClr val="tx1"/>
                </a:solidFill>
                <a:latin typeface="Times New Roman" pitchFamily="18" charset="0"/>
              </a:defRPr>
            </a:lvl7pPr>
            <a:lvl8pPr marL="3429000" indent="-228600" eaLnBrk="0" fontAlgn="base" hangingPunct="0">
              <a:spcBef>
                <a:spcPct val="0"/>
              </a:spcBef>
              <a:spcAft>
                <a:spcPct val="0"/>
              </a:spcAft>
              <a:defRPr sz="3600">
                <a:solidFill>
                  <a:schemeClr val="tx1"/>
                </a:solidFill>
                <a:latin typeface="Times New Roman" pitchFamily="18" charset="0"/>
              </a:defRPr>
            </a:lvl8pPr>
            <a:lvl9pPr marL="3886200" indent="-228600" eaLnBrk="0" fontAlgn="base" hangingPunct="0">
              <a:spcBef>
                <a:spcPct val="0"/>
              </a:spcBef>
              <a:spcAft>
                <a:spcPct val="0"/>
              </a:spcAft>
              <a:defRPr sz="3600">
                <a:solidFill>
                  <a:schemeClr val="tx1"/>
                </a:solidFill>
                <a:latin typeface="Times New Roman" pitchFamily="18" charset="0"/>
              </a:defRPr>
            </a:lvl9pPr>
          </a:lstStyle>
          <a:p>
            <a:pPr algn="ctr" eaLnBrk="1" hangingPunct="1">
              <a:spcBef>
                <a:spcPct val="50000"/>
              </a:spcBef>
            </a:pPr>
            <a:r>
              <a:rPr lang="en-US" sz="2000" dirty="0">
                <a:solidFill>
                  <a:schemeClr val="tx2"/>
                </a:solidFill>
                <a:latin typeface="Tahoma" pitchFamily="34" charset="0"/>
                <a:cs typeface="Tahoma" pitchFamily="34" charset="0"/>
              </a:rPr>
              <a:t>What do my </a:t>
            </a:r>
            <a:r>
              <a:rPr lang="en-US" sz="2000" dirty="0">
                <a:solidFill>
                  <a:srgbClr val="FF0000"/>
                </a:solidFill>
                <a:latin typeface="Tahoma" pitchFamily="34" charset="0"/>
                <a:cs typeface="Tahoma" pitchFamily="34" charset="0"/>
              </a:rPr>
              <a:t>voters </a:t>
            </a:r>
            <a:r>
              <a:rPr lang="en-US" sz="2000" dirty="0">
                <a:solidFill>
                  <a:schemeClr val="tx2"/>
                </a:solidFill>
                <a:latin typeface="Tahoma" pitchFamily="34" charset="0"/>
                <a:cs typeface="Tahoma" pitchFamily="34" charset="0"/>
              </a:rPr>
              <a:t>think?</a:t>
            </a:r>
          </a:p>
        </p:txBody>
      </p:sp>
      <p:sp>
        <p:nvSpPr>
          <p:cNvPr id="13324" name="Text Box 5"/>
          <p:cNvSpPr txBox="1">
            <a:spLocks noChangeArrowheads="1"/>
          </p:cNvSpPr>
          <p:nvPr/>
        </p:nvSpPr>
        <p:spPr bwMode="auto">
          <a:xfrm>
            <a:off x="557575" y="1248989"/>
            <a:ext cx="38862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600">
                <a:solidFill>
                  <a:schemeClr val="tx1"/>
                </a:solidFill>
                <a:latin typeface="Times New Roman" pitchFamily="18" charset="0"/>
              </a:defRPr>
            </a:lvl1pPr>
            <a:lvl2pPr marL="742950" indent="-285750" eaLnBrk="0" hangingPunct="0">
              <a:defRPr sz="3600">
                <a:solidFill>
                  <a:schemeClr val="tx1"/>
                </a:solidFill>
                <a:latin typeface="Times New Roman" pitchFamily="18" charset="0"/>
              </a:defRPr>
            </a:lvl2pPr>
            <a:lvl3pPr marL="1143000" indent="-228600" eaLnBrk="0" hangingPunct="0">
              <a:defRPr sz="3600">
                <a:solidFill>
                  <a:schemeClr val="tx1"/>
                </a:solidFill>
                <a:latin typeface="Times New Roman" pitchFamily="18" charset="0"/>
              </a:defRPr>
            </a:lvl3pPr>
            <a:lvl4pPr marL="1600200" indent="-228600" eaLnBrk="0" hangingPunct="0">
              <a:defRPr sz="3600">
                <a:solidFill>
                  <a:schemeClr val="tx1"/>
                </a:solidFill>
                <a:latin typeface="Times New Roman" pitchFamily="18" charset="0"/>
              </a:defRPr>
            </a:lvl4pPr>
            <a:lvl5pPr marL="2057400" indent="-228600" eaLnBrk="0" hangingPunct="0">
              <a:defRPr sz="3600">
                <a:solidFill>
                  <a:schemeClr val="tx1"/>
                </a:solidFill>
                <a:latin typeface="Times New Roman" pitchFamily="18" charset="0"/>
              </a:defRPr>
            </a:lvl5pPr>
            <a:lvl6pPr marL="2514600" indent="-228600" eaLnBrk="0" fontAlgn="base" hangingPunct="0">
              <a:spcBef>
                <a:spcPct val="0"/>
              </a:spcBef>
              <a:spcAft>
                <a:spcPct val="0"/>
              </a:spcAft>
              <a:defRPr sz="3600">
                <a:solidFill>
                  <a:schemeClr val="tx1"/>
                </a:solidFill>
                <a:latin typeface="Times New Roman" pitchFamily="18" charset="0"/>
              </a:defRPr>
            </a:lvl6pPr>
            <a:lvl7pPr marL="2971800" indent="-228600" eaLnBrk="0" fontAlgn="base" hangingPunct="0">
              <a:spcBef>
                <a:spcPct val="0"/>
              </a:spcBef>
              <a:spcAft>
                <a:spcPct val="0"/>
              </a:spcAft>
              <a:defRPr sz="3600">
                <a:solidFill>
                  <a:schemeClr val="tx1"/>
                </a:solidFill>
                <a:latin typeface="Times New Roman" pitchFamily="18" charset="0"/>
              </a:defRPr>
            </a:lvl7pPr>
            <a:lvl8pPr marL="3429000" indent="-228600" eaLnBrk="0" fontAlgn="base" hangingPunct="0">
              <a:spcBef>
                <a:spcPct val="0"/>
              </a:spcBef>
              <a:spcAft>
                <a:spcPct val="0"/>
              </a:spcAft>
              <a:defRPr sz="3600">
                <a:solidFill>
                  <a:schemeClr val="tx1"/>
                </a:solidFill>
                <a:latin typeface="Times New Roman" pitchFamily="18" charset="0"/>
              </a:defRPr>
            </a:lvl8pPr>
            <a:lvl9pPr marL="3886200" indent="-228600" eaLnBrk="0" fontAlgn="base" hangingPunct="0">
              <a:spcBef>
                <a:spcPct val="0"/>
              </a:spcBef>
              <a:spcAft>
                <a:spcPct val="0"/>
              </a:spcAft>
              <a:defRPr sz="3600">
                <a:solidFill>
                  <a:schemeClr val="tx1"/>
                </a:solidFill>
                <a:latin typeface="Times New Roman" pitchFamily="18" charset="0"/>
              </a:defRPr>
            </a:lvl9pPr>
          </a:lstStyle>
          <a:p>
            <a:pPr algn="ctr" eaLnBrk="1" hangingPunct="1">
              <a:spcBef>
                <a:spcPct val="50000"/>
              </a:spcBef>
            </a:pPr>
            <a:r>
              <a:rPr lang="en-US" sz="2000" dirty="0">
                <a:solidFill>
                  <a:schemeClr val="tx2"/>
                </a:solidFill>
                <a:latin typeface="Tahoma" pitchFamily="34" charset="0"/>
                <a:cs typeface="Tahoma" pitchFamily="34" charset="0"/>
              </a:rPr>
              <a:t>Does the Constitution give Congress the </a:t>
            </a:r>
            <a:r>
              <a:rPr lang="en-US" sz="2000" dirty="0">
                <a:solidFill>
                  <a:srgbClr val="FF0000"/>
                </a:solidFill>
                <a:latin typeface="Tahoma" pitchFamily="34" charset="0"/>
                <a:cs typeface="Tahoma" pitchFamily="34" charset="0"/>
              </a:rPr>
              <a:t>power</a:t>
            </a:r>
            <a:r>
              <a:rPr lang="en-US" sz="2000" dirty="0">
                <a:solidFill>
                  <a:schemeClr val="tx2"/>
                </a:solidFill>
                <a:latin typeface="Tahoma" pitchFamily="34" charset="0"/>
                <a:cs typeface="Tahoma" pitchFamily="34" charset="0"/>
              </a:rPr>
              <a:t> to pass the law?</a:t>
            </a:r>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88000" y="5173663"/>
            <a:ext cx="2127250" cy="1560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753100" y="2139950"/>
            <a:ext cx="706438" cy="110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992938" y="2139950"/>
            <a:ext cx="595312" cy="110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11188" y="5194300"/>
            <a:ext cx="142875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211388" y="5219700"/>
            <a:ext cx="1408112"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443201" y="536276"/>
            <a:ext cx="8191500" cy="584775"/>
          </a:xfrm>
          <a:prstGeom prst="rect">
            <a:avLst/>
          </a:prstGeom>
          <a:noFill/>
        </p:spPr>
        <p:txBody>
          <a:bodyPr wrap="square" rtlCol="0">
            <a:spAutoFit/>
          </a:bodyPr>
          <a:lstStyle/>
          <a:p>
            <a:pPr algn="ctr"/>
            <a:r>
              <a:rPr lang="en-US" sz="3200" b="1" dirty="0" smtClean="0"/>
              <a:t>4 Factors Our Legislators Consider:</a:t>
            </a:r>
            <a:endParaRPr lang="en-US" sz="3200" b="1" dirty="0"/>
          </a:p>
        </p:txBody>
      </p:sp>
    </p:spTree>
    <p:extLst>
      <p:ext uri="{BB962C8B-B14F-4D97-AF65-F5344CB8AC3E}">
        <p14:creationId xmlns:p14="http://schemas.microsoft.com/office/powerpoint/2010/main" val="25109713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24"/>
                                        </p:tgtEl>
                                        <p:attrNameLst>
                                          <p:attrName>style.visibility</p:attrName>
                                        </p:attrNameLst>
                                      </p:cBhvr>
                                      <p:to>
                                        <p:strVal val="visible"/>
                                      </p:to>
                                    </p:set>
                                  </p:childTnLst>
                                </p:cTn>
                              </p:par>
                            </p:childTnLst>
                          </p:cTn>
                        </p:par>
                        <p:par>
                          <p:cTn id="7" fill="hold" nodeType="afterGroup">
                            <p:stCondLst>
                              <p:cond delay="0"/>
                            </p:stCondLst>
                            <p:childTnLst>
                              <p:par>
                                <p:cTn id="8" presetID="10" presetClass="entr" presetSubtype="0" fill="hold" nodeType="afterEffect">
                                  <p:stCondLst>
                                    <p:cond delay="0"/>
                                  </p:stCondLst>
                                  <p:childTnLst>
                                    <p:set>
                                      <p:cBhvr>
                                        <p:cTn id="9" dur="1" fill="hold">
                                          <p:stCondLst>
                                            <p:cond delay="0"/>
                                          </p:stCondLst>
                                        </p:cTn>
                                        <p:tgtEl>
                                          <p:spTgt spid="13314"/>
                                        </p:tgtEl>
                                        <p:attrNameLst>
                                          <p:attrName>style.visibility</p:attrName>
                                        </p:attrNameLst>
                                      </p:cBhvr>
                                      <p:to>
                                        <p:strVal val="visible"/>
                                      </p:to>
                                    </p:set>
                                    <p:animEffect transition="in" filter="fade">
                                      <p:cBhvr>
                                        <p:cTn id="10" dur="500"/>
                                        <p:tgtEl>
                                          <p:spTgt spid="13314"/>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319"/>
                                        </p:tgtEl>
                                        <p:attrNameLst>
                                          <p:attrName>style.visibility</p:attrName>
                                        </p:attrNameLst>
                                      </p:cBhvr>
                                      <p:to>
                                        <p:strVal val="visible"/>
                                      </p:to>
                                    </p:set>
                                  </p:childTnLst>
                                </p:cTn>
                              </p:par>
                            </p:childTnLst>
                          </p:cTn>
                        </p:par>
                        <p:par>
                          <p:cTn id="15" fill="hold" nodeType="afterGroup">
                            <p:stCondLst>
                              <p:cond delay="0"/>
                            </p:stCondLst>
                            <p:childTnLst>
                              <p:par>
                                <p:cTn id="16" presetID="10" presetClass="entr" presetSubtype="0" fill="hold" nodeType="after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500"/>
                                        <p:tgtEl>
                                          <p:spTgt spid="6"/>
                                        </p:tgtEl>
                                      </p:cBhvr>
                                    </p:animEffect>
                                  </p:childTnLst>
                                </p:cTn>
                              </p:par>
                              <p:par>
                                <p:cTn id="19" presetID="10" presetClass="entr" presetSubtype="0" fill="hold" nodeType="with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500"/>
                                        <p:tgtEl>
                                          <p:spTgt spid="7"/>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13321"/>
                                        </p:tgtEl>
                                        <p:attrNameLst>
                                          <p:attrName>style.visibility</p:attrName>
                                        </p:attrNameLst>
                                      </p:cBhvr>
                                      <p:to>
                                        <p:strVal val="visible"/>
                                      </p:to>
                                    </p:set>
                                  </p:childTnLst>
                                </p:cTn>
                              </p:par>
                            </p:childTnLst>
                          </p:cTn>
                        </p:par>
                        <p:par>
                          <p:cTn id="26" fill="hold" nodeType="afterGroup">
                            <p:stCondLst>
                              <p:cond delay="0"/>
                            </p:stCondLst>
                            <p:childTnLst>
                              <p:par>
                                <p:cTn id="27" presetID="45" presetClass="entr" presetSubtype="0" fill="hold" nodeType="after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fade">
                                      <p:cBhvr>
                                        <p:cTn id="29" dur="2000"/>
                                        <p:tgtEl>
                                          <p:spTgt spid="8"/>
                                        </p:tgtEl>
                                      </p:cBhvr>
                                    </p:animEffect>
                                    <p:anim calcmode="lin" valueType="num">
                                      <p:cBhvr>
                                        <p:cTn id="30" dur="2000" fill="hold"/>
                                        <p:tgtEl>
                                          <p:spTgt spid="8"/>
                                        </p:tgtEl>
                                        <p:attrNameLst>
                                          <p:attrName>ppt_w</p:attrName>
                                        </p:attrNameLst>
                                      </p:cBhvr>
                                      <p:tavLst>
                                        <p:tav tm="0" fmla="#ppt_w*sin(2.5*pi*$)">
                                          <p:val>
                                            <p:fltVal val="0"/>
                                          </p:val>
                                        </p:tav>
                                        <p:tav tm="100000">
                                          <p:val>
                                            <p:fltVal val="1"/>
                                          </p:val>
                                        </p:tav>
                                      </p:tavLst>
                                    </p:anim>
                                    <p:anim calcmode="lin" valueType="num">
                                      <p:cBhvr>
                                        <p:cTn id="31" dur="2000" fill="hold"/>
                                        <p:tgtEl>
                                          <p:spTgt spid="8"/>
                                        </p:tgtEl>
                                        <p:attrNameLst>
                                          <p:attrName>ppt_h</p:attrName>
                                        </p:attrNameLst>
                                      </p:cBhvr>
                                      <p:tavLst>
                                        <p:tav tm="0">
                                          <p:val>
                                            <p:strVal val="#ppt_h"/>
                                          </p:val>
                                        </p:tav>
                                        <p:tav tm="100000">
                                          <p:val>
                                            <p:strVal val="#ppt_h"/>
                                          </p:val>
                                        </p:tav>
                                      </p:tavLst>
                                    </p:anim>
                                  </p:childTnLst>
                                </p:cTn>
                              </p:par>
                              <p:par>
                                <p:cTn id="32" presetID="45" presetClass="entr" presetSubtype="0" fill="hold" nodeType="with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fade">
                                      <p:cBhvr>
                                        <p:cTn id="34" dur="2000"/>
                                        <p:tgtEl>
                                          <p:spTgt spid="9"/>
                                        </p:tgtEl>
                                      </p:cBhvr>
                                    </p:animEffect>
                                    <p:anim calcmode="lin" valueType="num">
                                      <p:cBhvr>
                                        <p:cTn id="35" dur="2000" fill="hold"/>
                                        <p:tgtEl>
                                          <p:spTgt spid="9"/>
                                        </p:tgtEl>
                                        <p:attrNameLst>
                                          <p:attrName>ppt_w</p:attrName>
                                        </p:attrNameLst>
                                      </p:cBhvr>
                                      <p:tavLst>
                                        <p:tav tm="0" fmla="#ppt_w*sin(2.5*pi*$)">
                                          <p:val>
                                            <p:fltVal val="0"/>
                                          </p:val>
                                        </p:tav>
                                        <p:tav tm="100000">
                                          <p:val>
                                            <p:fltVal val="1"/>
                                          </p:val>
                                        </p:tav>
                                      </p:tavLst>
                                    </p:anim>
                                    <p:anim calcmode="lin" valueType="num">
                                      <p:cBhvr>
                                        <p:cTn id="36" dur="2000" fill="hold"/>
                                        <p:tgtEl>
                                          <p:spTgt spid="9"/>
                                        </p:tgtEl>
                                        <p:attrNameLst>
                                          <p:attrName>ppt_h</p:attrName>
                                        </p:attrNameLst>
                                      </p:cBhvr>
                                      <p:tavLst>
                                        <p:tav tm="0">
                                          <p:val>
                                            <p:strVal val="#ppt_h"/>
                                          </p:val>
                                        </p:tav>
                                        <p:tav tm="100000">
                                          <p:val>
                                            <p:strVal val="#ppt_h"/>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5375"/>
                                        </p:tgtEl>
                                        <p:attrNameLst>
                                          <p:attrName>style.visibility</p:attrName>
                                        </p:attrNameLst>
                                      </p:cBhvr>
                                      <p:to>
                                        <p:strVal val="visible"/>
                                      </p:to>
                                    </p:set>
                                  </p:childTnLst>
                                </p:cTn>
                              </p:par>
                            </p:childTnLst>
                          </p:cTn>
                        </p:par>
                        <p:par>
                          <p:cTn id="41" fill="hold" nodeType="afterGroup">
                            <p:stCondLst>
                              <p:cond delay="0"/>
                            </p:stCondLst>
                            <p:childTnLst>
                              <p:par>
                                <p:cTn id="42" presetID="22" presetClass="entr" presetSubtype="4" fill="hold" nodeType="afterEffect">
                                  <p:stCondLst>
                                    <p:cond delay="0"/>
                                  </p:stCondLst>
                                  <p:childTnLst>
                                    <p:set>
                                      <p:cBhvr>
                                        <p:cTn id="43" dur="1" fill="hold">
                                          <p:stCondLst>
                                            <p:cond delay="0"/>
                                          </p:stCondLst>
                                        </p:cTn>
                                        <p:tgtEl>
                                          <p:spTgt spid="5"/>
                                        </p:tgtEl>
                                        <p:attrNameLst>
                                          <p:attrName>style.visibility</p:attrName>
                                        </p:attrNameLst>
                                      </p:cBhvr>
                                      <p:to>
                                        <p:strVal val="visible"/>
                                      </p:to>
                                    </p:set>
                                    <p:animEffect transition="in" filter="wipe(down)">
                                      <p:cBhvr>
                                        <p:cTn id="4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9" grpId="0"/>
      <p:bldP spid="13321" grpId="0"/>
      <p:bldP spid="15375" grpId="0"/>
      <p:bldP spid="1332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a:bodyPr>
          <a:lstStyle/>
          <a:p>
            <a:r>
              <a:rPr lang="en-US" sz="5400" dirty="0" smtClean="0"/>
              <a:t>Congressional Powers</a:t>
            </a:r>
            <a:endParaRPr lang="en-US" sz="5400" dirty="0"/>
          </a:p>
        </p:txBody>
      </p:sp>
      <p:sp>
        <p:nvSpPr>
          <p:cNvPr id="3" name="Content Placeholder 2"/>
          <p:cNvSpPr>
            <a:spLocks noGrp="1"/>
          </p:cNvSpPr>
          <p:nvPr>
            <p:ph idx="1"/>
          </p:nvPr>
        </p:nvSpPr>
        <p:spPr/>
        <p:txBody>
          <a:bodyPr>
            <a:normAutofit fontScale="85000" lnSpcReduction="20000"/>
          </a:bodyPr>
          <a:lstStyle/>
          <a:p>
            <a:r>
              <a:rPr lang="en-US" sz="4400" dirty="0" smtClean="0">
                <a:solidFill>
                  <a:schemeClr val="tx1"/>
                </a:solidFill>
              </a:rPr>
              <a:t>Limited by the Constitution</a:t>
            </a:r>
          </a:p>
          <a:p>
            <a:r>
              <a:rPr lang="en-US" sz="4400" dirty="0" smtClean="0">
                <a:solidFill>
                  <a:schemeClr val="tx1"/>
                </a:solidFill>
              </a:rPr>
              <a:t>Constitution says Congress can…</a:t>
            </a:r>
          </a:p>
          <a:p>
            <a:r>
              <a:rPr lang="en-US" sz="4400" dirty="0">
                <a:solidFill>
                  <a:schemeClr val="tx1"/>
                </a:solidFill>
                <a:latin typeface="+mj-lt"/>
                <a:cs typeface="Tahoma" pitchFamily="34" charset="0"/>
              </a:rPr>
              <a:t>Collect </a:t>
            </a:r>
            <a:r>
              <a:rPr lang="en-US" sz="4400" u="sng" dirty="0">
                <a:solidFill>
                  <a:schemeClr val="tx1"/>
                </a:solidFill>
                <a:latin typeface="+mj-lt"/>
                <a:cs typeface="Tahoma" pitchFamily="34" charset="0"/>
              </a:rPr>
              <a:t>taxes</a:t>
            </a:r>
            <a:r>
              <a:rPr lang="en-US" sz="4400" dirty="0">
                <a:solidFill>
                  <a:schemeClr val="tx1"/>
                </a:solidFill>
                <a:latin typeface="+mj-lt"/>
                <a:cs typeface="Tahoma" pitchFamily="34" charset="0"/>
              </a:rPr>
              <a:t> to raise money to pay </a:t>
            </a:r>
            <a:r>
              <a:rPr lang="en-US" sz="4400" u="sng" dirty="0">
                <a:solidFill>
                  <a:schemeClr val="tx1"/>
                </a:solidFill>
                <a:latin typeface="+mj-lt"/>
                <a:cs typeface="Tahoma" pitchFamily="34" charset="0"/>
              </a:rPr>
              <a:t>debts</a:t>
            </a:r>
            <a:r>
              <a:rPr lang="en-US" sz="4400" dirty="0">
                <a:solidFill>
                  <a:schemeClr val="tx1"/>
                </a:solidFill>
                <a:latin typeface="+mj-lt"/>
                <a:cs typeface="Tahoma" pitchFamily="34" charset="0"/>
              </a:rPr>
              <a:t>, to </a:t>
            </a:r>
            <a:r>
              <a:rPr lang="en-US" sz="4400" u="sng" dirty="0">
                <a:solidFill>
                  <a:schemeClr val="tx1"/>
                </a:solidFill>
                <a:latin typeface="+mj-lt"/>
                <a:cs typeface="Tahoma" pitchFamily="34" charset="0"/>
              </a:rPr>
              <a:t>defend</a:t>
            </a:r>
            <a:r>
              <a:rPr lang="en-US" sz="4400" dirty="0">
                <a:solidFill>
                  <a:schemeClr val="tx1"/>
                </a:solidFill>
                <a:latin typeface="+mj-lt"/>
                <a:cs typeface="Tahoma" pitchFamily="34" charset="0"/>
              </a:rPr>
              <a:t> the country, </a:t>
            </a:r>
            <a:r>
              <a:rPr lang="en-US" sz="4400" dirty="0" smtClean="0">
                <a:solidFill>
                  <a:schemeClr val="tx1"/>
                </a:solidFill>
                <a:latin typeface="+mj-lt"/>
                <a:cs typeface="Tahoma" pitchFamily="34" charset="0"/>
              </a:rPr>
              <a:t>&amp; </a:t>
            </a:r>
            <a:r>
              <a:rPr lang="en-US" sz="4400" dirty="0">
                <a:solidFill>
                  <a:schemeClr val="tx1"/>
                </a:solidFill>
                <a:latin typeface="+mj-lt"/>
                <a:cs typeface="Tahoma" pitchFamily="34" charset="0"/>
              </a:rPr>
              <a:t>to provide for the </a:t>
            </a:r>
            <a:r>
              <a:rPr lang="en-US" sz="4400" u="sng" dirty="0">
                <a:solidFill>
                  <a:schemeClr val="tx1"/>
                </a:solidFill>
                <a:latin typeface="+mj-lt"/>
                <a:cs typeface="Tahoma" pitchFamily="34" charset="0"/>
              </a:rPr>
              <a:t>general welfare</a:t>
            </a:r>
            <a:r>
              <a:rPr lang="en-US" sz="4400" dirty="0">
                <a:solidFill>
                  <a:schemeClr val="tx1"/>
                </a:solidFill>
                <a:latin typeface="+mj-lt"/>
                <a:cs typeface="Tahoma" pitchFamily="34" charset="0"/>
              </a:rPr>
              <a:t> of the </a:t>
            </a:r>
            <a:r>
              <a:rPr lang="en-US" sz="4400" dirty="0" smtClean="0">
                <a:solidFill>
                  <a:schemeClr val="tx1"/>
                </a:solidFill>
                <a:latin typeface="+mj-lt"/>
                <a:cs typeface="Tahoma" pitchFamily="34" charset="0"/>
              </a:rPr>
              <a:t>U.S.</a:t>
            </a:r>
          </a:p>
          <a:p>
            <a:r>
              <a:rPr lang="en-US" sz="4400" dirty="0">
                <a:solidFill>
                  <a:schemeClr val="tx1"/>
                </a:solidFill>
                <a:latin typeface="+mj-lt"/>
                <a:cs typeface="Tahoma" pitchFamily="34" charset="0"/>
              </a:rPr>
              <a:t>Control commerce (</a:t>
            </a:r>
            <a:r>
              <a:rPr lang="en-US" sz="4400" u="sng" dirty="0">
                <a:solidFill>
                  <a:schemeClr val="tx1"/>
                </a:solidFill>
                <a:latin typeface="+mj-lt"/>
                <a:cs typeface="Tahoma" pitchFamily="34" charset="0"/>
              </a:rPr>
              <a:t>business</a:t>
            </a:r>
            <a:r>
              <a:rPr lang="en-US" sz="4400" dirty="0">
                <a:solidFill>
                  <a:schemeClr val="tx1"/>
                </a:solidFill>
                <a:latin typeface="+mj-lt"/>
                <a:cs typeface="Tahoma" pitchFamily="34" charset="0"/>
              </a:rPr>
              <a:t>) that happens across </a:t>
            </a:r>
            <a:r>
              <a:rPr lang="en-US" sz="4400" u="sng" dirty="0">
                <a:solidFill>
                  <a:schemeClr val="tx1"/>
                </a:solidFill>
                <a:latin typeface="+mj-lt"/>
                <a:cs typeface="Tahoma" pitchFamily="34" charset="0"/>
              </a:rPr>
              <a:t>state</a:t>
            </a:r>
            <a:r>
              <a:rPr lang="en-US" sz="4400" dirty="0">
                <a:solidFill>
                  <a:schemeClr val="tx1"/>
                </a:solidFill>
                <a:latin typeface="+mj-lt"/>
                <a:cs typeface="Tahoma" pitchFamily="34" charset="0"/>
              </a:rPr>
              <a:t> lines, with </a:t>
            </a:r>
            <a:r>
              <a:rPr lang="en-US" sz="4400" u="sng" dirty="0">
                <a:solidFill>
                  <a:schemeClr val="tx1"/>
                </a:solidFill>
                <a:latin typeface="+mj-lt"/>
                <a:cs typeface="Tahoma" pitchFamily="34" charset="0"/>
              </a:rPr>
              <a:t>foreign</a:t>
            </a:r>
            <a:r>
              <a:rPr lang="en-US" sz="4400" dirty="0">
                <a:solidFill>
                  <a:schemeClr val="tx1"/>
                </a:solidFill>
                <a:latin typeface="+mj-lt"/>
                <a:cs typeface="Tahoma" pitchFamily="34" charset="0"/>
              </a:rPr>
              <a:t> countries, and with Indian </a:t>
            </a:r>
            <a:r>
              <a:rPr lang="en-US" sz="4400" u="sng" dirty="0">
                <a:solidFill>
                  <a:schemeClr val="tx1"/>
                </a:solidFill>
                <a:latin typeface="+mj-lt"/>
                <a:cs typeface="Tahoma" pitchFamily="34" charset="0"/>
              </a:rPr>
              <a:t>tribes</a:t>
            </a:r>
            <a:r>
              <a:rPr lang="en-US" sz="4400" dirty="0">
                <a:solidFill>
                  <a:schemeClr val="tx1"/>
                </a:solidFill>
                <a:latin typeface="+mj-lt"/>
                <a:cs typeface="Tahoma" pitchFamily="34" charset="0"/>
              </a:rPr>
              <a:t>.</a:t>
            </a:r>
          </a:p>
          <a:p>
            <a:endParaRPr lang="en-US" sz="4400" dirty="0">
              <a:solidFill>
                <a:schemeClr val="tx1"/>
              </a:solidFill>
              <a:latin typeface="+mj-lt"/>
              <a:cs typeface="Tahoma" pitchFamily="34" charset="0"/>
            </a:endParaRPr>
          </a:p>
          <a:p>
            <a:endParaRPr lang="en-US" sz="4400" dirty="0" smtClean="0">
              <a:solidFill>
                <a:schemeClr val="tx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endParaRPr lang="en-US" dirty="0"/>
          </a:p>
        </p:txBody>
      </p:sp>
      <p:sp>
        <p:nvSpPr>
          <p:cNvPr id="3" name="Content Placeholder 2"/>
          <p:cNvSpPr>
            <a:spLocks noGrp="1"/>
          </p:cNvSpPr>
          <p:nvPr>
            <p:ph idx="1"/>
          </p:nvPr>
        </p:nvSpPr>
        <p:spPr>
          <a:xfrm>
            <a:off x="152400" y="533400"/>
            <a:ext cx="8534400" cy="5730081"/>
          </a:xfrm>
        </p:spPr>
        <p:txBody>
          <a:bodyPr>
            <a:normAutofit/>
          </a:bodyPr>
          <a:lstStyle/>
          <a:p>
            <a:r>
              <a:rPr lang="en-US" sz="2400" dirty="0" smtClean="0">
                <a:hlinkClick r:id="rId3"/>
              </a:rPr>
              <a:t>Taxes</a:t>
            </a:r>
            <a:endParaRPr lang="en-US" sz="2400" dirty="0" smtClean="0"/>
          </a:p>
          <a:p>
            <a:pPr lvl="1"/>
            <a:r>
              <a:rPr lang="en-US" sz="2400" dirty="0" smtClean="0"/>
              <a:t>Direct tax – paid by the person it’s imposed on</a:t>
            </a:r>
          </a:p>
          <a:p>
            <a:pPr lvl="1"/>
            <a:r>
              <a:rPr lang="en-US" sz="2400" dirty="0" smtClean="0"/>
              <a:t>Indirect tax – paid by one person but passed along to another (cigarette tax)</a:t>
            </a:r>
          </a:p>
          <a:p>
            <a:r>
              <a:rPr lang="en-US" sz="2400" dirty="0" smtClean="0"/>
              <a:t>Borrowing </a:t>
            </a:r>
          </a:p>
          <a:p>
            <a:pPr lvl="1"/>
            <a:r>
              <a:rPr lang="en-US" sz="2400" dirty="0" smtClean="0"/>
              <a:t>Deficit financing – spend more than you take in/borrow the difference</a:t>
            </a:r>
          </a:p>
          <a:p>
            <a:pPr lvl="1"/>
            <a:r>
              <a:rPr lang="en-US" sz="2400" dirty="0" smtClean="0"/>
              <a:t>Public Debt – money not paid over time plus interest</a:t>
            </a:r>
          </a:p>
          <a:p>
            <a:r>
              <a:rPr lang="en-US" sz="2400" dirty="0" smtClean="0"/>
              <a:t>Commerce</a:t>
            </a:r>
          </a:p>
          <a:p>
            <a:pPr lvl="1"/>
            <a:r>
              <a:rPr lang="en-US" sz="2400" dirty="0" smtClean="0"/>
              <a:t>Regulation of interstate &amp; foreign trade</a:t>
            </a:r>
          </a:p>
          <a:p>
            <a:pPr lvl="1"/>
            <a:r>
              <a:rPr lang="en-US" sz="2400" dirty="0" smtClean="0">
                <a:hlinkClick r:id="rId4"/>
              </a:rPr>
              <a:t>Ogden v. Gibbons</a:t>
            </a:r>
            <a:endParaRPr lang="en-US"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endParaRPr lang="en-US" dirty="0"/>
          </a:p>
        </p:txBody>
      </p:sp>
      <p:sp>
        <p:nvSpPr>
          <p:cNvPr id="3" name="Content Placeholder 2"/>
          <p:cNvSpPr>
            <a:spLocks noGrp="1"/>
          </p:cNvSpPr>
          <p:nvPr>
            <p:ph idx="1"/>
          </p:nvPr>
        </p:nvSpPr>
        <p:spPr>
          <a:xfrm>
            <a:off x="457200" y="762000"/>
            <a:ext cx="8229600" cy="6096000"/>
          </a:xfrm>
        </p:spPr>
        <p:txBody>
          <a:bodyPr/>
          <a:lstStyle/>
          <a:p>
            <a:r>
              <a:rPr lang="en-US" dirty="0" smtClean="0"/>
              <a:t>Currency power</a:t>
            </a:r>
          </a:p>
          <a:p>
            <a:pPr lvl="1"/>
            <a:r>
              <a:rPr lang="en-US" dirty="0" smtClean="0"/>
              <a:t>Coin money </a:t>
            </a:r>
          </a:p>
          <a:p>
            <a:r>
              <a:rPr lang="en-US" dirty="0" smtClean="0"/>
              <a:t>War powers</a:t>
            </a:r>
          </a:p>
          <a:p>
            <a:pPr lvl="1"/>
            <a:r>
              <a:rPr lang="en-US" dirty="0" smtClean="0"/>
              <a:t>Declare war</a:t>
            </a:r>
          </a:p>
          <a:p>
            <a:pPr lvl="1"/>
            <a:r>
              <a:rPr lang="en-US" dirty="0" smtClean="0"/>
              <a:t>Raise an army</a:t>
            </a:r>
          </a:p>
          <a:p>
            <a:pPr lvl="1"/>
            <a:r>
              <a:rPr lang="en-US" dirty="0" smtClean="0"/>
              <a:t>1973 War Powers Act – President must notify Congress within 48 hrs. of sending troops to an area; if Congress doesn’t declare war or extension, must pull troops out within 90 days</a:t>
            </a:r>
          </a:p>
          <a:p>
            <a:r>
              <a:rPr lang="en-US" dirty="0" smtClean="0"/>
              <a:t>Copyright &amp; Patents</a:t>
            </a:r>
          </a:p>
          <a:p>
            <a:r>
              <a:rPr lang="en-US" dirty="0" smtClean="0">
                <a:hlinkClick r:id="rId3"/>
              </a:rPr>
              <a:t>Eminent Domain</a:t>
            </a:r>
            <a:endParaRPr lang="en-US" dirty="0" smtClean="0"/>
          </a:p>
          <a:p>
            <a:r>
              <a:rPr lang="en-US" dirty="0" smtClean="0"/>
              <a:t>Immigration Law</a:t>
            </a:r>
          </a:p>
          <a:p>
            <a:r>
              <a:rPr lang="en-US" dirty="0" smtClean="0"/>
              <a:t>Establish Post Offices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US" dirty="0" smtClean="0"/>
              <a:t>Implied Powers</a:t>
            </a:r>
            <a:endParaRPr lang="en-US" dirty="0"/>
          </a:p>
        </p:txBody>
      </p:sp>
      <p:sp>
        <p:nvSpPr>
          <p:cNvPr id="3" name="Content Placeholder 2"/>
          <p:cNvSpPr>
            <a:spLocks noGrp="1"/>
          </p:cNvSpPr>
          <p:nvPr>
            <p:ph idx="1"/>
          </p:nvPr>
        </p:nvSpPr>
        <p:spPr/>
        <p:txBody>
          <a:bodyPr>
            <a:normAutofit lnSpcReduction="10000"/>
          </a:bodyPr>
          <a:lstStyle/>
          <a:p>
            <a:r>
              <a:rPr lang="en-US" sz="3600" dirty="0" smtClean="0">
                <a:solidFill>
                  <a:schemeClr val="tx1"/>
                </a:solidFill>
              </a:rPr>
              <a:t>Education</a:t>
            </a:r>
          </a:p>
          <a:p>
            <a:r>
              <a:rPr lang="en-US" sz="3600" dirty="0" smtClean="0">
                <a:solidFill>
                  <a:schemeClr val="tx1"/>
                </a:solidFill>
                <a:latin typeface="+mj-lt"/>
              </a:rPr>
              <a:t>National Bank</a:t>
            </a:r>
          </a:p>
          <a:p>
            <a:pPr>
              <a:spcBef>
                <a:spcPct val="50000"/>
              </a:spcBef>
              <a:buFontTx/>
              <a:buChar char="•"/>
            </a:pPr>
            <a:r>
              <a:rPr lang="en-US" sz="3600" dirty="0">
                <a:solidFill>
                  <a:schemeClr val="tx1"/>
                </a:solidFill>
                <a:latin typeface="+mj-lt"/>
                <a:cs typeface="Tahoma" pitchFamily="34" charset="0"/>
              </a:rPr>
              <a:t>Make all laws that are “</a:t>
            </a:r>
            <a:r>
              <a:rPr lang="en-US" sz="3600" u="sng" dirty="0">
                <a:solidFill>
                  <a:schemeClr val="tx1"/>
                </a:solidFill>
                <a:latin typeface="+mj-lt"/>
                <a:cs typeface="Tahoma" pitchFamily="34" charset="0"/>
              </a:rPr>
              <a:t>necessary and proper</a:t>
            </a:r>
            <a:r>
              <a:rPr lang="en-US" sz="3600" dirty="0">
                <a:solidFill>
                  <a:schemeClr val="tx1"/>
                </a:solidFill>
                <a:latin typeface="+mj-lt"/>
                <a:cs typeface="Tahoma" pitchFamily="34" charset="0"/>
              </a:rPr>
              <a:t>” for executing any of these </a:t>
            </a:r>
            <a:r>
              <a:rPr lang="en-US" sz="3600" dirty="0" smtClean="0">
                <a:solidFill>
                  <a:schemeClr val="tx1"/>
                </a:solidFill>
                <a:latin typeface="+mj-lt"/>
                <a:cs typeface="Tahoma" pitchFamily="34" charset="0"/>
              </a:rPr>
              <a:t>powers</a:t>
            </a:r>
          </a:p>
          <a:p>
            <a:pPr>
              <a:spcBef>
                <a:spcPct val="50000"/>
              </a:spcBef>
              <a:buFontTx/>
              <a:buChar char="•"/>
            </a:pPr>
            <a:r>
              <a:rPr lang="en-US" sz="3600" dirty="0" smtClean="0">
                <a:solidFill>
                  <a:schemeClr val="tx1"/>
                </a:solidFill>
                <a:latin typeface="+mj-lt"/>
                <a:cs typeface="Tahoma" pitchFamily="34" charset="0"/>
              </a:rPr>
              <a:t>(This means Congress CAN do something that is NOT on the list of powers if it’s related to something that IS on the list.)</a:t>
            </a:r>
            <a:endParaRPr lang="en-US" sz="3600" dirty="0">
              <a:solidFill>
                <a:schemeClr val="tx1"/>
              </a:solidFill>
              <a:latin typeface="+mj-lt"/>
              <a:cs typeface="Tahoma"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08038"/>
          </a:xfrm>
        </p:spPr>
        <p:style>
          <a:lnRef idx="1">
            <a:schemeClr val="accent3"/>
          </a:lnRef>
          <a:fillRef idx="2">
            <a:schemeClr val="accent3"/>
          </a:fillRef>
          <a:effectRef idx="1">
            <a:schemeClr val="accent3"/>
          </a:effectRef>
          <a:fontRef idx="minor">
            <a:schemeClr val="dk1"/>
          </a:fontRef>
        </p:style>
        <p:txBody>
          <a:bodyPr/>
          <a:lstStyle/>
          <a:p>
            <a:r>
              <a:rPr lang="en-US" dirty="0" smtClean="0"/>
              <a:t>Non Legislative Powers</a:t>
            </a:r>
            <a:endParaRPr lang="en-US" dirty="0"/>
          </a:p>
        </p:txBody>
      </p:sp>
      <p:sp>
        <p:nvSpPr>
          <p:cNvPr id="3" name="Content Placeholder 2"/>
          <p:cNvSpPr>
            <a:spLocks noGrp="1"/>
          </p:cNvSpPr>
          <p:nvPr>
            <p:ph idx="1"/>
          </p:nvPr>
        </p:nvSpPr>
        <p:spPr>
          <a:xfrm>
            <a:off x="457200" y="1143000"/>
            <a:ext cx="8229600" cy="5715000"/>
          </a:xfrm>
        </p:spPr>
        <p:txBody>
          <a:bodyPr>
            <a:normAutofit fontScale="92500" lnSpcReduction="20000"/>
          </a:bodyPr>
          <a:lstStyle/>
          <a:p>
            <a:r>
              <a:rPr lang="en-US" sz="2400" dirty="0" smtClean="0"/>
              <a:t>Amendments</a:t>
            </a:r>
          </a:p>
          <a:p>
            <a:pPr lvl="1"/>
            <a:r>
              <a:rPr lang="en-US" sz="2400" dirty="0" smtClean="0"/>
              <a:t>25</a:t>
            </a:r>
            <a:r>
              <a:rPr lang="en-US" sz="2400" baseline="30000" dirty="0" smtClean="0"/>
              <a:t>th</a:t>
            </a:r>
            <a:r>
              <a:rPr lang="en-US" sz="2400" dirty="0" smtClean="0"/>
              <a:t> – Congress approves V.P. selection if V.P. must vacate office to take over as Pres.</a:t>
            </a:r>
          </a:p>
          <a:p>
            <a:r>
              <a:rPr lang="en-US" sz="2400" dirty="0" smtClean="0"/>
              <a:t>Elections – if there is a tie or no one has 51% of the electoral votes, House of Representatives decides the election</a:t>
            </a:r>
          </a:p>
          <a:p>
            <a:pPr lvl="1"/>
            <a:r>
              <a:rPr lang="en-US" sz="2400" dirty="0" smtClean="0">
                <a:hlinkClick r:id="rId3"/>
              </a:rPr>
              <a:t>1800</a:t>
            </a:r>
            <a:r>
              <a:rPr lang="en-US" sz="2400" dirty="0" smtClean="0"/>
              <a:t> -  Jefferson &amp; Burr tie – Jefferson agrees to keep the National Bank if Federalists in the House will vote for him</a:t>
            </a:r>
          </a:p>
          <a:p>
            <a:pPr lvl="1"/>
            <a:r>
              <a:rPr lang="en-US" sz="2400" dirty="0" smtClean="0">
                <a:hlinkClick r:id="rId4"/>
              </a:rPr>
              <a:t>1824</a:t>
            </a:r>
            <a:r>
              <a:rPr lang="en-US" sz="2400" dirty="0" smtClean="0"/>
              <a:t> – Andrew Jackson won more of the popular vote, but John Quincy Adams makes “Corrupt Bargain” with Speaker of the House Henry Clay (Clay gets to be Sec. of State if he gets the House members to vote for J.Q. Adams as Pres.)</a:t>
            </a:r>
          </a:p>
          <a:p>
            <a:r>
              <a:rPr lang="en-US" sz="2400" dirty="0" smtClean="0"/>
              <a:t>Impeachment</a:t>
            </a:r>
          </a:p>
          <a:p>
            <a:pPr lvl="1"/>
            <a:r>
              <a:rPr lang="en-US" sz="2400" dirty="0" smtClean="0"/>
              <a:t>1868 – Andrew Johnson</a:t>
            </a:r>
          </a:p>
          <a:p>
            <a:pPr lvl="1"/>
            <a:r>
              <a:rPr lang="en-US" sz="2400" dirty="0" smtClean="0"/>
              <a:t>1998 – Bill Clinton</a:t>
            </a:r>
          </a:p>
          <a:p>
            <a:pPr lvl="1"/>
            <a:r>
              <a:rPr lang="en-US" sz="2400" dirty="0" smtClean="0">
                <a:hlinkClick r:id="rId5"/>
              </a:rPr>
              <a:t>1974 – Nixon</a:t>
            </a:r>
            <a:r>
              <a:rPr lang="en-US" sz="2400" dirty="0" smtClean="0"/>
              <a:t> resigned when he knew he would likely be impeached</a:t>
            </a:r>
          </a:p>
          <a:p>
            <a:r>
              <a:rPr lang="en-US" sz="2400" dirty="0" smtClean="0"/>
              <a:t>Executive Powers</a:t>
            </a:r>
          </a:p>
          <a:p>
            <a:pPr lvl="1"/>
            <a:r>
              <a:rPr lang="en-US" sz="2400" dirty="0" smtClean="0"/>
              <a:t>Senate approves appointments &amp; treaties</a:t>
            </a:r>
            <a:endParaRPr lang="en-US"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style>
          <a:lnRef idx="1">
            <a:schemeClr val="accent3"/>
          </a:lnRef>
          <a:fillRef idx="2">
            <a:schemeClr val="accent3"/>
          </a:fillRef>
          <a:effectRef idx="1">
            <a:schemeClr val="accent3"/>
          </a:effectRef>
          <a:fontRef idx="minor">
            <a:schemeClr val="dk1"/>
          </a:fontRef>
        </p:style>
        <p:txBody>
          <a:bodyPr>
            <a:normAutofit/>
          </a:bodyPr>
          <a:lstStyle/>
          <a:p>
            <a:r>
              <a:rPr lang="en-US" b="1" dirty="0" smtClean="0"/>
              <a:t>Congress in Action</a:t>
            </a:r>
            <a:endParaRPr lang="en-US" b="1" dirty="0"/>
          </a:p>
        </p:txBody>
      </p:sp>
      <p:sp>
        <p:nvSpPr>
          <p:cNvPr id="3" name="Content Placeholder 2"/>
          <p:cNvSpPr>
            <a:spLocks noGrp="1"/>
          </p:cNvSpPr>
          <p:nvPr>
            <p:ph idx="1"/>
          </p:nvPr>
        </p:nvSpPr>
        <p:spPr>
          <a:xfrm>
            <a:off x="457200" y="1143000"/>
            <a:ext cx="8229600" cy="5486400"/>
          </a:xfrm>
        </p:spPr>
        <p:txBody>
          <a:bodyPr>
            <a:normAutofit lnSpcReduction="10000"/>
          </a:bodyPr>
          <a:lstStyle/>
          <a:p>
            <a:r>
              <a:rPr lang="en-US" sz="2400" dirty="0" smtClean="0"/>
              <a:t>Speaker of the House</a:t>
            </a:r>
          </a:p>
          <a:p>
            <a:pPr lvl="1"/>
            <a:r>
              <a:rPr lang="en-US" sz="2400" dirty="0" smtClean="0"/>
              <a:t>Duties – Preside &amp; keep order</a:t>
            </a:r>
          </a:p>
          <a:p>
            <a:pPr lvl="1"/>
            <a:r>
              <a:rPr lang="en-US" sz="2400" dirty="0" smtClean="0"/>
              <a:t>Allows representatives to speak</a:t>
            </a:r>
          </a:p>
          <a:p>
            <a:pPr lvl="1"/>
            <a:r>
              <a:rPr lang="en-US" sz="2400" dirty="0" smtClean="0"/>
              <a:t>Next in succession after President </a:t>
            </a:r>
            <a:r>
              <a:rPr lang="en-US" sz="2400" dirty="0"/>
              <a:t>&amp;</a:t>
            </a:r>
            <a:r>
              <a:rPr lang="en-US" sz="2400" dirty="0" smtClean="0"/>
              <a:t> V.P.</a:t>
            </a:r>
          </a:p>
          <a:p>
            <a:r>
              <a:rPr lang="en-US" sz="2400" dirty="0" smtClean="0"/>
              <a:t>President of the Senate – Vice President</a:t>
            </a:r>
          </a:p>
          <a:p>
            <a:pPr lvl="1"/>
            <a:r>
              <a:rPr lang="en-US" sz="2400" dirty="0" smtClean="0"/>
              <a:t>Presides</a:t>
            </a:r>
          </a:p>
          <a:p>
            <a:pPr lvl="1"/>
            <a:r>
              <a:rPr lang="en-US" sz="2400" dirty="0" smtClean="0"/>
              <a:t>Votes to break a tie</a:t>
            </a:r>
          </a:p>
          <a:p>
            <a:r>
              <a:rPr lang="en-US" sz="2400" dirty="0" smtClean="0"/>
              <a:t>President Pro-tempore</a:t>
            </a:r>
          </a:p>
          <a:p>
            <a:pPr lvl="1"/>
            <a:r>
              <a:rPr lang="en-US" sz="2400" dirty="0" smtClean="0"/>
              <a:t>Majority leader, presides if VP is absent</a:t>
            </a:r>
          </a:p>
          <a:p>
            <a:pPr lvl="1"/>
            <a:r>
              <a:rPr lang="en-US" sz="2400" dirty="0" smtClean="0"/>
              <a:t>Next in succession after the Speaker</a:t>
            </a:r>
          </a:p>
          <a:p>
            <a:r>
              <a:rPr lang="en-US" sz="2400" dirty="0" smtClean="0"/>
              <a:t>Party Officers – “caucus” – meeting to decide leaders </a:t>
            </a:r>
            <a:r>
              <a:rPr lang="en-US" dirty="0" smtClean="0"/>
              <a:t>&amp; </a:t>
            </a:r>
            <a:r>
              <a:rPr lang="en-US" sz="2400" dirty="0" smtClean="0"/>
              <a:t>stands</a:t>
            </a:r>
          </a:p>
          <a:p>
            <a:pPr lvl="1"/>
            <a:r>
              <a:rPr lang="en-US" sz="2400" dirty="0" smtClean="0"/>
              <a:t>Floor leaders from each party</a:t>
            </a:r>
          </a:p>
          <a:p>
            <a:pPr lvl="1"/>
            <a:r>
              <a:rPr lang="en-US" sz="2400" dirty="0" smtClean="0"/>
              <a:t>Whips – assistants to the floor leaders</a:t>
            </a:r>
            <a:endParaRPr lang="en-US" sz="2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 Bill Becomes Law:</a:t>
            </a:r>
            <a:endParaRPr lang="en-US" dirty="0"/>
          </a:p>
        </p:txBody>
      </p:sp>
      <p:sp>
        <p:nvSpPr>
          <p:cNvPr id="3" name="Content Placeholder 2"/>
          <p:cNvSpPr>
            <a:spLocks noGrp="1"/>
          </p:cNvSpPr>
          <p:nvPr>
            <p:ph idx="1"/>
          </p:nvPr>
        </p:nvSpPr>
        <p:spPr/>
        <p:txBody>
          <a:bodyPr>
            <a:normAutofit lnSpcReduction="10000"/>
          </a:bodyPr>
          <a:lstStyle/>
          <a:p>
            <a:r>
              <a:rPr lang="en-US" dirty="0" smtClean="0"/>
              <a:t>Introduced in one house</a:t>
            </a:r>
          </a:p>
          <a:p>
            <a:r>
              <a:rPr lang="en-US" dirty="0" smtClean="0"/>
              <a:t>Sent to committee</a:t>
            </a:r>
          </a:p>
          <a:p>
            <a:r>
              <a:rPr lang="en-US" dirty="0" smtClean="0"/>
              <a:t>Released by committee to floor where it’s debated and voted on</a:t>
            </a:r>
          </a:p>
          <a:p>
            <a:r>
              <a:rPr lang="en-US" dirty="0" smtClean="0"/>
              <a:t>If it passes that house with majority (218/435 in House, 51/100 in Senate), sent to the other house where they go through same process</a:t>
            </a:r>
          </a:p>
          <a:p>
            <a:r>
              <a:rPr lang="en-US" dirty="0" smtClean="0"/>
              <a:t>If it passes both house with majority, sent to conference committee (made up of members of both houses) where they resolve differences between 2 bills</a:t>
            </a:r>
          </a:p>
          <a:p>
            <a:r>
              <a:rPr lang="en-US" dirty="0" smtClean="0"/>
              <a:t>Revised bill reintroduced for vote in both houses</a:t>
            </a:r>
          </a:p>
          <a:p>
            <a:r>
              <a:rPr lang="en-US" dirty="0" smtClean="0"/>
              <a:t>If it passes both, sent to President for signature</a:t>
            </a:r>
          </a:p>
        </p:txBody>
      </p:sp>
    </p:spTree>
    <p:extLst>
      <p:ext uri="{BB962C8B-B14F-4D97-AF65-F5344CB8AC3E}">
        <p14:creationId xmlns:p14="http://schemas.microsoft.com/office/powerpoint/2010/main" val="37991053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http://www.lexisnexis.com/help/CU/The_Legislative_Process/bill2law.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52600" y="34636"/>
            <a:ext cx="5191432" cy="6705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4594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US" dirty="0" smtClean="0"/>
              <a:t>CONGRESS</a:t>
            </a:r>
            <a:endParaRPr lang="en-US" dirty="0"/>
          </a:p>
        </p:txBody>
      </p:sp>
      <p:sp>
        <p:nvSpPr>
          <p:cNvPr id="3" name="Content Placeholder 2"/>
          <p:cNvSpPr>
            <a:spLocks noGrp="1"/>
          </p:cNvSpPr>
          <p:nvPr>
            <p:ph idx="1"/>
          </p:nvPr>
        </p:nvSpPr>
        <p:spPr/>
        <p:txBody>
          <a:bodyPr/>
          <a:lstStyle/>
          <a:p>
            <a:r>
              <a:rPr lang="en-US" dirty="0" smtClean="0"/>
              <a:t>Bicameral – 2 houses (Senate &amp; House of Representatives)</a:t>
            </a:r>
          </a:p>
          <a:p>
            <a:r>
              <a:rPr lang="en-US" dirty="0" smtClean="0"/>
              <a:t>Session – when they conduct business</a:t>
            </a:r>
          </a:p>
          <a:p>
            <a:pPr lvl="1"/>
            <a:r>
              <a:rPr lang="en-US" dirty="0" smtClean="0"/>
              <a:t>At least one a year lasting 4 or 5 months</a:t>
            </a:r>
          </a:p>
          <a:p>
            <a:r>
              <a:rPr lang="en-US" dirty="0" smtClean="0"/>
              <a:t>Adjourn – when the session has ended</a:t>
            </a:r>
          </a:p>
          <a:p>
            <a:r>
              <a:rPr lang="en-US" dirty="0" smtClean="0"/>
              <a:t>Special Session</a:t>
            </a:r>
          </a:p>
          <a:p>
            <a:pPr lvl="1"/>
            <a:r>
              <a:rPr lang="en-US" dirty="0" smtClean="0"/>
              <a:t>Can be called by the President or either house</a:t>
            </a:r>
            <a:endParaRPr lang="en-US" dirty="0"/>
          </a:p>
        </p:txBody>
      </p:sp>
      <p:pic>
        <p:nvPicPr>
          <p:cNvPr id="1026" name="Picture 2" descr="congres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0" y="4499125"/>
            <a:ext cx="4328210" cy="23588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US" dirty="0" smtClean="0"/>
              <a:t>HOUSE OF REPRESENTATIVES</a:t>
            </a:r>
            <a:endParaRPr lang="en-US" dirty="0"/>
          </a:p>
        </p:txBody>
      </p:sp>
      <p:sp>
        <p:nvSpPr>
          <p:cNvPr id="3" name="Content Placeholder 2"/>
          <p:cNvSpPr>
            <a:spLocks noGrp="1"/>
          </p:cNvSpPr>
          <p:nvPr>
            <p:ph idx="1"/>
          </p:nvPr>
        </p:nvSpPr>
        <p:spPr/>
        <p:txBody>
          <a:bodyPr>
            <a:normAutofit/>
          </a:bodyPr>
          <a:lstStyle/>
          <a:p>
            <a:r>
              <a:rPr lang="en-US" sz="2800" dirty="0" smtClean="0">
                <a:solidFill>
                  <a:schemeClr val="tx1"/>
                </a:solidFill>
              </a:rPr>
              <a:t>435 members</a:t>
            </a:r>
          </a:p>
          <a:p>
            <a:r>
              <a:rPr lang="en-US" sz="2800" dirty="0" smtClean="0">
                <a:solidFill>
                  <a:schemeClr val="tx1"/>
                </a:solidFill>
              </a:rPr>
              <a:t>Determined by state population</a:t>
            </a:r>
          </a:p>
          <a:p>
            <a:r>
              <a:rPr lang="en-US" sz="2800" dirty="0" smtClean="0">
                <a:solidFill>
                  <a:schemeClr val="tx1"/>
                </a:solidFill>
              </a:rPr>
              <a:t>Minimum of 1representative</a:t>
            </a:r>
          </a:p>
          <a:p>
            <a:r>
              <a:rPr lang="en-US" sz="2800" dirty="0" smtClean="0">
                <a:solidFill>
                  <a:schemeClr val="tx1"/>
                </a:solidFill>
              </a:rPr>
              <a:t>2 year terms, but no limit on # of terms</a:t>
            </a:r>
          </a:p>
          <a:p>
            <a:r>
              <a:rPr lang="en-US" sz="2800" dirty="0" smtClean="0">
                <a:solidFill>
                  <a:schemeClr val="tx1"/>
                </a:solidFill>
              </a:rPr>
              <a:t>Reapportionment – redistributed every 10 yrs.</a:t>
            </a:r>
          </a:p>
        </p:txBody>
      </p:sp>
      <p:pic>
        <p:nvPicPr>
          <p:cNvPr id="2050" name="Picture 2" descr="http://upload.wikimedia.org/wikipedia/commons/f/fb/Obama_Health_Care_Speech_to_Joint_Session_of_Congress.jpg">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1000" y="4148403"/>
            <a:ext cx="3790950" cy="2525158"/>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419600" y="4724400"/>
            <a:ext cx="4191000" cy="1754326"/>
          </a:xfrm>
          <a:prstGeom prst="rect">
            <a:avLst/>
          </a:prstGeom>
          <a:noFill/>
        </p:spPr>
        <p:txBody>
          <a:bodyPr wrap="square" rtlCol="0">
            <a:spAutoFit/>
          </a:bodyPr>
          <a:lstStyle/>
          <a:p>
            <a:r>
              <a:rPr lang="en-US" dirty="0" smtClean="0"/>
              <a:t>U.S. Population: 313,900,000</a:t>
            </a:r>
          </a:p>
          <a:p>
            <a:r>
              <a:rPr lang="en-US" dirty="0" smtClean="0"/>
              <a:t>Vermont Population: 626,000</a:t>
            </a:r>
          </a:p>
          <a:p>
            <a:endParaRPr lang="en-US" dirty="0"/>
          </a:p>
          <a:p>
            <a:r>
              <a:rPr lang="en-US" dirty="0" smtClean="0"/>
              <a:t>Vermont only has .19% of the total U.S. population, BUT they still get 1 representative in the House!</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4525963"/>
          </a:xfrm>
        </p:spPr>
        <p:txBody>
          <a:bodyPr/>
          <a:lstStyle/>
          <a:p>
            <a:r>
              <a:rPr lang="en-US" dirty="0">
                <a:solidFill>
                  <a:schemeClr val="tx1"/>
                </a:solidFill>
                <a:hlinkClick r:id="rId3"/>
              </a:rPr>
              <a:t>Gerrymandering</a:t>
            </a:r>
            <a:r>
              <a:rPr lang="en-US" dirty="0">
                <a:solidFill>
                  <a:schemeClr val="tx1"/>
                </a:solidFill>
              </a:rPr>
              <a:t> – division of voting districts to favor one political party over another</a:t>
            </a:r>
          </a:p>
          <a:p>
            <a:r>
              <a:rPr lang="en-US" dirty="0" err="1">
                <a:solidFill>
                  <a:schemeClr val="tx1"/>
                </a:solidFill>
              </a:rPr>
              <a:t>Wesberry</a:t>
            </a:r>
            <a:r>
              <a:rPr lang="en-US" dirty="0">
                <a:solidFill>
                  <a:schemeClr val="tx1"/>
                </a:solidFill>
              </a:rPr>
              <a:t> v. Sanders – “one person, one vote</a:t>
            </a:r>
            <a:r>
              <a:rPr lang="en-US" dirty="0" smtClean="0">
                <a:solidFill>
                  <a:schemeClr val="tx1"/>
                </a:solidFill>
              </a:rPr>
              <a:t>”</a:t>
            </a:r>
            <a:endParaRPr lang="en-US" dirty="0">
              <a:solidFill>
                <a:schemeClr val="tx1"/>
              </a:solidFill>
            </a:endParaRPr>
          </a:p>
        </p:txBody>
      </p:sp>
      <p:pic>
        <p:nvPicPr>
          <p:cNvPr id="4" name="Picture 6" descr="File:The Gerry-Mander Edit.pn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343400" y="1600200"/>
            <a:ext cx="4511802" cy="4724400"/>
          </a:xfrm>
          <a:prstGeom prst="rect">
            <a:avLst/>
          </a:prstGeom>
          <a:noFill/>
          <a:extLst>
            <a:ext uri="{909E8E84-426E-40DD-AFC4-6F175D3DCCD1}">
              <a14:hiddenFill xmlns:a14="http://schemas.microsoft.com/office/drawing/2010/main">
                <a:solidFill>
                  <a:srgbClr val="FFFFFF"/>
                </a:solidFill>
              </a14:hiddenFill>
            </a:ext>
          </a:extLst>
        </p:spPr>
      </p:pic>
      <p:sp>
        <p:nvSpPr>
          <p:cNvPr id="5" name="Content Placeholder 2"/>
          <p:cNvSpPr txBox="1">
            <a:spLocks/>
          </p:cNvSpPr>
          <p:nvPr/>
        </p:nvSpPr>
        <p:spPr>
          <a:xfrm>
            <a:off x="457200" y="1600200"/>
            <a:ext cx="3733800" cy="4525963"/>
          </a:xfrm>
          <a:prstGeom prst="rect">
            <a:avLst/>
          </a:prstGeom>
        </p:spPr>
        <p:txBody>
          <a:bodyPr vert="horz" lIns="91440" tIns="45720" rIns="91440" bIns="45720" rtlCol="0">
            <a:normAutofit fontScale="77500" lnSpcReduction="20000"/>
          </a:bodyPr>
          <a:lst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r>
              <a:rPr lang="en-US" smtClean="0"/>
              <a:t>First printed in March 1812, this political cartoon was drawn in reaction to the state senate electoral districts drawn by the Massachusetts legislature to favor the Democratic-Republican Party candidates of Governor Elbridge Gerry over the Federalists. The caricature satirizes the bizarre shape of a district in Essex County, Massachusetts as a dragon-like "monster." Federalist newspapers editors and others at the time likened the district shape to a salamander, and the word </a:t>
            </a:r>
            <a:r>
              <a:rPr lang="en-US" i="1" smtClean="0"/>
              <a:t>gerrymander</a:t>
            </a:r>
            <a:r>
              <a:rPr lang="en-US" smtClean="0"/>
              <a:t> was a blend of that word and Governor Gerry's last name.</a:t>
            </a:r>
            <a:endParaRPr lang="en-US" dirty="0"/>
          </a:p>
        </p:txBody>
      </p:sp>
    </p:spTree>
    <p:extLst>
      <p:ext uri="{BB962C8B-B14F-4D97-AF65-F5344CB8AC3E}">
        <p14:creationId xmlns:p14="http://schemas.microsoft.com/office/powerpoint/2010/main" val="30523892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Gerrymandering at Work</a:t>
            </a:r>
            <a:endParaRPr lang="en-US" dirty="0"/>
          </a:p>
        </p:txBody>
      </p:sp>
      <p:graphicFrame>
        <p:nvGraphicFramePr>
          <p:cNvPr id="5" name="Content Placeholder 4"/>
          <p:cNvGraphicFramePr>
            <a:graphicFrameLocks noGrp="1"/>
          </p:cNvGraphicFramePr>
          <p:nvPr>
            <p:ph idx="1"/>
          </p:nvPr>
        </p:nvGraphicFramePr>
        <p:xfrm>
          <a:off x="301625" y="1527175"/>
          <a:ext cx="8385174" cy="4873624"/>
        </p:xfrm>
        <a:graphic>
          <a:graphicData uri="http://schemas.openxmlformats.org/drawingml/2006/table">
            <a:tbl>
              <a:tblPr firstRow="1" bandRow="1">
                <a:tableStyleId>{D7AC3CCA-C797-4891-BE02-D94E43425B78}</a:tableStyleId>
              </a:tblPr>
              <a:tblGrid>
                <a:gridCol w="1397529"/>
                <a:gridCol w="1397529"/>
                <a:gridCol w="1397529"/>
                <a:gridCol w="1397529"/>
                <a:gridCol w="1397529"/>
                <a:gridCol w="1397529"/>
              </a:tblGrid>
              <a:tr h="1218406">
                <a:tc>
                  <a:txBody>
                    <a:bodyPr/>
                    <a:lstStyle/>
                    <a:p>
                      <a:pPr algn="ctr"/>
                      <a:r>
                        <a:rPr lang="en-US" sz="2800" b="1" dirty="0" smtClean="0"/>
                        <a:t>R</a:t>
                      </a:r>
                      <a:endParaRPr lang="en-US" sz="2800" b="1" dirty="0"/>
                    </a:p>
                  </a:txBody>
                  <a:tcPr anchor="ctr"/>
                </a:tc>
                <a:tc>
                  <a:txBody>
                    <a:bodyPr/>
                    <a:lstStyle/>
                    <a:p>
                      <a:pPr algn="ctr"/>
                      <a:r>
                        <a:rPr lang="en-US" sz="2800" b="1" dirty="0" smtClean="0"/>
                        <a:t>R</a:t>
                      </a:r>
                      <a:endParaRPr lang="en-US" sz="2800" b="1" dirty="0"/>
                    </a:p>
                  </a:txBody>
                  <a:tcPr anchor="ctr"/>
                </a:tc>
                <a:tc>
                  <a:txBody>
                    <a:bodyPr/>
                    <a:lstStyle/>
                    <a:p>
                      <a:pPr algn="ctr"/>
                      <a:r>
                        <a:rPr lang="en-US" sz="2800" b="1" dirty="0" smtClean="0"/>
                        <a:t>R</a:t>
                      </a:r>
                      <a:endParaRPr lang="en-US" sz="2800" b="1" dirty="0"/>
                    </a:p>
                  </a:txBody>
                  <a:tcPr anchor="ctr"/>
                </a:tc>
                <a:tc>
                  <a:txBody>
                    <a:bodyPr/>
                    <a:lstStyle/>
                    <a:p>
                      <a:pPr algn="ctr"/>
                      <a:r>
                        <a:rPr lang="en-US" sz="2800" b="1" dirty="0" smtClean="0"/>
                        <a:t>D</a:t>
                      </a:r>
                      <a:endParaRPr lang="en-US" sz="2800" b="1" dirty="0"/>
                    </a:p>
                  </a:txBody>
                  <a:tcPr anchor="ctr"/>
                </a:tc>
                <a:tc>
                  <a:txBody>
                    <a:bodyPr/>
                    <a:lstStyle/>
                    <a:p>
                      <a:pPr algn="ctr"/>
                      <a:r>
                        <a:rPr lang="en-US" sz="2800" b="1" dirty="0" smtClean="0"/>
                        <a:t>D</a:t>
                      </a:r>
                      <a:endParaRPr lang="en-US" sz="2800" b="1" dirty="0"/>
                    </a:p>
                  </a:txBody>
                  <a:tcPr anchor="ctr"/>
                </a:tc>
                <a:tc>
                  <a:txBody>
                    <a:bodyPr/>
                    <a:lstStyle/>
                    <a:p>
                      <a:pPr algn="ctr"/>
                      <a:r>
                        <a:rPr lang="en-US" sz="2800" b="1" dirty="0" smtClean="0"/>
                        <a:t>R</a:t>
                      </a:r>
                      <a:endParaRPr lang="en-US" sz="2800" b="1" dirty="0"/>
                    </a:p>
                  </a:txBody>
                  <a:tcPr anchor="ctr"/>
                </a:tc>
              </a:tr>
              <a:tr h="1218406">
                <a:tc>
                  <a:txBody>
                    <a:bodyPr/>
                    <a:lstStyle/>
                    <a:p>
                      <a:pPr algn="ctr"/>
                      <a:r>
                        <a:rPr lang="en-US" sz="2800" b="1" dirty="0" smtClean="0"/>
                        <a:t>D</a:t>
                      </a:r>
                      <a:endParaRPr lang="en-US" sz="2800" b="1" dirty="0"/>
                    </a:p>
                  </a:txBody>
                  <a:tcPr anchor="ctr"/>
                </a:tc>
                <a:tc>
                  <a:txBody>
                    <a:bodyPr/>
                    <a:lstStyle/>
                    <a:p>
                      <a:pPr algn="ctr"/>
                      <a:r>
                        <a:rPr lang="en-US" sz="2800" b="1" dirty="0" smtClean="0"/>
                        <a:t>D</a:t>
                      </a:r>
                      <a:endParaRPr lang="en-US" sz="2800" b="1" dirty="0"/>
                    </a:p>
                  </a:txBody>
                  <a:tcPr anchor="ctr"/>
                </a:tc>
                <a:tc>
                  <a:txBody>
                    <a:bodyPr/>
                    <a:lstStyle/>
                    <a:p>
                      <a:pPr algn="ctr"/>
                      <a:r>
                        <a:rPr lang="en-US" sz="2800" b="1" dirty="0" smtClean="0"/>
                        <a:t>R</a:t>
                      </a:r>
                      <a:endParaRPr lang="en-US" sz="2800" b="1" dirty="0"/>
                    </a:p>
                  </a:txBody>
                  <a:tcPr anchor="ctr"/>
                </a:tc>
                <a:tc>
                  <a:txBody>
                    <a:bodyPr/>
                    <a:lstStyle/>
                    <a:p>
                      <a:pPr algn="ctr"/>
                      <a:r>
                        <a:rPr lang="en-US" sz="2800" b="1" dirty="0" smtClean="0"/>
                        <a:t>R</a:t>
                      </a:r>
                      <a:endParaRPr lang="en-US" sz="2800" b="1" dirty="0"/>
                    </a:p>
                  </a:txBody>
                  <a:tcPr anchor="ctr"/>
                </a:tc>
                <a:tc>
                  <a:txBody>
                    <a:bodyPr/>
                    <a:lstStyle/>
                    <a:p>
                      <a:pPr algn="ctr"/>
                      <a:r>
                        <a:rPr lang="en-US" sz="2800" b="1" dirty="0" smtClean="0"/>
                        <a:t>D</a:t>
                      </a:r>
                      <a:endParaRPr lang="en-US" sz="2800" b="1" dirty="0"/>
                    </a:p>
                  </a:txBody>
                  <a:tcPr anchor="ctr"/>
                </a:tc>
                <a:tc>
                  <a:txBody>
                    <a:bodyPr/>
                    <a:lstStyle/>
                    <a:p>
                      <a:pPr algn="ctr"/>
                      <a:r>
                        <a:rPr lang="en-US" sz="2800" b="1" dirty="0" smtClean="0"/>
                        <a:t>D</a:t>
                      </a:r>
                      <a:endParaRPr lang="en-US" sz="2800" b="1" dirty="0"/>
                    </a:p>
                  </a:txBody>
                  <a:tcPr anchor="ctr"/>
                </a:tc>
              </a:tr>
              <a:tr h="1218406">
                <a:tc>
                  <a:txBody>
                    <a:bodyPr/>
                    <a:lstStyle/>
                    <a:p>
                      <a:pPr algn="ctr"/>
                      <a:r>
                        <a:rPr lang="en-US" sz="2800" b="1" dirty="0" smtClean="0"/>
                        <a:t>R</a:t>
                      </a:r>
                      <a:endParaRPr lang="en-US" sz="2800" b="1" dirty="0"/>
                    </a:p>
                  </a:txBody>
                  <a:tcPr anchor="ctr"/>
                </a:tc>
                <a:tc>
                  <a:txBody>
                    <a:bodyPr/>
                    <a:lstStyle/>
                    <a:p>
                      <a:pPr algn="ctr"/>
                      <a:r>
                        <a:rPr lang="en-US" sz="2800" b="1" dirty="0" smtClean="0"/>
                        <a:t>R</a:t>
                      </a:r>
                      <a:endParaRPr lang="en-US" sz="2800" b="1" dirty="0"/>
                    </a:p>
                  </a:txBody>
                  <a:tcPr anchor="ctr"/>
                </a:tc>
                <a:tc>
                  <a:txBody>
                    <a:bodyPr/>
                    <a:lstStyle/>
                    <a:p>
                      <a:pPr algn="ctr"/>
                      <a:r>
                        <a:rPr lang="en-US" sz="2800" b="1" dirty="0" smtClean="0"/>
                        <a:t>R</a:t>
                      </a:r>
                      <a:endParaRPr lang="en-US" sz="2800" b="1" dirty="0"/>
                    </a:p>
                  </a:txBody>
                  <a:tcPr anchor="ctr"/>
                </a:tc>
                <a:tc>
                  <a:txBody>
                    <a:bodyPr/>
                    <a:lstStyle/>
                    <a:p>
                      <a:pPr algn="ctr"/>
                      <a:r>
                        <a:rPr lang="en-US" sz="2800" b="1" dirty="0" smtClean="0"/>
                        <a:t>R</a:t>
                      </a:r>
                      <a:endParaRPr lang="en-US" sz="2800" b="1" dirty="0"/>
                    </a:p>
                  </a:txBody>
                  <a:tcPr anchor="ctr"/>
                </a:tc>
                <a:tc>
                  <a:txBody>
                    <a:bodyPr/>
                    <a:lstStyle/>
                    <a:p>
                      <a:pPr algn="ctr"/>
                      <a:r>
                        <a:rPr lang="en-US" sz="2800" b="1" dirty="0" smtClean="0"/>
                        <a:t>D</a:t>
                      </a:r>
                      <a:endParaRPr lang="en-US" sz="2800" b="1" dirty="0"/>
                    </a:p>
                  </a:txBody>
                  <a:tcPr anchor="ctr"/>
                </a:tc>
                <a:tc>
                  <a:txBody>
                    <a:bodyPr/>
                    <a:lstStyle/>
                    <a:p>
                      <a:pPr algn="ctr"/>
                      <a:r>
                        <a:rPr lang="en-US" sz="2800" b="1" dirty="0" smtClean="0"/>
                        <a:t>D</a:t>
                      </a:r>
                      <a:endParaRPr lang="en-US" sz="2800" b="1" dirty="0"/>
                    </a:p>
                  </a:txBody>
                  <a:tcPr anchor="ctr"/>
                </a:tc>
              </a:tr>
              <a:tr h="1218406">
                <a:tc>
                  <a:txBody>
                    <a:bodyPr/>
                    <a:lstStyle/>
                    <a:p>
                      <a:pPr algn="ctr"/>
                      <a:r>
                        <a:rPr lang="en-US" sz="2800" b="1" dirty="0" smtClean="0"/>
                        <a:t>D</a:t>
                      </a:r>
                      <a:endParaRPr lang="en-US" sz="2800" b="1" dirty="0"/>
                    </a:p>
                  </a:txBody>
                  <a:tcPr anchor="ctr"/>
                </a:tc>
                <a:tc>
                  <a:txBody>
                    <a:bodyPr/>
                    <a:lstStyle/>
                    <a:p>
                      <a:pPr algn="ctr"/>
                      <a:r>
                        <a:rPr lang="en-US" sz="2800" b="1" dirty="0" smtClean="0"/>
                        <a:t>D</a:t>
                      </a:r>
                      <a:endParaRPr lang="en-US" sz="2800" b="1" dirty="0"/>
                    </a:p>
                  </a:txBody>
                  <a:tcPr anchor="ctr"/>
                </a:tc>
                <a:tc>
                  <a:txBody>
                    <a:bodyPr/>
                    <a:lstStyle/>
                    <a:p>
                      <a:pPr algn="ctr"/>
                      <a:r>
                        <a:rPr lang="en-US" sz="2800" b="1" dirty="0" smtClean="0"/>
                        <a:t>R</a:t>
                      </a:r>
                      <a:endParaRPr lang="en-US" sz="2800" b="1" dirty="0"/>
                    </a:p>
                  </a:txBody>
                  <a:tcPr anchor="ctr"/>
                </a:tc>
                <a:tc>
                  <a:txBody>
                    <a:bodyPr/>
                    <a:lstStyle/>
                    <a:p>
                      <a:pPr algn="ctr"/>
                      <a:r>
                        <a:rPr lang="en-US" sz="2800" b="1" dirty="0" smtClean="0"/>
                        <a:t>R</a:t>
                      </a:r>
                      <a:endParaRPr lang="en-US" sz="2800" b="1" dirty="0"/>
                    </a:p>
                  </a:txBody>
                  <a:tcPr anchor="ctr"/>
                </a:tc>
                <a:tc>
                  <a:txBody>
                    <a:bodyPr/>
                    <a:lstStyle/>
                    <a:p>
                      <a:pPr algn="ctr"/>
                      <a:r>
                        <a:rPr lang="en-US" sz="2800" b="1" dirty="0" smtClean="0"/>
                        <a:t>R</a:t>
                      </a:r>
                      <a:endParaRPr lang="en-US" sz="2800" b="1" dirty="0"/>
                    </a:p>
                  </a:txBody>
                  <a:tcPr anchor="ctr"/>
                </a:tc>
                <a:tc>
                  <a:txBody>
                    <a:bodyPr/>
                    <a:lstStyle/>
                    <a:p>
                      <a:pPr algn="ctr"/>
                      <a:r>
                        <a:rPr lang="en-US" sz="2800" b="1" dirty="0" smtClean="0"/>
                        <a:t>D</a:t>
                      </a:r>
                      <a:endParaRPr lang="en-US" sz="2800" b="1" dirty="0"/>
                    </a:p>
                  </a:txBody>
                  <a:tcPr anchor="ct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200" dirty="0" smtClean="0"/>
              <a:t>Qualifications for House</a:t>
            </a:r>
          </a:p>
          <a:p>
            <a:pPr lvl="1"/>
            <a:r>
              <a:rPr lang="en-US" sz="2800" dirty="0" smtClean="0"/>
              <a:t>25 yrs. old</a:t>
            </a:r>
          </a:p>
          <a:p>
            <a:pPr lvl="1"/>
            <a:r>
              <a:rPr lang="en-US" sz="2800" dirty="0" smtClean="0"/>
              <a:t>US citizenship for 7 years</a:t>
            </a:r>
          </a:p>
          <a:p>
            <a:pPr lvl="1"/>
            <a:r>
              <a:rPr lang="en-US" sz="2800" dirty="0" smtClean="0"/>
              <a:t>Must live in the state they represent</a:t>
            </a:r>
            <a:endParaRPr lang="en-US"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US" dirty="0" smtClean="0"/>
              <a:t>SENATE</a:t>
            </a:r>
            <a:endParaRPr lang="en-US" dirty="0"/>
          </a:p>
        </p:txBody>
      </p:sp>
      <p:sp>
        <p:nvSpPr>
          <p:cNvPr id="3" name="Content Placeholder 2"/>
          <p:cNvSpPr>
            <a:spLocks noGrp="1"/>
          </p:cNvSpPr>
          <p:nvPr>
            <p:ph idx="1"/>
          </p:nvPr>
        </p:nvSpPr>
        <p:spPr/>
        <p:txBody>
          <a:bodyPr/>
          <a:lstStyle/>
          <a:p>
            <a:r>
              <a:rPr lang="en-US" dirty="0" smtClean="0">
                <a:solidFill>
                  <a:schemeClr val="tx1"/>
                </a:solidFill>
              </a:rPr>
              <a:t>100 Members</a:t>
            </a:r>
          </a:p>
          <a:p>
            <a:r>
              <a:rPr lang="en-US" dirty="0" smtClean="0">
                <a:solidFill>
                  <a:schemeClr val="tx1"/>
                </a:solidFill>
              </a:rPr>
              <a:t>2 per state</a:t>
            </a:r>
          </a:p>
          <a:p>
            <a:r>
              <a:rPr lang="en-US" dirty="0" smtClean="0">
                <a:solidFill>
                  <a:schemeClr val="tx1"/>
                </a:solidFill>
              </a:rPr>
              <a:t>Represent the entire state</a:t>
            </a:r>
          </a:p>
          <a:p>
            <a:r>
              <a:rPr lang="en-US" dirty="0" smtClean="0">
                <a:solidFill>
                  <a:schemeClr val="tx1"/>
                </a:solidFill>
              </a:rPr>
              <a:t>6 year term – gives some security</a:t>
            </a:r>
          </a:p>
          <a:p>
            <a:r>
              <a:rPr lang="en-US" dirty="0" smtClean="0">
                <a:solidFill>
                  <a:schemeClr val="tx1"/>
                </a:solidFill>
              </a:rPr>
              <a:t>Terms staggered so that 1/3 are elected every 2 years</a:t>
            </a:r>
          </a:p>
          <a:p>
            <a:r>
              <a:rPr lang="en-US" dirty="0" smtClean="0">
                <a:solidFill>
                  <a:schemeClr val="tx1"/>
                </a:solidFill>
              </a:rPr>
              <a:t>17</a:t>
            </a:r>
            <a:r>
              <a:rPr lang="en-US" baseline="30000" dirty="0" smtClean="0">
                <a:solidFill>
                  <a:schemeClr val="tx1"/>
                </a:solidFill>
              </a:rPr>
              <a:t>th</a:t>
            </a:r>
            <a:r>
              <a:rPr lang="en-US" dirty="0" smtClean="0">
                <a:solidFill>
                  <a:schemeClr val="tx1"/>
                </a:solidFill>
              </a:rPr>
              <a:t> Amendment – voted on directly by the people – before they were chosen by state legislature</a:t>
            </a:r>
          </a:p>
          <a:p>
            <a:r>
              <a:rPr lang="en-US" dirty="0" smtClean="0">
                <a:solidFill>
                  <a:schemeClr val="tx1"/>
                </a:solidFill>
                <a:hlinkClick r:id="rId3"/>
              </a:rPr>
              <a:t>Filibuster</a:t>
            </a:r>
            <a:endParaRPr lang="en-US" dirty="0" smtClean="0">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200" dirty="0" smtClean="0"/>
              <a:t>Qualifications</a:t>
            </a:r>
          </a:p>
          <a:p>
            <a:pPr lvl="1"/>
            <a:r>
              <a:rPr lang="en-US" sz="2800" dirty="0" smtClean="0"/>
              <a:t>30 yrs. Old</a:t>
            </a:r>
          </a:p>
          <a:p>
            <a:pPr lvl="1"/>
            <a:r>
              <a:rPr lang="en-US" sz="2800" dirty="0" smtClean="0"/>
              <a:t>Citizen for 9 years</a:t>
            </a:r>
          </a:p>
          <a:p>
            <a:pPr lvl="1"/>
            <a:r>
              <a:rPr lang="en-US" sz="2800" dirty="0" smtClean="0"/>
              <a:t>Live in the state they serve</a:t>
            </a:r>
            <a:endParaRPr lang="en-US"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a:bodyPr>
          <a:lstStyle/>
          <a:p>
            <a:r>
              <a:rPr lang="en-US" sz="4800" dirty="0" smtClean="0">
                <a:hlinkClick r:id="rId3"/>
              </a:rPr>
              <a:t>Franking privilege</a:t>
            </a:r>
            <a:endParaRPr lang="en-US" sz="4800" dirty="0"/>
          </a:p>
        </p:txBody>
      </p:sp>
      <p:sp>
        <p:nvSpPr>
          <p:cNvPr id="3" name="Content Placeholder 2"/>
          <p:cNvSpPr>
            <a:spLocks noGrp="1"/>
          </p:cNvSpPr>
          <p:nvPr>
            <p:ph idx="1"/>
          </p:nvPr>
        </p:nvSpPr>
        <p:spPr/>
        <p:txBody>
          <a:bodyPr>
            <a:normAutofit/>
          </a:bodyPr>
          <a:lstStyle/>
          <a:p>
            <a:pPr>
              <a:buNone/>
            </a:pPr>
            <a:r>
              <a:rPr lang="en-US" sz="4000" dirty="0" smtClean="0">
                <a:solidFill>
                  <a:schemeClr val="tx1"/>
                </a:solidFill>
              </a:rPr>
              <a:t>To be able to mail letters postage-free by substituting their facsimile signature (frank) for postage.</a:t>
            </a:r>
          </a:p>
          <a:p>
            <a:pPr>
              <a:buNone/>
            </a:pPr>
            <a:r>
              <a:rPr lang="en-US" sz="4000" dirty="0" smtClean="0">
                <a:solidFill>
                  <a:schemeClr val="tx1"/>
                </a:solidFill>
              </a:rPr>
              <a:t>If you’re an incumbent, you can send campaign ads for free! You have an advantage over your competitor.</a:t>
            </a:r>
            <a:endParaRPr lang="en-US" sz="4000" dirty="0">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atch">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1282</TotalTime>
  <Words>1006</Words>
  <Application>Microsoft Office PowerPoint</Application>
  <PresentationFormat>On-screen Show (4:3)</PresentationFormat>
  <Paragraphs>154</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Thatch</vt:lpstr>
      <vt:lpstr>TEST #3</vt:lpstr>
      <vt:lpstr>CONGRESS</vt:lpstr>
      <vt:lpstr>HOUSE OF REPRESENTATIVES</vt:lpstr>
      <vt:lpstr>PowerPoint Presentation</vt:lpstr>
      <vt:lpstr>Gerrymandering at Work</vt:lpstr>
      <vt:lpstr>PowerPoint Presentation</vt:lpstr>
      <vt:lpstr>SENATE</vt:lpstr>
      <vt:lpstr>PowerPoint Presentation</vt:lpstr>
      <vt:lpstr>Franking privilege</vt:lpstr>
      <vt:lpstr>PowerPoint Presentation</vt:lpstr>
      <vt:lpstr>PowerPoint Presentation</vt:lpstr>
      <vt:lpstr>Congressional Powers</vt:lpstr>
      <vt:lpstr>PowerPoint Presentation</vt:lpstr>
      <vt:lpstr>PowerPoint Presentation</vt:lpstr>
      <vt:lpstr>Implied Powers</vt:lpstr>
      <vt:lpstr>Non Legislative Powers</vt:lpstr>
      <vt:lpstr>Congress in Action</vt:lpstr>
      <vt:lpstr>How a Bill Becomes Law:</vt:lpstr>
      <vt:lpstr>PowerPoint Presentation</vt:lpstr>
    </vt:vector>
  </TitlesOfParts>
  <Company>CCPS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 #3</dc:title>
  <dc:creator>gravesjp</dc:creator>
  <cp:lastModifiedBy>Dunnavant, Kari</cp:lastModifiedBy>
  <cp:revision>73</cp:revision>
  <dcterms:created xsi:type="dcterms:W3CDTF">2011-11-16T14:17:10Z</dcterms:created>
  <dcterms:modified xsi:type="dcterms:W3CDTF">2013-10-02T15:55:15Z</dcterms:modified>
</cp:coreProperties>
</file>