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75" r:id="rId11"/>
    <p:sldId id="265" r:id="rId12"/>
    <p:sldId id="266" r:id="rId13"/>
    <p:sldId id="267" r:id="rId14"/>
    <p:sldId id="268" r:id="rId15"/>
    <p:sldId id="269" r:id="rId16"/>
    <p:sldId id="270" r:id="rId17"/>
    <p:sldId id="271" r:id="rId18"/>
    <p:sldId id="272" r:id="rId19"/>
    <p:sldId id="273"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639" autoAdjust="0"/>
  </p:normalViewPr>
  <p:slideViewPr>
    <p:cSldViewPr>
      <p:cViewPr varScale="1">
        <p:scale>
          <a:sx n="59" d="100"/>
          <a:sy n="59" d="100"/>
        </p:scale>
        <p:origin x="-168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8C6B436-7997-421C-ACAB-D26E6771EF23}" type="datetimeFigureOut">
              <a:rPr lang="en-US" smtClean="0"/>
              <a:pPr/>
              <a:t>9/13/2013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BC28A21-E1B1-447B-BC43-EEE5F1B7F460}" type="slidenum">
              <a:rPr lang="en-US" smtClean="0"/>
              <a:pPr/>
              <a:t>‹#›</a:t>
            </a:fld>
            <a:endParaRPr lang="en-US"/>
          </a:p>
        </p:txBody>
      </p:sp>
    </p:spTree>
    <p:extLst>
      <p:ext uri="{BB962C8B-B14F-4D97-AF65-F5344CB8AC3E}">
        <p14:creationId xmlns:p14="http://schemas.microsoft.com/office/powerpoint/2010/main" val="3353308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051A3EA-8E72-47A5-8EC8-CB29CC13F3B1}" type="datetimeFigureOut">
              <a:rPr lang="en-US" smtClean="0"/>
              <a:pPr/>
              <a:t>9/13/2013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1357716-9920-4330-B404-FC42EDD2E7BC}" type="slidenum">
              <a:rPr lang="en-US" smtClean="0"/>
              <a:pPr/>
              <a:t>‹#›</a:t>
            </a:fld>
            <a:endParaRPr lang="en-US"/>
          </a:p>
        </p:txBody>
      </p:sp>
    </p:spTree>
    <p:extLst>
      <p:ext uri="{BB962C8B-B14F-4D97-AF65-F5344CB8AC3E}">
        <p14:creationId xmlns:p14="http://schemas.microsoft.com/office/powerpoint/2010/main" val="3476953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Benjamin_Frankli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smtClean="0"/>
              <a:t>Another problem was that the British successfully waged economic warfare by counterfeiting Continentals on a large scale. </a:t>
            </a:r>
            <a:r>
              <a:rPr lang="en-US" dirty="0" smtClean="0">
                <a:hlinkClick r:id="rId3" action="ppaction://hlinkfile" tooltip="Benjamin Franklin"/>
              </a:rPr>
              <a:t>Benjamin Franklin</a:t>
            </a:r>
            <a:r>
              <a:rPr lang="en-US" dirty="0" smtClean="0"/>
              <a:t> later wrote:</a:t>
            </a:r>
          </a:p>
          <a:p>
            <a:pPr rtl="0"/>
            <a:r>
              <a:rPr lang="en-US" dirty="0" smtClean="0"/>
              <a:t>The artists they employed performed so well that immense quantities of these counterfeits which issued from the British government in New York, were circulated among the inhabitants of all the states, before the fraud was detected. This operated significantly in depreciating the whole mass....</a:t>
            </a:r>
            <a:r>
              <a:rPr lang="en-US" baseline="30000" dirty="0" smtClean="0">
                <a:hlinkClick r:id="" action="ppaction://hlinkfile"/>
              </a:rPr>
              <a:t>[14]</a:t>
            </a:r>
            <a:endParaRPr lang="en-US" dirty="0" smtClean="0"/>
          </a:p>
          <a:p>
            <a:endParaRPr lang="en-US" dirty="0"/>
          </a:p>
        </p:txBody>
      </p:sp>
      <p:sp>
        <p:nvSpPr>
          <p:cNvPr id="4" name="Slide Number Placeholder 3"/>
          <p:cNvSpPr>
            <a:spLocks noGrp="1"/>
          </p:cNvSpPr>
          <p:nvPr>
            <p:ph type="sldNum" sz="quarter" idx="10"/>
          </p:nvPr>
        </p:nvSpPr>
        <p:spPr/>
        <p:txBody>
          <a:bodyPr/>
          <a:lstStyle/>
          <a:p>
            <a:fld id="{31357716-9920-4330-B404-FC42EDD2E7BC}" type="slidenum">
              <a:rPr lang="en-US" smtClean="0"/>
              <a:pPr/>
              <a:t>3</a:t>
            </a:fld>
            <a:endParaRPr lang="en-US"/>
          </a:p>
        </p:txBody>
      </p:sp>
    </p:spTree>
    <p:extLst>
      <p:ext uri="{BB962C8B-B14F-4D97-AF65-F5344CB8AC3E}">
        <p14:creationId xmlns:p14="http://schemas.microsoft.com/office/powerpoint/2010/main" val="1960867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solidFill>
                  <a:srgbClr val="FF0000"/>
                </a:solidFill>
              </a:rPr>
              <a:t>Since the govt. couldn’t force the states to give it money, it starts printing more money. Printing more money never solves the problem. Money is only worth what other people will give you for it! Money represents real things (whether it’s a piece of gold or a can of Coco-Cola). You can’t change the number of real things, just the amount of money so it doesn’t solve anything.  This leads to inflation (now your money is worth less). What used to cost $1, now costs $2. </a:t>
            </a:r>
            <a:r>
              <a:rPr lang="en-US" dirty="0" smtClean="0">
                <a:solidFill>
                  <a:srgbClr val="FFFF00"/>
                </a:solidFill>
              </a:rPr>
              <a:t>Inflation was so out of control in Germany that in 1923, it cost 4 million of their dollars to buy a loaf of bread! Daniel Shays - Captain in the Revolutionary War,</a:t>
            </a:r>
            <a:r>
              <a:rPr lang="en-US" baseline="0" dirty="0" smtClean="0">
                <a:solidFill>
                  <a:srgbClr val="FFFF00"/>
                </a:solidFill>
              </a:rPr>
              <a:t> </a:t>
            </a:r>
            <a:r>
              <a:rPr lang="en-US" dirty="0" smtClean="0">
                <a:solidFill>
                  <a:srgbClr val="FFFF00"/>
                </a:solidFill>
              </a:rPr>
              <a:t>Retired from the army,</a:t>
            </a:r>
            <a:r>
              <a:rPr lang="en-US" baseline="0" dirty="0" smtClean="0">
                <a:solidFill>
                  <a:srgbClr val="FFFF00"/>
                </a:solidFill>
              </a:rPr>
              <a:t> </a:t>
            </a:r>
            <a:r>
              <a:rPr lang="en-US" dirty="0" smtClean="0">
                <a:solidFill>
                  <a:srgbClr val="FFFF00"/>
                </a:solidFill>
              </a:rPr>
              <a:t>Wanted to be a farmer in Massachusetts,</a:t>
            </a:r>
            <a:r>
              <a:rPr lang="en-US" baseline="0" dirty="0" smtClean="0">
                <a:solidFill>
                  <a:srgbClr val="FFFF00"/>
                </a:solidFill>
              </a:rPr>
              <a:t> got a loan from the bank, planted seeds, planning to repay when crop was harvested, this doesn’t work if banks want their money NOW – REPO MAN! </a:t>
            </a:r>
            <a:r>
              <a:rPr lang="en-US" dirty="0" smtClean="0">
                <a:solidFill>
                  <a:srgbClr val="FFFF00"/>
                </a:solidFill>
              </a:rPr>
              <a:t>Without property, you can't feed your family,</a:t>
            </a:r>
            <a:r>
              <a:rPr lang="en-US" baseline="0" dirty="0" smtClean="0">
                <a:solidFill>
                  <a:srgbClr val="FFFF00"/>
                </a:solidFill>
              </a:rPr>
              <a:t> </a:t>
            </a:r>
            <a:r>
              <a:rPr lang="en-US" dirty="0" smtClean="0">
                <a:solidFill>
                  <a:srgbClr val="FFFF00"/>
                </a:solidFill>
              </a:rPr>
              <a:t>vote,</a:t>
            </a:r>
            <a:r>
              <a:rPr lang="en-US" baseline="0" dirty="0" smtClean="0">
                <a:solidFill>
                  <a:srgbClr val="FFFF00"/>
                </a:solidFill>
              </a:rPr>
              <a:t> or </a:t>
            </a:r>
            <a:r>
              <a:rPr lang="en-US" dirty="0" smtClean="0">
                <a:solidFill>
                  <a:srgbClr val="FFFF00"/>
                </a:solidFill>
              </a:rPr>
              <a:t>make money!</a:t>
            </a:r>
            <a:r>
              <a:rPr lang="en-US" baseline="0" dirty="0" smtClean="0">
                <a:solidFill>
                  <a:srgbClr val="FFFF00"/>
                </a:solidFill>
              </a:rPr>
              <a:t> </a:t>
            </a:r>
            <a:r>
              <a:rPr lang="en-US" dirty="0" smtClean="0">
                <a:solidFill>
                  <a:srgbClr val="FFFF00"/>
                </a:solidFill>
              </a:rPr>
              <a:t>Without making money, you get thrown into debtor's prison! Daniel Shays and the farmers pick up their guns and go to the state courthouse to stop them from foreclosing on their homes.</a:t>
            </a:r>
            <a:r>
              <a:rPr lang="en-US" baseline="0" dirty="0" smtClean="0">
                <a:solidFill>
                  <a:srgbClr val="FFFF00"/>
                </a:solidFill>
              </a:rPr>
              <a:t> </a:t>
            </a:r>
            <a:r>
              <a:rPr lang="en-US" dirty="0" smtClean="0">
                <a:solidFill>
                  <a:srgbClr val="FFFF00"/>
                </a:solidFill>
              </a:rPr>
              <a:t>AND IT WORKED!!! Since the Articles of Confederation did not give Congress the power to raise a standing army, the federal government could not help stop the rebellion.</a:t>
            </a:r>
          </a:p>
          <a:p>
            <a:pPr eaLnBrk="1" hangingPunct="1"/>
            <a:endParaRPr lang="en-US" dirty="0" smtClean="0">
              <a:solidFill>
                <a:srgbClr val="FFFF00"/>
              </a:solidFill>
            </a:endParaRPr>
          </a:p>
          <a:p>
            <a:pPr eaLnBrk="1" hangingPunct="1"/>
            <a:endParaRPr lang="en-US" dirty="0" smtClean="0">
              <a:solidFill>
                <a:srgbClr val="FFFF00"/>
              </a:solidFill>
            </a:endParaRPr>
          </a:p>
          <a:p>
            <a:pPr defTabSz="931774">
              <a:defRPr/>
            </a:pPr>
            <a:endParaRPr lang="en-US" dirty="0" smtClean="0">
              <a:solidFill>
                <a:srgbClr val="FFFF00"/>
              </a:solidFill>
            </a:endParaRPr>
          </a:p>
          <a:p>
            <a:pPr defTabSz="931774">
              <a:defRPr/>
            </a:pPr>
            <a:endParaRPr lang="en-US"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31357716-9920-4330-B404-FC42EDD2E7BC}" type="slidenum">
              <a:rPr lang="en-US" smtClean="0"/>
              <a:pPr/>
              <a:t>5</a:t>
            </a:fld>
            <a:endParaRPr lang="en-US"/>
          </a:p>
        </p:txBody>
      </p:sp>
    </p:spTree>
    <p:extLst>
      <p:ext uri="{BB962C8B-B14F-4D97-AF65-F5344CB8AC3E}">
        <p14:creationId xmlns:p14="http://schemas.microsoft.com/office/powerpoint/2010/main" val="3394418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B0DCF0-A27C-4EC9-89A2-C4696707B340}"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9C2922C-7B00-4BA7-97F1-6F8DC066D2F3}" type="datetimeFigureOut">
              <a:rPr lang="en-US" smtClean="0"/>
              <a:pPr/>
              <a:t>9/13/2013</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14B73B4-C187-4892-9CBD-C575B26CF5FE}"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C2922C-7B00-4BA7-97F1-6F8DC066D2F3}" type="datetimeFigureOut">
              <a:rPr lang="en-US" smtClean="0"/>
              <a:pPr/>
              <a:t>9/13/2013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4B73B4-C187-4892-9CBD-C575B26CF5F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C2922C-7B00-4BA7-97F1-6F8DC066D2F3}" type="datetimeFigureOut">
              <a:rPr lang="en-US" smtClean="0"/>
              <a:pPr/>
              <a:t>9/13/2013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4B73B4-C187-4892-9CBD-C575B26CF5F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C2922C-7B00-4BA7-97F1-6F8DC066D2F3}" type="datetimeFigureOut">
              <a:rPr lang="en-US" smtClean="0"/>
              <a:pPr/>
              <a:t>9/13/2013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4B73B4-C187-4892-9CBD-C575B26CF5F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C2922C-7B00-4BA7-97F1-6F8DC066D2F3}" type="datetimeFigureOut">
              <a:rPr lang="en-US" smtClean="0"/>
              <a:pPr/>
              <a:t>9/13/2013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4B73B4-C187-4892-9CBD-C575B26CF5F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9C2922C-7B00-4BA7-97F1-6F8DC066D2F3}" type="datetimeFigureOut">
              <a:rPr lang="en-US" smtClean="0"/>
              <a:pPr/>
              <a:t>9/13/2013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4B73B4-C187-4892-9CBD-C575B26CF5FE}"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C2922C-7B00-4BA7-97F1-6F8DC066D2F3}" type="datetimeFigureOut">
              <a:rPr lang="en-US" smtClean="0"/>
              <a:pPr/>
              <a:t>9/13/2013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4B73B4-C187-4892-9CBD-C575B26CF5F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C2922C-7B00-4BA7-97F1-6F8DC066D2F3}" type="datetimeFigureOut">
              <a:rPr lang="en-US" smtClean="0"/>
              <a:pPr/>
              <a:t>9/13/2013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4B73B4-C187-4892-9CBD-C575B26CF5F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2922C-7B00-4BA7-97F1-6F8DC066D2F3}" type="datetimeFigureOut">
              <a:rPr lang="en-US" smtClean="0"/>
              <a:pPr/>
              <a:t>9/13/2013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4B73B4-C187-4892-9CBD-C575B26CF5F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9C2922C-7B00-4BA7-97F1-6F8DC066D2F3}" type="datetimeFigureOut">
              <a:rPr lang="en-US" smtClean="0"/>
              <a:pPr/>
              <a:t>9/13/2013</a:t>
            </a:fld>
            <a:endParaRPr lang="en-US" dirty="0"/>
          </a:p>
        </p:txBody>
      </p:sp>
      <p:sp>
        <p:nvSpPr>
          <p:cNvPr id="7" name="Slide Number Placeholder 6"/>
          <p:cNvSpPr>
            <a:spLocks noGrp="1"/>
          </p:cNvSpPr>
          <p:nvPr>
            <p:ph type="sldNum" sz="quarter" idx="12"/>
          </p:nvPr>
        </p:nvSpPr>
        <p:spPr/>
        <p:txBody>
          <a:bodyPr/>
          <a:lstStyle/>
          <a:p>
            <a:fld id="{D14B73B4-C187-4892-9CBD-C575B26CF5FE}"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C2922C-7B00-4BA7-97F1-6F8DC066D2F3}" type="datetimeFigureOut">
              <a:rPr lang="en-US" smtClean="0"/>
              <a:pPr/>
              <a:t>9/13/2013</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D14B73B4-C187-4892-9CBD-C575B26CF5F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9C2922C-7B00-4BA7-97F1-6F8DC066D2F3}" type="datetimeFigureOut">
              <a:rPr lang="en-US" smtClean="0"/>
              <a:pPr/>
              <a:t>9/13/2013</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14B73B4-C187-4892-9CBD-C575B26CF5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youtube.com/watch?NR=1&amp;feature=endscreen&amp;v=oT7dMHAiCf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30OyU4O80i4&amp;feature=player_embedde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youtube.com/watch?v=yx5d3haRG7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z7AeYHeDH7E&amp;feature=relmf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youtube.com/watch?v=g5PbodZMA2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gln.dcccd.edu/GOVT2301/Lessons/Lesson06/htm/video.htm" TargetMode="External"/><Relationship Id="rId2" Type="http://schemas.openxmlformats.org/officeDocument/2006/relationships/hyperlink" Target="http://www.youtube.com/watch?v=r_Ja-4rsB3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o3wdJghPud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ZEoeK5MvEd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xXA4Ob3s-V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464272" y="1324212"/>
            <a:ext cx="5648623" cy="1204306"/>
          </a:xfrm>
        </p:spPr>
        <p:txBody>
          <a:bodyPr>
            <a:normAutofit fontScale="90000"/>
          </a:bodyPr>
          <a:lstStyle/>
          <a:p>
            <a:r>
              <a:rPr lang="en-US" sz="6000" b="1" dirty="0" smtClean="0">
                <a:hlinkClick r:id="rId2"/>
              </a:rPr>
              <a:t>U.S. GOVERNMENT</a:t>
            </a:r>
            <a:endParaRPr lang="en-US" sz="6000" b="1" dirty="0"/>
          </a:p>
        </p:txBody>
      </p:sp>
      <p:sp>
        <p:nvSpPr>
          <p:cNvPr id="3" name="Subtitle 2"/>
          <p:cNvSpPr>
            <a:spLocks noGrp="1"/>
          </p:cNvSpPr>
          <p:nvPr>
            <p:ph type="subTitle" idx="1"/>
          </p:nvPr>
        </p:nvSpPr>
        <p:spPr>
          <a:xfrm rot="19140000">
            <a:off x="909648" y="2247861"/>
            <a:ext cx="6511131" cy="329259"/>
          </a:xfrm>
        </p:spPr>
        <p:txBody>
          <a:bodyPr>
            <a:noAutofit/>
          </a:bodyPr>
          <a:lstStyle/>
          <a:p>
            <a:r>
              <a:rPr lang="en-US" sz="3600" b="1" dirty="0" smtClean="0"/>
              <a:t>TEST #2</a:t>
            </a:r>
            <a:endParaRPr lang="en-US"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solidFill>
                  <a:schemeClr val="tx1"/>
                </a:solidFill>
              </a:rPr>
              <a:t>PURPOSE OF GOVERNMENT</a:t>
            </a:r>
            <a:br>
              <a:rPr lang="en-US" sz="2400" dirty="0" smtClean="0">
                <a:solidFill>
                  <a:schemeClr val="tx1"/>
                </a:solidFill>
              </a:rPr>
            </a:br>
            <a:r>
              <a:rPr lang="en-US" sz="2400" dirty="0" smtClean="0">
                <a:solidFill>
                  <a:schemeClr val="tx1"/>
                </a:solidFill>
                <a:hlinkClick r:id="rId3"/>
              </a:rPr>
              <a:t>PREAMBLE</a:t>
            </a:r>
            <a:endParaRPr lang="en-US" sz="2400" dirty="0">
              <a:solidFill>
                <a:schemeClr val="tx1"/>
              </a:solidFill>
            </a:endParaRPr>
          </a:p>
        </p:txBody>
      </p:sp>
      <p:sp>
        <p:nvSpPr>
          <p:cNvPr id="3" name="Content Placeholder 2"/>
          <p:cNvSpPr>
            <a:spLocks noGrp="1"/>
          </p:cNvSpPr>
          <p:nvPr>
            <p:ph idx="1"/>
          </p:nvPr>
        </p:nvSpPr>
        <p:spPr/>
        <p:txBody>
          <a:bodyPr>
            <a:normAutofit fontScale="85000" lnSpcReduction="10000"/>
          </a:bodyPr>
          <a:lstStyle/>
          <a:p>
            <a:r>
              <a:rPr lang="en-US" sz="2400" dirty="0" smtClean="0">
                <a:hlinkClick r:id="rId4"/>
              </a:rPr>
              <a:t>Form a more perfect union </a:t>
            </a:r>
            <a:r>
              <a:rPr lang="en-US" sz="2400" dirty="0" smtClean="0"/>
              <a:t>– a union creates strength</a:t>
            </a:r>
          </a:p>
          <a:p>
            <a:r>
              <a:rPr lang="en-US" sz="2400" dirty="0" smtClean="0"/>
              <a:t>Establish justice – the law must be reasonable, fair and impartial</a:t>
            </a:r>
          </a:p>
          <a:p>
            <a:r>
              <a:rPr lang="en-US" sz="2400" dirty="0" smtClean="0"/>
              <a:t>Insure domestic tranquility – keeping peace at home</a:t>
            </a:r>
          </a:p>
          <a:p>
            <a:r>
              <a:rPr lang="en-US" sz="2400" dirty="0" smtClean="0"/>
              <a:t>Provide common defense – protection from others</a:t>
            </a:r>
          </a:p>
          <a:p>
            <a:r>
              <a:rPr lang="en-US" sz="2400" dirty="0" smtClean="0"/>
              <a:t>Promote general welfare – serve its citizens (water, transportation,  education, etc.)</a:t>
            </a:r>
          </a:p>
          <a:p>
            <a:r>
              <a:rPr lang="en-US" sz="2400" dirty="0" smtClean="0"/>
              <a:t>Secure blessings of liberty – freedoms for the individual</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SIX PRINICPLES OF THE CONSTITUTION</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Popular Sovereignty – the national government draws its power from the people</a:t>
            </a:r>
          </a:p>
          <a:p>
            <a:r>
              <a:rPr lang="en-US" sz="2800" dirty="0" smtClean="0"/>
              <a:t>Limited Government – the government has only the authority the people give it</a:t>
            </a:r>
            <a:r>
              <a:rPr lang="en-US" sz="2800" smtClean="0"/>
              <a:t>. </a:t>
            </a:r>
            <a:r>
              <a:rPr lang="en-US" sz="2800" b="1" smtClean="0">
                <a:solidFill>
                  <a:srgbClr val="C00000"/>
                </a:solidFill>
              </a:rPr>
              <a:t>Rule </a:t>
            </a:r>
            <a:r>
              <a:rPr lang="en-US" sz="2800" b="1" dirty="0" smtClean="0">
                <a:solidFill>
                  <a:srgbClr val="C00000"/>
                </a:solidFill>
              </a:rPr>
              <a:t>of Law – government and its officers are always subject to the law.</a:t>
            </a:r>
          </a:p>
          <a:p>
            <a:r>
              <a:rPr lang="en-US" sz="2800" dirty="0" smtClean="0"/>
              <a:t>Separation of Powers – 3 branches –executive, legislative, and judicial.  Each has its own responsibilities.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Checks and Balances – restraints on power – prevents one branch from becoming to powerful</a:t>
            </a:r>
          </a:p>
          <a:p>
            <a:r>
              <a:rPr lang="en-US" sz="2400" dirty="0" smtClean="0">
                <a:hlinkClick r:id="rId2"/>
              </a:rPr>
              <a:t>Judicial Review – </a:t>
            </a:r>
            <a:r>
              <a:rPr lang="en-US" sz="2400" b="1" dirty="0" smtClean="0">
                <a:hlinkClick r:id="rId2"/>
              </a:rPr>
              <a:t>Marbury v. Madison </a:t>
            </a:r>
            <a:r>
              <a:rPr lang="en-US" sz="2400" dirty="0" smtClean="0"/>
              <a:t>– right of the Supreme Court to review laws to determine their constitutionality </a:t>
            </a:r>
          </a:p>
          <a:p>
            <a:r>
              <a:rPr lang="en-US" sz="2400" dirty="0" smtClean="0"/>
              <a:t>Federalism – division of power at levels including local and state </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AMENDMENTS</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smtClean="0"/>
              <a:t>Formal amendment – change or addition that becomes part of the Constitutions written language</a:t>
            </a:r>
          </a:p>
          <a:p>
            <a:r>
              <a:rPr lang="en-US" sz="2400" dirty="0" smtClean="0"/>
              <a:t>4 methods of formal amendments</a:t>
            </a:r>
          </a:p>
          <a:p>
            <a:pPr lvl="1"/>
            <a:r>
              <a:rPr lang="en-US" sz="2000" dirty="0" smtClean="0"/>
              <a:t>Proposed by 2/3  of each house and ratified by ¾ of state legislatures</a:t>
            </a:r>
          </a:p>
          <a:p>
            <a:pPr lvl="1"/>
            <a:r>
              <a:rPr lang="en-US" sz="2000" dirty="0" smtClean="0"/>
              <a:t>Proposed by Congress, ratified by ¾ of state conventions</a:t>
            </a:r>
          </a:p>
          <a:p>
            <a:pPr lvl="1"/>
            <a:r>
              <a:rPr lang="en-US" sz="2000" dirty="0" smtClean="0"/>
              <a:t>Proposed by National Convention/ratified by ¾ of states</a:t>
            </a:r>
          </a:p>
          <a:p>
            <a:pPr lvl="1"/>
            <a:r>
              <a:rPr lang="en-US" sz="2000" dirty="0" smtClean="0"/>
              <a:t>Proposed by National Convention called by Congress at the request of 2/3 of state legislatures and then ratified by ¾ of the states</a:t>
            </a:r>
          </a:p>
          <a:p>
            <a:r>
              <a:rPr lang="en-US" sz="2400" dirty="0" smtClean="0"/>
              <a:t>33 amendments have been proposed – 27 ratified including the Bill of Rights</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14400"/>
            <a:ext cx="6777317" cy="3508977"/>
          </a:xfrm>
        </p:spPr>
        <p:txBody>
          <a:bodyPr>
            <a:noAutofit/>
          </a:bodyPr>
          <a:lstStyle/>
          <a:p>
            <a:r>
              <a:rPr lang="en-US" sz="2400" dirty="0" smtClean="0"/>
              <a:t>Informal amendments – changes in the Constitution which have not involved any written words.</a:t>
            </a:r>
          </a:p>
          <a:p>
            <a:r>
              <a:rPr lang="en-US" sz="2400" dirty="0" smtClean="0"/>
              <a:t>5 ways to make informal amendments</a:t>
            </a:r>
          </a:p>
          <a:p>
            <a:pPr lvl="1"/>
            <a:r>
              <a:rPr lang="en-US" sz="2400" dirty="0" smtClean="0"/>
              <a:t>Basic legislation – ex. Federal Courts</a:t>
            </a:r>
          </a:p>
          <a:p>
            <a:pPr lvl="1"/>
            <a:r>
              <a:rPr lang="en-US" sz="2400" dirty="0" smtClean="0"/>
              <a:t>Executive Action – ex. President sends troops without a declaration of war</a:t>
            </a:r>
          </a:p>
          <a:p>
            <a:pPr lvl="1"/>
            <a:r>
              <a:rPr lang="en-US" sz="2400" dirty="0" smtClean="0"/>
              <a:t>Court decisions – ex. </a:t>
            </a:r>
            <a:r>
              <a:rPr lang="en-US" sz="2400" dirty="0" err="1" smtClean="0"/>
              <a:t>Marbury</a:t>
            </a:r>
            <a:r>
              <a:rPr lang="en-US" sz="2400" dirty="0" smtClean="0"/>
              <a:t> v. Madison</a:t>
            </a:r>
          </a:p>
          <a:p>
            <a:pPr lvl="1"/>
            <a:r>
              <a:rPr lang="en-US" sz="2400" dirty="0" smtClean="0"/>
              <a:t>Party practices – ex. nomination of candidates – </a:t>
            </a:r>
            <a:r>
              <a:rPr lang="en-US" sz="2400" b="1" dirty="0" smtClean="0">
                <a:solidFill>
                  <a:srgbClr val="C00000"/>
                </a:solidFill>
                <a:hlinkClick r:id="rId2"/>
              </a:rPr>
              <a:t>electoral college</a:t>
            </a:r>
            <a:r>
              <a:rPr lang="en-US" sz="2400" dirty="0" smtClean="0">
                <a:hlinkClick r:id="rId2"/>
              </a:rPr>
              <a:t> </a:t>
            </a:r>
            <a:r>
              <a:rPr lang="en-US" sz="2400" dirty="0" smtClean="0"/>
              <a:t>– “rubber stamp”</a:t>
            </a:r>
          </a:p>
          <a:p>
            <a:pPr lvl="1"/>
            <a:r>
              <a:rPr lang="en-US" sz="2400" dirty="0" smtClean="0"/>
              <a:t>Custom – ex. 14 executive cabinet positions</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FEDERALISM </a:t>
            </a:r>
            <a:endParaRPr lang="en-US" dirty="0"/>
          </a:p>
        </p:txBody>
      </p:sp>
      <p:sp>
        <p:nvSpPr>
          <p:cNvPr id="3" name="Content Placeholder 2"/>
          <p:cNvSpPr>
            <a:spLocks noGrp="1"/>
          </p:cNvSpPr>
          <p:nvPr>
            <p:ph idx="1"/>
          </p:nvPr>
        </p:nvSpPr>
        <p:spPr/>
        <p:txBody>
          <a:bodyPr>
            <a:normAutofit/>
          </a:bodyPr>
          <a:lstStyle/>
          <a:p>
            <a:r>
              <a:rPr lang="en-US" sz="2400" dirty="0" smtClean="0"/>
              <a:t>System of government in which a written constitution divides powers into levels producing a dual system of government</a:t>
            </a:r>
          </a:p>
          <a:p>
            <a:r>
              <a:rPr lang="en-US" sz="2400" dirty="0" smtClean="0"/>
              <a:t>Delegated Powers – those given to the national government</a:t>
            </a:r>
          </a:p>
          <a:p>
            <a:r>
              <a:rPr lang="en-US" sz="2400" dirty="0" smtClean="0"/>
              <a:t>Expressed Powers – delegated powers “spelled out” (listed) in the constitution </a:t>
            </a:r>
          </a:p>
          <a:p>
            <a:pPr lvl="1"/>
            <a:r>
              <a:rPr lang="en-US" sz="2400" dirty="0" smtClean="0"/>
              <a:t>i.e.: – levy taxes, declare war, etc.</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sz="2800" dirty="0" smtClean="0"/>
              <a:t>Implied Powers – “Elastic Clause” – i.e.: Interstate Highway system</a:t>
            </a:r>
          </a:p>
          <a:p>
            <a:r>
              <a:rPr lang="en-US" sz="2800" dirty="0" smtClean="0"/>
              <a:t>Reserved Powers – 10</a:t>
            </a:r>
            <a:r>
              <a:rPr lang="en-US" sz="2800" baseline="30000" dirty="0" smtClean="0"/>
              <a:t>th</a:t>
            </a:r>
            <a:r>
              <a:rPr lang="en-US" sz="2800" dirty="0" smtClean="0"/>
              <a:t> Amendment – not granted to the national government but not denied to the states – i.e.: age for marriage </a:t>
            </a:r>
          </a:p>
          <a:p>
            <a:r>
              <a:rPr lang="en-US" sz="2800" dirty="0" smtClean="0"/>
              <a:t>Concurrent Powers – both powers of the state and national governments – i.e.: Levying taxes</a:t>
            </a:r>
          </a:p>
          <a:p>
            <a:r>
              <a:rPr lang="en-US" sz="2800" dirty="0" smtClean="0"/>
              <a:t>Local governments are an arm of the state</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2800" dirty="0" smtClean="0"/>
              <a:t>The Supremacy Clause – the national government takes precedence</a:t>
            </a:r>
          </a:p>
          <a:p>
            <a:r>
              <a:rPr lang="en-US" sz="2800" dirty="0" smtClean="0">
                <a:hlinkClick r:id="rId2"/>
              </a:rPr>
              <a:t>McCulloch v. Maryland</a:t>
            </a:r>
            <a:endParaRPr lang="en-US" sz="2800" dirty="0" smtClean="0"/>
          </a:p>
          <a:p>
            <a:endParaRPr lang="en-US" sz="2800" dirty="0"/>
          </a:p>
          <a:p>
            <a:endParaRPr lang="en-US" sz="2800" dirty="0" smtClean="0"/>
          </a:p>
          <a:p>
            <a:r>
              <a:rPr lang="en-US" sz="2800" dirty="0">
                <a:hlinkClick r:id="rId3"/>
              </a:rPr>
              <a:t>https://</a:t>
            </a:r>
            <a:r>
              <a:rPr lang="en-US" sz="2800" dirty="0" smtClean="0">
                <a:hlinkClick r:id="rId3"/>
              </a:rPr>
              <a:t>gln.dcccd.edu/GOVT2301/Lessons/Lesson06/htm/video.htm</a:t>
            </a:r>
            <a:r>
              <a:rPr lang="en-US" sz="2800" dirty="0" smtClean="0"/>
              <a:t> (Federalism videos)</a:t>
            </a:r>
          </a:p>
          <a:p>
            <a:pPr lvl="1">
              <a:buNone/>
            </a:pP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800" dirty="0" smtClean="0"/>
              <a:t>Aid programs </a:t>
            </a:r>
          </a:p>
          <a:p>
            <a:pPr lvl="1"/>
            <a:r>
              <a:rPr lang="en-US" sz="2800" dirty="0" smtClean="0"/>
              <a:t>Grant-in-aid – federal money given to the states</a:t>
            </a:r>
          </a:p>
          <a:p>
            <a:pPr lvl="1"/>
            <a:r>
              <a:rPr lang="en-US" sz="2800" dirty="0" smtClean="0"/>
              <a:t>Revenue sharing between federal government and states</a:t>
            </a:r>
            <a:endParaRPr lang="en-US" sz="2800" dirty="0" smtClean="0"/>
          </a:p>
          <a:p>
            <a:pPr lvl="1">
              <a:buNone/>
            </a:pPr>
            <a:endParaRPr lang="en-US"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800" dirty="0" smtClean="0"/>
              <a:t>Interstate relations</a:t>
            </a:r>
          </a:p>
          <a:p>
            <a:pPr lvl="1"/>
            <a:r>
              <a:rPr lang="en-US" sz="2800" dirty="0" smtClean="0"/>
              <a:t>Full faith and credit clause – ensures records such as birth certificate and marriage license </a:t>
            </a:r>
            <a:r>
              <a:rPr lang="en-US" sz="2800" dirty="0"/>
              <a:t>v</a:t>
            </a:r>
            <a:r>
              <a:rPr lang="en-US" sz="2800" dirty="0" smtClean="0"/>
              <a:t>alid in all states – also can’t flee payment in one state to another</a:t>
            </a:r>
          </a:p>
          <a:p>
            <a:pPr lvl="1"/>
            <a:r>
              <a:rPr lang="en-US" sz="2800" dirty="0" smtClean="0"/>
              <a:t>Extradition – process of returning a fugitive from one state to another</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ARTICLES OF CONFEDERATION</a:t>
            </a:r>
            <a:endParaRPr lang="en-US" dirty="0"/>
          </a:p>
        </p:txBody>
      </p:sp>
      <p:sp>
        <p:nvSpPr>
          <p:cNvPr id="3" name="Content Placeholder 2"/>
          <p:cNvSpPr>
            <a:spLocks noGrp="1"/>
          </p:cNvSpPr>
          <p:nvPr>
            <p:ph idx="1"/>
          </p:nvPr>
        </p:nvSpPr>
        <p:spPr/>
        <p:txBody>
          <a:bodyPr>
            <a:noAutofit/>
          </a:bodyPr>
          <a:lstStyle/>
          <a:p>
            <a:r>
              <a:rPr lang="en-US" sz="2400" dirty="0" smtClean="0"/>
              <a:t>1</a:t>
            </a:r>
            <a:r>
              <a:rPr lang="en-US" sz="2400" baseline="30000" dirty="0" smtClean="0"/>
              <a:t>st</a:t>
            </a:r>
            <a:r>
              <a:rPr lang="en-US" sz="2400" dirty="0" smtClean="0"/>
              <a:t> Constitution of the U.S.</a:t>
            </a:r>
          </a:p>
          <a:p>
            <a:r>
              <a:rPr lang="en-US" sz="2400" dirty="0" smtClean="0"/>
              <a:t>Most power resided with the State – all powers not expressly given to Congress</a:t>
            </a:r>
          </a:p>
          <a:p>
            <a:r>
              <a:rPr lang="en-US" sz="2400" dirty="0" smtClean="0"/>
              <a:t>Created a legislative branch but not an executive or </a:t>
            </a:r>
            <a:r>
              <a:rPr lang="en-US" sz="2400" dirty="0"/>
              <a:t>j</a:t>
            </a:r>
            <a:r>
              <a:rPr lang="en-US" sz="2400" dirty="0" smtClean="0"/>
              <a:t>udicial branch – actions done by Congressional committees</a:t>
            </a:r>
          </a:p>
          <a:p>
            <a:r>
              <a:rPr lang="en-US" sz="2400" dirty="0" smtClean="0"/>
              <a:t>Presiding officer chosen – no President</a:t>
            </a:r>
          </a:p>
          <a:p>
            <a:pPr>
              <a:buNone/>
            </a:pPr>
            <a:endParaRPr lang="en-US" sz="2400" dirty="0"/>
          </a:p>
          <a:p>
            <a:pPr>
              <a:buNone/>
            </a:pPr>
            <a:r>
              <a:rPr lang="en-US" sz="2400" dirty="0" smtClean="0"/>
              <a:t> </a:t>
            </a:r>
          </a:p>
          <a:p>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smtClean="0"/>
              <a:t>Congressional powers</a:t>
            </a:r>
          </a:p>
          <a:p>
            <a:pPr lvl="1"/>
            <a:r>
              <a:rPr lang="en-US" sz="3200" dirty="0" smtClean="0"/>
              <a:t>War</a:t>
            </a:r>
          </a:p>
          <a:p>
            <a:pPr lvl="1"/>
            <a:r>
              <a:rPr lang="en-US" sz="3200" dirty="0" smtClean="0"/>
              <a:t>Treaties</a:t>
            </a:r>
          </a:p>
          <a:p>
            <a:pPr lvl="1"/>
            <a:r>
              <a:rPr lang="en-US" sz="3200" dirty="0" smtClean="0"/>
              <a:t>Borrow money</a:t>
            </a:r>
          </a:p>
          <a:p>
            <a:pPr lvl="1"/>
            <a:r>
              <a:rPr lang="en-US" sz="3200" dirty="0" smtClean="0"/>
              <a:t>Set up monetary system</a:t>
            </a:r>
          </a:p>
          <a:p>
            <a:pPr lvl="1"/>
            <a:r>
              <a:rPr lang="en-US" sz="3200" dirty="0" smtClean="0"/>
              <a:t>Settle disputes among states</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3400"/>
            <a:ext cx="6777317" cy="3508977"/>
          </a:xfrm>
        </p:spPr>
        <p:txBody>
          <a:bodyPr>
            <a:noAutofit/>
          </a:bodyPr>
          <a:lstStyle/>
          <a:p>
            <a:r>
              <a:rPr lang="en-US" sz="3200" dirty="0" smtClean="0"/>
              <a:t>Weaknesses</a:t>
            </a:r>
          </a:p>
          <a:p>
            <a:pPr lvl="1"/>
            <a:r>
              <a:rPr lang="en-US" sz="3200" dirty="0" smtClean="0"/>
              <a:t>No power to tax</a:t>
            </a:r>
          </a:p>
          <a:p>
            <a:pPr lvl="1"/>
            <a:r>
              <a:rPr lang="en-US" sz="3200" dirty="0" smtClean="0"/>
              <a:t>Couldn’t regulate state trade between states</a:t>
            </a:r>
          </a:p>
          <a:p>
            <a:pPr lvl="1"/>
            <a:r>
              <a:rPr lang="en-US" sz="3200" dirty="0" smtClean="0"/>
              <a:t>No power to make states obey its laws</a:t>
            </a:r>
          </a:p>
          <a:p>
            <a:pPr lvl="1"/>
            <a:r>
              <a:rPr lang="en-US" sz="3200" dirty="0" smtClean="0"/>
              <a:t>Lack of an executive </a:t>
            </a:r>
            <a:r>
              <a:rPr lang="en-US" sz="3200" dirty="0"/>
              <a:t>&amp;</a:t>
            </a:r>
            <a:r>
              <a:rPr lang="en-US" sz="3200" dirty="0" smtClean="0"/>
              <a:t> judicial branch</a:t>
            </a:r>
          </a:p>
          <a:p>
            <a:pPr lvl="1"/>
            <a:r>
              <a:rPr lang="en-US" sz="3200" dirty="0" smtClean="0"/>
              <a:t>Unanimous vote to make an amendment</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rPr>
              <a:t>SHAYS’ REBELLION</a:t>
            </a:r>
            <a:endParaRPr lang="en-US" dirty="0"/>
          </a:p>
        </p:txBody>
      </p:sp>
      <p:sp>
        <p:nvSpPr>
          <p:cNvPr id="3" name="Content Placeholder 2"/>
          <p:cNvSpPr>
            <a:spLocks noGrp="1"/>
          </p:cNvSpPr>
          <p:nvPr>
            <p:ph idx="1"/>
          </p:nvPr>
        </p:nvSpPr>
        <p:spPr/>
        <p:txBody>
          <a:bodyPr>
            <a:normAutofit/>
          </a:bodyPr>
          <a:lstStyle/>
          <a:p>
            <a:r>
              <a:rPr lang="en-US" sz="3200" dirty="0" smtClean="0"/>
              <a:t>Uprising by western Massachusetts farmers </a:t>
            </a:r>
          </a:p>
          <a:p>
            <a:r>
              <a:rPr lang="en-US" sz="3200" dirty="0" smtClean="0"/>
              <a:t>Convinced many that the Articles needed amending or needed a new Constitution</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CONSTITUTIONAL CONVENTION</a:t>
            </a:r>
            <a:endParaRPr lang="en-US" dirty="0"/>
          </a:p>
        </p:txBody>
      </p:sp>
      <p:sp>
        <p:nvSpPr>
          <p:cNvPr id="3" name="Content Placeholder 2"/>
          <p:cNvSpPr>
            <a:spLocks noGrp="1"/>
          </p:cNvSpPr>
          <p:nvPr>
            <p:ph idx="1"/>
          </p:nvPr>
        </p:nvSpPr>
        <p:spPr/>
        <p:txBody>
          <a:bodyPr>
            <a:normAutofit fontScale="77500" lnSpcReduction="20000"/>
          </a:bodyPr>
          <a:lstStyle/>
          <a:p>
            <a:r>
              <a:rPr lang="en-US" sz="2400" dirty="0" smtClean="0"/>
              <a:t>1787 – Philadelphia</a:t>
            </a:r>
          </a:p>
          <a:p>
            <a:r>
              <a:rPr lang="en-US" sz="2400" dirty="0" smtClean="0"/>
              <a:t>James Madison – Virginia Plan</a:t>
            </a:r>
          </a:p>
          <a:p>
            <a:pPr lvl="1"/>
            <a:r>
              <a:rPr lang="en-US" sz="2400" dirty="0" smtClean="0"/>
              <a:t>Bicameral legislature</a:t>
            </a:r>
          </a:p>
          <a:p>
            <a:pPr lvl="1"/>
            <a:r>
              <a:rPr lang="en-US" sz="2400" dirty="0" smtClean="0"/>
              <a:t>3 branches – separation of powers – “checks and balances”</a:t>
            </a:r>
          </a:p>
          <a:p>
            <a:pPr lvl="1"/>
            <a:r>
              <a:rPr lang="en-US" sz="2400" dirty="0" smtClean="0"/>
              <a:t>Legislature based on population</a:t>
            </a:r>
          </a:p>
          <a:p>
            <a:pPr lvl="1"/>
            <a:r>
              <a:rPr lang="en-US" sz="2400" dirty="0" smtClean="0"/>
              <a:t>Federal sovereignty over state</a:t>
            </a:r>
          </a:p>
          <a:p>
            <a:r>
              <a:rPr lang="en-US" sz="2400" dirty="0" smtClean="0"/>
              <a:t>William Paterson – New Jersey Plan (small state plan)</a:t>
            </a:r>
          </a:p>
          <a:p>
            <a:pPr lvl="1"/>
            <a:r>
              <a:rPr lang="en-US" sz="2400" dirty="0" smtClean="0"/>
              <a:t>Unicameral </a:t>
            </a:r>
          </a:p>
          <a:p>
            <a:pPr lvl="1"/>
            <a:r>
              <a:rPr lang="en-US" sz="2400" dirty="0" smtClean="0"/>
              <a:t>Equal representation</a:t>
            </a:r>
          </a:p>
          <a:p>
            <a:pPr lvl="1"/>
            <a:r>
              <a:rPr lang="en-US" sz="2400" dirty="0" smtClean="0"/>
              <a:t>Taxation and regulation of trade</a:t>
            </a:r>
          </a:p>
          <a:p>
            <a:pPr lvl="1"/>
            <a:endParaRPr lang="en-US" sz="2400" dirty="0" smtClean="0"/>
          </a:p>
          <a:p>
            <a:endParaRPr lang="en-US" sz="2400"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Connecticut Compromise or “Great Compromise”</a:t>
            </a:r>
          </a:p>
          <a:p>
            <a:pPr lvl="1"/>
            <a:r>
              <a:rPr lang="en-US" sz="2400" dirty="0" smtClean="0"/>
              <a:t>Combination of both plans</a:t>
            </a:r>
          </a:p>
          <a:p>
            <a:pPr lvl="1"/>
            <a:r>
              <a:rPr lang="en-US" sz="2400" dirty="0" smtClean="0"/>
              <a:t>Senate – equal representation – 2 per state</a:t>
            </a:r>
          </a:p>
          <a:p>
            <a:pPr lvl="1"/>
            <a:r>
              <a:rPr lang="en-US" sz="2400" dirty="0" smtClean="0"/>
              <a:t>House – based on state population</a:t>
            </a:r>
          </a:p>
          <a:p>
            <a:r>
              <a:rPr lang="en-US" sz="2800" dirty="0" smtClean="0"/>
              <a:t>3/5’s Compromise</a:t>
            </a:r>
          </a:p>
          <a:p>
            <a:pPr lvl="1"/>
            <a:r>
              <a:rPr lang="en-US" sz="2400" dirty="0" smtClean="0"/>
              <a:t>The population of state will include 3/5’s of the slave population in determining the # of representatives for that state</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Commerce &amp; Slave Trade Compromise</a:t>
            </a:r>
            <a:endParaRPr lang="en-US" dirty="0"/>
          </a:p>
        </p:txBody>
      </p:sp>
      <p:sp>
        <p:nvSpPr>
          <p:cNvPr id="3" name="Content Placeholder 2"/>
          <p:cNvSpPr>
            <a:spLocks noGrp="1"/>
          </p:cNvSpPr>
          <p:nvPr>
            <p:ph idx="1"/>
          </p:nvPr>
        </p:nvSpPr>
        <p:spPr/>
        <p:txBody>
          <a:bodyPr>
            <a:normAutofit/>
          </a:bodyPr>
          <a:lstStyle/>
          <a:p>
            <a:r>
              <a:rPr lang="en-US" sz="3200" dirty="0" smtClean="0"/>
              <a:t>Congress couldn’t tax the export from any state &amp; couldn’t act on the slave trade for 20 years</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RATIFICATION</a:t>
            </a:r>
            <a:endParaRPr lang="en-US" sz="3200" dirty="0"/>
          </a:p>
        </p:txBody>
      </p:sp>
      <p:sp>
        <p:nvSpPr>
          <p:cNvPr id="3" name="Content Placeholder 2"/>
          <p:cNvSpPr>
            <a:spLocks noGrp="1"/>
          </p:cNvSpPr>
          <p:nvPr>
            <p:ph idx="1"/>
          </p:nvPr>
        </p:nvSpPr>
        <p:spPr>
          <a:xfrm>
            <a:off x="838200" y="990600"/>
            <a:ext cx="7520940" cy="3579849"/>
          </a:xfrm>
        </p:spPr>
        <p:txBody>
          <a:bodyPr>
            <a:noAutofit/>
          </a:bodyPr>
          <a:lstStyle/>
          <a:p>
            <a:r>
              <a:rPr lang="en-US" sz="2800" dirty="0" smtClean="0"/>
              <a:t>Federalists</a:t>
            </a:r>
          </a:p>
          <a:p>
            <a:pPr lvl="1"/>
            <a:r>
              <a:rPr lang="en-US" sz="2800" dirty="0" smtClean="0"/>
              <a:t>VA – Madison, Marshall and Randolph</a:t>
            </a:r>
          </a:p>
          <a:p>
            <a:pPr lvl="1"/>
            <a:r>
              <a:rPr lang="en-US" sz="2800" dirty="0" smtClean="0"/>
              <a:t>“Federalist Papers” – 85 essays written by Jay, Madison and Hamilton to convince NY (last key state)</a:t>
            </a:r>
          </a:p>
          <a:p>
            <a:r>
              <a:rPr lang="en-US" sz="2800" dirty="0" smtClean="0"/>
              <a:t>Anti-federalists</a:t>
            </a:r>
          </a:p>
          <a:p>
            <a:pPr lvl="1"/>
            <a:r>
              <a:rPr lang="en-US" sz="2800" dirty="0" smtClean="0"/>
              <a:t>VA – Henry, Mason, Lee and Monroe</a:t>
            </a:r>
          </a:p>
          <a:p>
            <a:pPr lvl="1"/>
            <a:r>
              <a:rPr lang="en-US" sz="2800" dirty="0" smtClean="0"/>
              <a:t>Would only support it – Bill of Rights</a:t>
            </a:r>
          </a:p>
          <a:p>
            <a:r>
              <a:rPr lang="en-US" sz="2800" dirty="0" smtClean="0"/>
              <a:t>Quorum – majority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1100</TotalTime>
  <Words>1163</Words>
  <Application>Microsoft Office PowerPoint</Application>
  <PresentationFormat>On-screen Show (4:3)</PresentationFormat>
  <Paragraphs>110</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Austin</vt:lpstr>
      <vt:lpstr>U.S. GOVERNMENT</vt:lpstr>
      <vt:lpstr>ARTICLES OF CONFEDERATION</vt:lpstr>
      <vt:lpstr>PowerPoint Presentation</vt:lpstr>
      <vt:lpstr>PowerPoint Presentation</vt:lpstr>
      <vt:lpstr>SHAYS’ REBELLION</vt:lpstr>
      <vt:lpstr>CONSTITUTIONAL CONVENTION</vt:lpstr>
      <vt:lpstr>PowerPoint Presentation</vt:lpstr>
      <vt:lpstr>Commerce &amp; Slave Trade Compromise</vt:lpstr>
      <vt:lpstr>RATIFICATION</vt:lpstr>
      <vt:lpstr>PURPOSE OF GOVERNMENT PREAMBLE</vt:lpstr>
      <vt:lpstr> SIX PRINICPLES OF THE CONSTITUTION</vt:lpstr>
      <vt:lpstr>PowerPoint Presentation</vt:lpstr>
      <vt:lpstr>AMENDMENTS</vt:lpstr>
      <vt:lpstr>PowerPoint Presentation</vt:lpstr>
      <vt:lpstr>FEDERALISM </vt:lpstr>
      <vt:lpstr>PowerPoint Presentation</vt:lpstr>
      <vt:lpstr>PowerPoint Presentation</vt:lpstr>
      <vt:lpstr>PowerPoint Presentation</vt:lpstr>
      <vt:lpstr>PowerPoint Presentation</vt:lpstr>
    </vt:vector>
  </TitlesOfParts>
  <Company>CCPS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GOVERNMENT</dc:title>
  <dc:creator>gravesjp</dc:creator>
  <cp:lastModifiedBy>Dunnavant, Kari</cp:lastModifiedBy>
  <cp:revision>73</cp:revision>
  <cp:lastPrinted>2012-08-27T16:58:02Z</cp:lastPrinted>
  <dcterms:created xsi:type="dcterms:W3CDTF">2011-10-24T15:09:19Z</dcterms:created>
  <dcterms:modified xsi:type="dcterms:W3CDTF">2013-09-13T15:45:38Z</dcterms:modified>
</cp:coreProperties>
</file>