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4" r:id="rId1"/>
  </p:sldMasterIdLst>
  <p:notesMasterIdLst>
    <p:notesMasterId r:id="rId41"/>
  </p:notesMasterIdLst>
  <p:sldIdLst>
    <p:sldId id="264" r:id="rId2"/>
    <p:sldId id="285" r:id="rId3"/>
    <p:sldId id="286" r:id="rId4"/>
    <p:sldId id="287" r:id="rId5"/>
    <p:sldId id="288" r:id="rId6"/>
    <p:sldId id="296" r:id="rId7"/>
    <p:sldId id="289" r:id="rId8"/>
    <p:sldId id="299" r:id="rId9"/>
    <p:sldId id="300" r:id="rId10"/>
    <p:sldId id="291" r:id="rId11"/>
    <p:sldId id="279" r:id="rId12"/>
    <p:sldId id="280" r:id="rId13"/>
    <p:sldId id="292" r:id="rId14"/>
    <p:sldId id="293" r:id="rId15"/>
    <p:sldId id="281" r:id="rId16"/>
    <p:sldId id="282" r:id="rId17"/>
    <p:sldId id="283" r:id="rId18"/>
    <p:sldId id="284" r:id="rId19"/>
    <p:sldId id="257" r:id="rId20"/>
    <p:sldId id="278" r:id="rId21"/>
    <p:sldId id="258" r:id="rId22"/>
    <p:sldId id="259" r:id="rId23"/>
    <p:sldId id="260" r:id="rId24"/>
    <p:sldId id="261" r:id="rId25"/>
    <p:sldId id="262" r:id="rId26"/>
    <p:sldId id="297" r:id="rId27"/>
    <p:sldId id="263" r:id="rId28"/>
    <p:sldId id="276" r:id="rId29"/>
    <p:sldId id="274" r:id="rId30"/>
    <p:sldId id="277" r:id="rId31"/>
    <p:sldId id="295" r:id="rId32"/>
    <p:sldId id="298" r:id="rId33"/>
    <p:sldId id="266" r:id="rId34"/>
    <p:sldId id="268" r:id="rId35"/>
    <p:sldId id="269" r:id="rId36"/>
    <p:sldId id="273" r:id="rId37"/>
    <p:sldId id="267" r:id="rId38"/>
    <p:sldId id="271" r:id="rId39"/>
    <p:sldId id="294"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2" d="100"/>
          <a:sy n="72" d="100"/>
        </p:scale>
        <p:origin x="-124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5B9A20-DC8E-0345-9F93-9F915E6FAD2E}" type="datetimeFigureOut">
              <a:rPr lang="en-US" smtClean="0"/>
              <a:pPr/>
              <a:t>4/25/2016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D4A9CB-7DBF-D741-B0B9-360FD3ED1A85}" type="slidenum">
              <a:rPr lang="en-US" smtClean="0"/>
              <a:pPr/>
              <a:t>‹#›</a:t>
            </a:fld>
            <a:endParaRPr lang="en-US"/>
          </a:p>
        </p:txBody>
      </p:sp>
    </p:spTree>
    <p:extLst>
      <p:ext uri="{BB962C8B-B14F-4D97-AF65-F5344CB8AC3E}">
        <p14:creationId xmlns:p14="http://schemas.microsoft.com/office/powerpoint/2010/main" val="24104964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D4A9CB-7DBF-D741-B0B9-360FD3ED1A85}" type="slidenum">
              <a:rPr lang="en-US" smtClean="0"/>
              <a:pPr/>
              <a:t>4</a:t>
            </a:fld>
            <a:endParaRPr lang="en-US"/>
          </a:p>
        </p:txBody>
      </p:sp>
    </p:spTree>
    <p:extLst>
      <p:ext uri="{BB962C8B-B14F-4D97-AF65-F5344CB8AC3E}">
        <p14:creationId xmlns:p14="http://schemas.microsoft.com/office/powerpoint/2010/main" val="3464884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Arial Unicode MS" pitchFamily="34" charset="-128"/>
                <a:cs typeface="Arial Unicode MS" pitchFamily="34" charset="-128"/>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Arial Unicode MS" pitchFamily="34" charset="-128"/>
                <a:cs typeface="Arial Unicode MS" pitchFamily="34" charset="-128"/>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Arial Unicode MS" pitchFamily="34" charset="-128"/>
                <a:cs typeface="Arial Unicode MS" pitchFamily="34" charset="-128"/>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Arial Unicode MS" pitchFamily="34" charset="-128"/>
                <a:cs typeface="Arial Unicode MS" pitchFamily="34" charset="-128"/>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Arial Unicode MS" pitchFamily="34" charset="-128"/>
                <a:cs typeface="Arial Unicode MS" pitchFamily="34" charset="-128"/>
              </a:defRPr>
            </a:lvl5pPr>
            <a:lvl6pPr marL="2204550" indent="-200414" defTabSz="400827" eaLnBrk="0" fontAlgn="base" hangingPunct="0">
              <a:lnSpc>
                <a:spcPct val="93000"/>
              </a:lnSpc>
              <a:spcBef>
                <a:spcPct val="0"/>
              </a:spcBef>
              <a:spcAft>
                <a:spcPct val="0"/>
              </a:spcAft>
              <a:buClr>
                <a:srgbClr val="000000"/>
              </a:buClr>
              <a:buSzPct val="100000"/>
              <a:buFont typeface="Times New Roman" pitchFamily="18"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Arial Unicode MS" pitchFamily="34" charset="-128"/>
                <a:cs typeface="Arial Unicode MS" pitchFamily="34" charset="-128"/>
              </a:defRPr>
            </a:lvl6pPr>
            <a:lvl7pPr marL="2605377" indent="-200414" defTabSz="400827" eaLnBrk="0" fontAlgn="base" hangingPunct="0">
              <a:lnSpc>
                <a:spcPct val="93000"/>
              </a:lnSpc>
              <a:spcBef>
                <a:spcPct val="0"/>
              </a:spcBef>
              <a:spcAft>
                <a:spcPct val="0"/>
              </a:spcAft>
              <a:buClr>
                <a:srgbClr val="000000"/>
              </a:buClr>
              <a:buSzPct val="100000"/>
              <a:buFont typeface="Times New Roman" pitchFamily="18"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Arial Unicode MS" pitchFamily="34" charset="-128"/>
                <a:cs typeface="Arial Unicode MS" pitchFamily="34" charset="-128"/>
              </a:defRPr>
            </a:lvl7pPr>
            <a:lvl8pPr marL="3006204" indent="-200414" defTabSz="400827" eaLnBrk="0" fontAlgn="base" hangingPunct="0">
              <a:lnSpc>
                <a:spcPct val="93000"/>
              </a:lnSpc>
              <a:spcBef>
                <a:spcPct val="0"/>
              </a:spcBef>
              <a:spcAft>
                <a:spcPct val="0"/>
              </a:spcAft>
              <a:buClr>
                <a:srgbClr val="000000"/>
              </a:buClr>
              <a:buSzPct val="100000"/>
              <a:buFont typeface="Times New Roman" pitchFamily="18"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Arial Unicode MS" pitchFamily="34" charset="-128"/>
                <a:cs typeface="Arial Unicode MS" pitchFamily="34" charset="-128"/>
              </a:defRPr>
            </a:lvl8pPr>
            <a:lvl9pPr marL="3407032" indent="-200414" defTabSz="400827" eaLnBrk="0" fontAlgn="base" hangingPunct="0">
              <a:lnSpc>
                <a:spcPct val="93000"/>
              </a:lnSpc>
              <a:spcBef>
                <a:spcPct val="0"/>
              </a:spcBef>
              <a:spcAft>
                <a:spcPct val="0"/>
              </a:spcAft>
              <a:buClr>
                <a:srgbClr val="000000"/>
              </a:buClr>
              <a:buSzPct val="100000"/>
              <a:buFont typeface="Times New Roman" pitchFamily="18"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Arial Unicode MS" pitchFamily="34" charset="-128"/>
                <a:cs typeface="Arial Unicode MS" pitchFamily="34" charset="-128"/>
              </a:defRPr>
            </a:lvl9pPr>
          </a:lstStyle>
          <a:p>
            <a:pPr eaLnBrk="1">
              <a:buFont typeface="Times New Roman" pitchFamily="18" charset="0"/>
              <a:buNone/>
            </a:pPr>
            <a:fld id="{5551442E-1EEB-45B6-AA29-AFCB16F7874D}" type="slidenum">
              <a:rPr lang="en-US" altLang="en-US" smtClean="0">
                <a:solidFill>
                  <a:srgbClr val="FFFFFF"/>
                </a:solidFill>
                <a:latin typeface="Times New Roman" pitchFamily="18" charset="0"/>
              </a:rPr>
              <a:pPr eaLnBrk="1">
                <a:buFont typeface="Times New Roman" pitchFamily="18" charset="0"/>
                <a:buNone/>
              </a:pPr>
              <a:t>8</a:t>
            </a:fld>
            <a:endParaRPr lang="en-US" altLang="en-US" smtClean="0">
              <a:solidFill>
                <a:srgbClr val="FFFFFF"/>
              </a:solidFill>
              <a:latin typeface="Times New Roman" pitchFamily="18" charset="0"/>
            </a:endParaRPr>
          </a:p>
        </p:txBody>
      </p:sp>
      <p:sp>
        <p:nvSpPr>
          <p:cNvPr id="24579" name="Text Box 1"/>
          <p:cNvSpPr txBox="1">
            <a:spLocks noChangeArrowheads="1"/>
          </p:cNvSpPr>
          <p:nvPr/>
        </p:nvSpPr>
        <p:spPr bwMode="auto">
          <a:xfrm>
            <a:off x="1003786" y="695134"/>
            <a:ext cx="4848989" cy="3428152"/>
          </a:xfrm>
          <a:prstGeom prst="rect">
            <a:avLst/>
          </a:prstGeom>
          <a:solidFill>
            <a:srgbClr val="FFFFFF"/>
          </a:solidFill>
          <a:ln w="9525">
            <a:solidFill>
              <a:srgbClr val="000000"/>
            </a:solidFill>
            <a:miter lim="800000"/>
            <a:headEnd/>
            <a:tailEnd/>
          </a:ln>
        </p:spPr>
        <p:txBody>
          <a:bodyPr wrap="none" lIns="80165" tIns="40083" rIns="80165" bIns="40083" anchor="ctr"/>
          <a:lstStyle/>
          <a:p>
            <a:endParaRPr lang="en-US" altLang="en-US"/>
          </a:p>
        </p:txBody>
      </p:sp>
      <p:sp>
        <p:nvSpPr>
          <p:cNvPr id="24580" name="Rectangle 2"/>
          <p:cNvSpPr>
            <a:spLocks noChangeArrowheads="1"/>
          </p:cNvSpPr>
          <p:nvPr>
            <p:ph type="body"/>
          </p:nvPr>
        </p:nvSpPr>
        <p:spPr>
          <a:xfrm>
            <a:off x="685512" y="4343231"/>
            <a:ext cx="5485536" cy="411378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Arial Unicode MS" pitchFamily="34" charset="-128"/>
                <a:cs typeface="Arial Unicode MS" pitchFamily="34" charset="-128"/>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Arial Unicode MS" pitchFamily="34" charset="-128"/>
                <a:cs typeface="Arial Unicode MS" pitchFamily="34" charset="-128"/>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Arial Unicode MS" pitchFamily="34" charset="-128"/>
                <a:cs typeface="Arial Unicode MS" pitchFamily="34" charset="-128"/>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Arial Unicode MS" pitchFamily="34" charset="-128"/>
                <a:cs typeface="Arial Unicode MS" pitchFamily="34" charset="-128"/>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Arial Unicode MS" pitchFamily="34" charset="-128"/>
                <a:cs typeface="Arial Unicode MS" pitchFamily="34" charset="-128"/>
              </a:defRPr>
            </a:lvl5pPr>
            <a:lvl6pPr marL="2204550" indent="-200414" defTabSz="400827" eaLnBrk="0" fontAlgn="base" hangingPunct="0">
              <a:lnSpc>
                <a:spcPct val="93000"/>
              </a:lnSpc>
              <a:spcBef>
                <a:spcPct val="0"/>
              </a:spcBef>
              <a:spcAft>
                <a:spcPct val="0"/>
              </a:spcAft>
              <a:buClr>
                <a:srgbClr val="000000"/>
              </a:buClr>
              <a:buSzPct val="100000"/>
              <a:buFont typeface="Times New Roman" pitchFamily="18"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Arial Unicode MS" pitchFamily="34" charset="-128"/>
                <a:cs typeface="Arial Unicode MS" pitchFamily="34" charset="-128"/>
              </a:defRPr>
            </a:lvl6pPr>
            <a:lvl7pPr marL="2605377" indent="-200414" defTabSz="400827" eaLnBrk="0" fontAlgn="base" hangingPunct="0">
              <a:lnSpc>
                <a:spcPct val="93000"/>
              </a:lnSpc>
              <a:spcBef>
                <a:spcPct val="0"/>
              </a:spcBef>
              <a:spcAft>
                <a:spcPct val="0"/>
              </a:spcAft>
              <a:buClr>
                <a:srgbClr val="000000"/>
              </a:buClr>
              <a:buSzPct val="100000"/>
              <a:buFont typeface="Times New Roman" pitchFamily="18"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Arial Unicode MS" pitchFamily="34" charset="-128"/>
                <a:cs typeface="Arial Unicode MS" pitchFamily="34" charset="-128"/>
              </a:defRPr>
            </a:lvl7pPr>
            <a:lvl8pPr marL="3006204" indent="-200414" defTabSz="400827" eaLnBrk="0" fontAlgn="base" hangingPunct="0">
              <a:lnSpc>
                <a:spcPct val="93000"/>
              </a:lnSpc>
              <a:spcBef>
                <a:spcPct val="0"/>
              </a:spcBef>
              <a:spcAft>
                <a:spcPct val="0"/>
              </a:spcAft>
              <a:buClr>
                <a:srgbClr val="000000"/>
              </a:buClr>
              <a:buSzPct val="100000"/>
              <a:buFont typeface="Times New Roman" pitchFamily="18"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Arial Unicode MS" pitchFamily="34" charset="-128"/>
                <a:cs typeface="Arial Unicode MS" pitchFamily="34" charset="-128"/>
              </a:defRPr>
            </a:lvl8pPr>
            <a:lvl9pPr marL="3407032" indent="-200414" defTabSz="400827" eaLnBrk="0" fontAlgn="base" hangingPunct="0">
              <a:lnSpc>
                <a:spcPct val="93000"/>
              </a:lnSpc>
              <a:spcBef>
                <a:spcPct val="0"/>
              </a:spcBef>
              <a:spcAft>
                <a:spcPct val="0"/>
              </a:spcAft>
              <a:buClr>
                <a:srgbClr val="000000"/>
              </a:buClr>
              <a:buSzPct val="100000"/>
              <a:buFont typeface="Times New Roman" pitchFamily="18"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Arial Unicode MS" pitchFamily="34" charset="-128"/>
                <a:cs typeface="Arial Unicode MS" pitchFamily="34" charset="-128"/>
              </a:defRPr>
            </a:lvl9pPr>
          </a:lstStyle>
          <a:p>
            <a:pPr eaLnBrk="1">
              <a:buFont typeface="Times New Roman" pitchFamily="18" charset="0"/>
              <a:buNone/>
            </a:pPr>
            <a:fld id="{975BEEF9-4EA6-455F-81E8-45D134E3C82F}" type="slidenum">
              <a:rPr lang="en-US" altLang="en-US" smtClean="0">
                <a:solidFill>
                  <a:srgbClr val="FFFFFF"/>
                </a:solidFill>
                <a:latin typeface="Times New Roman" pitchFamily="18" charset="0"/>
              </a:rPr>
              <a:pPr eaLnBrk="1">
                <a:buFont typeface="Times New Roman" pitchFamily="18" charset="0"/>
                <a:buNone/>
              </a:pPr>
              <a:t>9</a:t>
            </a:fld>
            <a:endParaRPr lang="en-US" altLang="en-US" smtClean="0">
              <a:solidFill>
                <a:srgbClr val="FFFFFF"/>
              </a:solidFill>
              <a:latin typeface="Times New Roman" pitchFamily="18" charset="0"/>
            </a:endParaRPr>
          </a:p>
        </p:txBody>
      </p:sp>
      <p:sp>
        <p:nvSpPr>
          <p:cNvPr id="25603" name="Text Box 1"/>
          <p:cNvSpPr txBox="1">
            <a:spLocks noChangeArrowheads="1"/>
          </p:cNvSpPr>
          <p:nvPr/>
        </p:nvSpPr>
        <p:spPr bwMode="auto">
          <a:xfrm>
            <a:off x="1003786" y="695134"/>
            <a:ext cx="4848989" cy="3428152"/>
          </a:xfrm>
          <a:prstGeom prst="rect">
            <a:avLst/>
          </a:prstGeom>
          <a:solidFill>
            <a:srgbClr val="FFFFFF"/>
          </a:solidFill>
          <a:ln w="9525">
            <a:solidFill>
              <a:srgbClr val="000000"/>
            </a:solidFill>
            <a:miter lim="800000"/>
            <a:headEnd/>
            <a:tailEnd/>
          </a:ln>
        </p:spPr>
        <p:txBody>
          <a:bodyPr wrap="none" lIns="80165" tIns="40083" rIns="80165" bIns="40083" anchor="ctr"/>
          <a:lstStyle/>
          <a:p>
            <a:endParaRPr lang="en-US" altLang="en-US"/>
          </a:p>
        </p:txBody>
      </p:sp>
      <p:sp>
        <p:nvSpPr>
          <p:cNvPr id="25604" name="Rectangle 2"/>
          <p:cNvSpPr>
            <a:spLocks noChangeArrowheads="1"/>
          </p:cNvSpPr>
          <p:nvPr>
            <p:ph type="body"/>
          </p:nvPr>
        </p:nvSpPr>
        <p:spPr>
          <a:xfrm>
            <a:off x="685512" y="4343231"/>
            <a:ext cx="5485536" cy="411378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D4A9CB-7DBF-D741-B0B9-360FD3ED1A85}" type="slidenum">
              <a:rPr lang="en-US" smtClean="0"/>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E1FD31DA-EF2D-1A43-9E1C-15E1158D2CA8}" type="datetimeFigureOut">
              <a:rPr lang="en-US" smtClean="0"/>
              <a:pPr/>
              <a:t>4/25/2016</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B7CC652-A623-41D2-B0ED-8F1D217186B4}"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1FD31DA-EF2D-1A43-9E1C-15E1158D2CA8}" type="datetimeFigureOut">
              <a:rPr lang="en-US" smtClean="0"/>
              <a:pPr/>
              <a:t>4/25/2016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7B25B-B490-D24B-B94D-E8C245F9D1E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52D7B25B-B490-D24B-B94D-E8C245F9D1E1}"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1FD31DA-EF2D-1A43-9E1C-15E1158D2CA8}" type="datetimeFigureOut">
              <a:rPr lang="en-US" smtClean="0"/>
              <a:pPr/>
              <a:t>4/25/2016</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6480" y="273629"/>
            <a:ext cx="8225280" cy="1142040"/>
          </a:xfrm>
        </p:spPr>
        <p:txBody>
          <a:bodyPr lIns="82945" tIns="41473" rIns="82945" bIns="41473"/>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tIns="41473" bIns="41473"/>
          <a:lstStyle>
            <a:lvl1pPr>
              <a:defRPr/>
            </a:lvl1pPr>
          </a:lstStyle>
          <a:p>
            <a:pPr>
              <a:defRPr/>
            </a:pPr>
            <a:fld id="{F190CE9B-F4A0-4FE8-9E88-C9A0FFE0536F}" type="slidenum">
              <a:rPr lang="en-US"/>
              <a:pPr>
                <a:defRPr/>
              </a:pPr>
              <a:t>‹#›</a:t>
            </a:fld>
            <a:endParaRPr lang="en-US"/>
          </a:p>
        </p:txBody>
      </p:sp>
      <p:sp>
        <p:nvSpPr>
          <p:cNvPr id="4" name="Footer Placeholder 4"/>
          <p:cNvSpPr>
            <a:spLocks noGrp="1"/>
          </p:cNvSpPr>
          <p:nvPr>
            <p:ph type="ftr" sz="quarter" idx="11"/>
          </p:nvPr>
        </p:nvSpPr>
        <p:spPr/>
        <p:txBody>
          <a:bodyPr lIns="82945" tIns="41473" rIns="82945" bIns="41473"/>
          <a:lstStyle>
            <a:lvl1pPr>
              <a:defRPr/>
            </a:lvl1pPr>
          </a:lstStyle>
          <a:p>
            <a:pPr>
              <a:defRPr/>
            </a:pPr>
            <a:endParaRPr lang="en-US"/>
          </a:p>
        </p:txBody>
      </p:sp>
      <p:sp>
        <p:nvSpPr>
          <p:cNvPr id="5" name="Date Placeholder 3"/>
          <p:cNvSpPr>
            <a:spLocks noGrp="1"/>
          </p:cNvSpPr>
          <p:nvPr>
            <p:ph type="dt" sz="half" idx="12"/>
          </p:nvPr>
        </p:nvSpPr>
        <p:spPr/>
        <p:txBody>
          <a:bodyPr lIns="82945" tIns="41473" rIns="82945" bIns="41473"/>
          <a:lstStyle>
            <a:lvl1pPr>
              <a:defRPr/>
            </a:lvl1pPr>
          </a:lstStyle>
          <a:p>
            <a:pPr>
              <a:defRPr/>
            </a:pPr>
            <a:endParaRPr lang="en-US"/>
          </a:p>
        </p:txBody>
      </p:sp>
    </p:spTree>
    <p:extLst>
      <p:ext uri="{BB962C8B-B14F-4D97-AF65-F5344CB8AC3E}">
        <p14:creationId xmlns:p14="http://schemas.microsoft.com/office/powerpoint/2010/main" val="3730813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1FD31DA-EF2D-1A43-9E1C-15E1158D2CA8}" type="datetimeFigureOut">
              <a:rPr lang="en-US" smtClean="0"/>
              <a:pPr/>
              <a:t>4/25/2016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52D7B25B-B490-D24B-B94D-E8C245F9D1E1}"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E1FD31DA-EF2D-1A43-9E1C-15E1158D2CA8}" type="datetimeFigureOut">
              <a:rPr lang="en-US" smtClean="0"/>
              <a:pPr/>
              <a:t>4/25/2016</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a:t>‹#›</a:t>
            </a:fld>
            <a:endParaRPr kumimoji="0" lang="en-US" dirty="0">
              <a:solidFill>
                <a:schemeClr val="accent3">
                  <a:shade val="75000"/>
                </a:scheme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E1FD31DA-EF2D-1A43-9E1C-15E1158D2CA8}" type="datetimeFigureOut">
              <a:rPr lang="en-US" smtClean="0"/>
              <a:pPr/>
              <a:t>4/25/2016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D7B25B-B490-D24B-B94D-E8C245F9D1E1}"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E1FD31DA-EF2D-1A43-9E1C-15E1158D2CA8}" type="datetimeFigureOut">
              <a:rPr lang="en-US" smtClean="0"/>
              <a:pPr/>
              <a:t>4/25/2016</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52D7B25B-B490-D24B-B94D-E8C245F9D1E1}"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1FD31DA-EF2D-1A43-9E1C-15E1158D2CA8}" type="datetimeFigureOut">
              <a:rPr lang="en-US" smtClean="0"/>
              <a:pPr/>
              <a:t>4/25/2016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52D7B25B-B490-D24B-B94D-E8C245F9D1E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1FD31DA-EF2D-1A43-9E1C-15E1158D2CA8}" type="datetimeFigureOut">
              <a:rPr lang="en-US" smtClean="0"/>
              <a:pPr/>
              <a:t>4/25/2016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52D7B25B-B490-D24B-B94D-E8C245F9D1E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52D7B25B-B490-D24B-B94D-E8C245F9D1E1}"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E1FD31DA-EF2D-1A43-9E1C-15E1158D2CA8}" type="datetimeFigureOut">
              <a:rPr lang="en-US" smtClean="0"/>
              <a:pPr/>
              <a:t>4/25/2016</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52D7B25B-B490-D24B-B94D-E8C245F9D1E1}"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E1FD31DA-EF2D-1A43-9E1C-15E1158D2CA8}" type="datetimeFigureOut">
              <a:rPr lang="en-US" smtClean="0"/>
              <a:pPr/>
              <a:t>4/25/2016</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E1FD31DA-EF2D-1A43-9E1C-15E1158D2CA8}" type="datetimeFigureOut">
              <a:rPr lang="en-US" smtClean="0"/>
              <a:pPr/>
              <a:t>4/25/2016</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52D7B25B-B490-D24B-B94D-E8C245F9D1E1}"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hyperlink" Target="https://www.youtube.com/watch?v=0gLY1sh3Zj4"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5553" y="625755"/>
            <a:ext cx="7406640" cy="1472184"/>
          </a:xfrm>
        </p:spPr>
        <p:txBody>
          <a:bodyPr>
            <a:normAutofit/>
          </a:bodyPr>
          <a:lstStyle/>
          <a:p>
            <a:r>
              <a:rPr lang="en-US" dirty="0" smtClean="0"/>
              <a:t>Virginia State &amp; Local Government</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Virginia Constitution</a:t>
            </a:r>
            <a:endParaRPr lang="en-US" dirty="0"/>
          </a:p>
        </p:txBody>
      </p:sp>
      <p:sp>
        <p:nvSpPr>
          <p:cNvPr id="3" name="Content Placeholder 2"/>
          <p:cNvSpPr>
            <a:spLocks noGrp="1"/>
          </p:cNvSpPr>
          <p:nvPr>
            <p:ph sz="quarter" idx="1"/>
          </p:nvPr>
        </p:nvSpPr>
        <p:spPr>
          <a:xfrm>
            <a:off x="301752" y="1618756"/>
            <a:ext cx="7498080" cy="4800600"/>
          </a:xfrm>
        </p:spPr>
        <p:txBody>
          <a:bodyPr>
            <a:normAutofit/>
          </a:bodyPr>
          <a:lstStyle/>
          <a:p>
            <a:r>
              <a:rPr lang="en-US" dirty="0" smtClean="0"/>
              <a:t>1st</a:t>
            </a:r>
            <a:r>
              <a:rPr lang="en-US" dirty="0" smtClean="0"/>
              <a:t> </a:t>
            </a:r>
            <a:r>
              <a:rPr lang="en-US" dirty="0" smtClean="0"/>
              <a:t>state to adopt its own constitution in 1776 after the Declaration of </a:t>
            </a:r>
            <a:r>
              <a:rPr lang="en-US" dirty="0" smtClean="0"/>
              <a:t>Independence</a:t>
            </a:r>
            <a:endParaRPr lang="en-US" dirty="0" smtClean="0"/>
          </a:p>
          <a:p>
            <a:r>
              <a:rPr lang="en-US" dirty="0" smtClean="0"/>
              <a:t>Similar </a:t>
            </a:r>
            <a:r>
              <a:rPr lang="en-US" dirty="0" smtClean="0"/>
              <a:t>to U.S</a:t>
            </a:r>
            <a:r>
              <a:rPr lang="en-US" dirty="0" smtClean="0"/>
              <a:t>. Constitution:</a:t>
            </a:r>
          </a:p>
          <a:p>
            <a:pPr lvl="1"/>
            <a:r>
              <a:rPr lang="en-US" dirty="0" smtClean="0"/>
              <a:t>Est. </a:t>
            </a:r>
            <a:r>
              <a:rPr lang="en-US" dirty="0"/>
              <a:t>3</a:t>
            </a:r>
            <a:r>
              <a:rPr lang="en-US" dirty="0" smtClean="0"/>
              <a:t> </a:t>
            </a:r>
            <a:r>
              <a:rPr lang="en-US" dirty="0" smtClean="0"/>
              <a:t>branches</a:t>
            </a:r>
          </a:p>
          <a:p>
            <a:pPr lvl="2"/>
            <a:r>
              <a:rPr lang="en-US" dirty="0" smtClean="0"/>
              <a:t>Executive, legislative, and judicial </a:t>
            </a:r>
          </a:p>
          <a:p>
            <a:pPr lvl="1"/>
            <a:r>
              <a:rPr lang="en-US" dirty="0" smtClean="0"/>
              <a:t>Includes a Bill of Rights</a:t>
            </a:r>
          </a:p>
          <a:p>
            <a:pPr lvl="1"/>
            <a:r>
              <a:rPr lang="en-US" dirty="0" smtClean="0"/>
              <a:t>Can be amended</a:t>
            </a:r>
          </a:p>
          <a:p>
            <a:r>
              <a:rPr lang="en-US" dirty="0" smtClean="0"/>
              <a:t>Dillon’s Rule	</a:t>
            </a:r>
          </a:p>
          <a:p>
            <a:pPr lvl="1"/>
            <a:r>
              <a:rPr lang="en-US" dirty="0"/>
              <a:t>M</a:t>
            </a:r>
            <a:r>
              <a:rPr lang="en-US" dirty="0" smtClean="0"/>
              <a:t>unicipal </a:t>
            </a:r>
            <a:r>
              <a:rPr lang="en-US" dirty="0" err="1" smtClean="0"/>
              <a:t>govts</a:t>
            </a:r>
            <a:r>
              <a:rPr lang="en-US" dirty="0" smtClean="0"/>
              <a:t> </a:t>
            </a:r>
            <a:r>
              <a:rPr lang="en-US" dirty="0" smtClean="0"/>
              <a:t>have </a:t>
            </a:r>
            <a:r>
              <a:rPr lang="en-US" dirty="0" smtClean="0"/>
              <a:t>only </a:t>
            </a:r>
            <a:r>
              <a:rPr lang="en-US" dirty="0" smtClean="0"/>
              <a:t>powers expressly granted to them by </a:t>
            </a:r>
            <a:r>
              <a:rPr lang="en-US" dirty="0" smtClean="0"/>
              <a:t>state </a:t>
            </a:r>
            <a:r>
              <a:rPr lang="en-US" dirty="0" smtClean="0"/>
              <a:t>legislature</a:t>
            </a:r>
          </a:p>
          <a:p>
            <a:pPr lvl="1">
              <a:buNone/>
            </a:pPr>
            <a:endParaRPr lang="en-US" dirty="0" smtClean="0"/>
          </a:p>
        </p:txBody>
      </p:sp>
      <p:pic>
        <p:nvPicPr>
          <p:cNvPr id="4" name="Picture 3" descr="Unknown-1.jpeg"/>
          <p:cNvPicPr>
            <a:picLocks noChangeAspect="1"/>
          </p:cNvPicPr>
          <p:nvPr/>
        </p:nvPicPr>
        <p:blipFill>
          <a:blip r:embed="rId2"/>
          <a:stretch>
            <a:fillRect/>
          </a:stretch>
        </p:blipFill>
        <p:spPr>
          <a:xfrm>
            <a:off x="5711850" y="2570922"/>
            <a:ext cx="3246620" cy="244436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Executive Branch</a:t>
            </a:r>
            <a:endParaRPr lang="en-US" dirty="0"/>
          </a:p>
        </p:txBody>
      </p:sp>
      <p:sp>
        <p:nvSpPr>
          <p:cNvPr id="3" name="Content Placeholder 2"/>
          <p:cNvSpPr>
            <a:spLocks noGrp="1"/>
          </p:cNvSpPr>
          <p:nvPr>
            <p:ph sz="quarter" idx="1"/>
          </p:nvPr>
        </p:nvSpPr>
        <p:spPr/>
        <p:txBody>
          <a:bodyPr>
            <a:normAutofit fontScale="85000" lnSpcReduction="20000"/>
          </a:bodyPr>
          <a:lstStyle/>
          <a:p>
            <a:pPr marL="514350" indent="-514350"/>
            <a:r>
              <a:rPr lang="en-US" dirty="0" smtClean="0"/>
              <a:t>Governor – 4 </a:t>
            </a:r>
            <a:r>
              <a:rPr lang="en-US" dirty="0" err="1" smtClean="0"/>
              <a:t>yr</a:t>
            </a:r>
            <a:r>
              <a:rPr lang="en-US" dirty="0" smtClean="0"/>
              <a:t> </a:t>
            </a:r>
            <a:r>
              <a:rPr lang="en-US" dirty="0" smtClean="0"/>
              <a:t>term </a:t>
            </a:r>
          </a:p>
          <a:p>
            <a:pPr marL="914400" lvl="1" indent="-514350">
              <a:buFont typeface="Arial"/>
              <a:buChar char="•"/>
            </a:pPr>
            <a:r>
              <a:rPr lang="en-US" sz="3000" dirty="0" smtClean="0"/>
              <a:t>Roles:</a:t>
            </a:r>
          </a:p>
          <a:p>
            <a:pPr marL="1314450" lvl="2" indent="-514350"/>
            <a:r>
              <a:rPr lang="en-US" sz="2200" dirty="0" smtClean="0"/>
              <a:t>Chief of State</a:t>
            </a:r>
          </a:p>
          <a:p>
            <a:pPr marL="1314450" lvl="2" indent="-514350"/>
            <a:r>
              <a:rPr lang="en-US" sz="2200" dirty="0" smtClean="0"/>
              <a:t>Chief </a:t>
            </a:r>
            <a:r>
              <a:rPr lang="en-US" sz="2200" dirty="0" smtClean="0"/>
              <a:t>Legislator</a:t>
            </a:r>
            <a:endParaRPr lang="en-US" sz="2200" dirty="0" smtClean="0"/>
          </a:p>
          <a:p>
            <a:pPr marL="1314450" lvl="2" indent="-514350"/>
            <a:r>
              <a:rPr lang="en-US" sz="2200" dirty="0" smtClean="0"/>
              <a:t>Chief </a:t>
            </a:r>
            <a:r>
              <a:rPr lang="en-US" sz="2200" dirty="0" smtClean="0"/>
              <a:t>Administrator</a:t>
            </a:r>
            <a:endParaRPr lang="en-US" sz="2200" dirty="0" smtClean="0"/>
          </a:p>
          <a:p>
            <a:pPr marL="1314450" lvl="2" indent="-514350"/>
            <a:r>
              <a:rPr lang="en-US" sz="2200" dirty="0" smtClean="0"/>
              <a:t>Party Chief</a:t>
            </a:r>
          </a:p>
          <a:p>
            <a:pPr marL="1314450" lvl="2" indent="-514350"/>
            <a:r>
              <a:rPr lang="en-US" sz="2200" dirty="0" smtClean="0"/>
              <a:t>Commander in </a:t>
            </a:r>
            <a:r>
              <a:rPr lang="en-US" sz="2200" dirty="0" smtClean="0"/>
              <a:t>Chief </a:t>
            </a:r>
          </a:p>
          <a:p>
            <a:pPr marL="765810" indent="-514350"/>
            <a:r>
              <a:rPr lang="en-US" sz="2500" dirty="0" smtClean="0"/>
              <a:t>Can’t serve consecutive terms</a:t>
            </a:r>
            <a:endParaRPr lang="en-US" sz="2500" dirty="0" smtClean="0"/>
          </a:p>
          <a:p>
            <a:pPr marL="1314450" lvl="2" indent="-514350"/>
            <a:endParaRPr lang="en-US" sz="1800" dirty="0" smtClean="0"/>
          </a:p>
          <a:p>
            <a:pPr marL="1314450" lvl="2" indent="-514350"/>
            <a:endParaRPr lang="en-US" sz="1800" dirty="0" smtClean="0"/>
          </a:p>
          <a:p>
            <a:pPr marL="1314450" lvl="2" indent="-514350"/>
            <a:endParaRPr lang="en-US" sz="1800" dirty="0" smtClean="0"/>
          </a:p>
          <a:p>
            <a:pPr marL="1314450" lvl="2" indent="-514350">
              <a:buNone/>
            </a:pPr>
            <a:endParaRPr lang="en-US" sz="1800" dirty="0" smtClean="0"/>
          </a:p>
          <a:p>
            <a:pPr marL="1314450" lvl="2" indent="-514350"/>
            <a:endParaRPr lang="en-US" sz="1800" dirty="0" smtClean="0"/>
          </a:p>
          <a:p>
            <a:pPr marL="1314450" lvl="2" indent="-514350"/>
            <a:endParaRPr lang="en-US" sz="1800" dirty="0" smtClean="0"/>
          </a:p>
          <a:p>
            <a:pPr marL="793242" indent="-514350">
              <a:buNone/>
            </a:pPr>
            <a:r>
              <a:rPr lang="en-US" sz="2600" dirty="0" smtClean="0"/>
              <a:t>Terry McAuliffe (Dem.)</a:t>
            </a:r>
          </a:p>
        </p:txBody>
      </p:sp>
      <p:pic>
        <p:nvPicPr>
          <p:cNvPr id="4" name="Picture 3" descr="images-3.jpeg"/>
          <p:cNvPicPr>
            <a:picLocks noChangeAspect="1"/>
          </p:cNvPicPr>
          <p:nvPr/>
        </p:nvPicPr>
        <p:blipFill>
          <a:blip r:embed="rId2"/>
          <a:stretch>
            <a:fillRect/>
          </a:stretch>
        </p:blipFill>
        <p:spPr>
          <a:xfrm>
            <a:off x="6609588" y="293043"/>
            <a:ext cx="2324100" cy="34925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(continued)</a:t>
            </a:r>
            <a:endParaRPr lang="en-US" dirty="0"/>
          </a:p>
        </p:txBody>
      </p:sp>
      <p:sp>
        <p:nvSpPr>
          <p:cNvPr id="3" name="Content Placeholder 2"/>
          <p:cNvSpPr>
            <a:spLocks noGrp="1"/>
          </p:cNvSpPr>
          <p:nvPr>
            <p:ph sz="quarter" idx="1"/>
          </p:nvPr>
        </p:nvSpPr>
        <p:spPr/>
        <p:txBody>
          <a:bodyPr>
            <a:normAutofit/>
          </a:bodyPr>
          <a:lstStyle/>
          <a:p>
            <a:r>
              <a:rPr lang="en-US" dirty="0" smtClean="0"/>
              <a:t>Cabinet Secretaries &amp; departments, agencies, commissions, and regulatory boards</a:t>
            </a:r>
          </a:p>
          <a:p>
            <a:pPr lvl="1"/>
            <a:r>
              <a:rPr lang="en-US" dirty="0" smtClean="0"/>
              <a:t>Administer &amp; enforce laws</a:t>
            </a:r>
          </a:p>
          <a:p>
            <a:pPr lvl="1"/>
            <a:r>
              <a:rPr lang="en-US" dirty="0" smtClean="0"/>
              <a:t>Regulate aspects of business and the economy </a:t>
            </a:r>
          </a:p>
          <a:p>
            <a:pPr lvl="1"/>
            <a:r>
              <a:rPr lang="en-US" dirty="0" smtClean="0"/>
              <a:t>Provide services </a:t>
            </a:r>
          </a:p>
          <a:p>
            <a:pPr lvl="1"/>
            <a:endParaRPr lang="en-US" dirty="0" smtClean="0"/>
          </a:p>
          <a:p>
            <a:pPr lvl="1"/>
            <a:r>
              <a:rPr lang="en-US" dirty="0" smtClean="0"/>
              <a:t>Secretaries of Finance, Public Safety, Education, Finance, Agriculture and Forestry, etc. </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Branch</a:t>
            </a:r>
            <a:endParaRPr lang="en-US" dirty="0"/>
          </a:p>
        </p:txBody>
      </p:sp>
      <p:sp>
        <p:nvSpPr>
          <p:cNvPr id="3" name="Content Placeholder 2"/>
          <p:cNvSpPr>
            <a:spLocks noGrp="1"/>
          </p:cNvSpPr>
          <p:nvPr>
            <p:ph sz="quarter" idx="1"/>
          </p:nvPr>
        </p:nvSpPr>
        <p:spPr/>
        <p:txBody>
          <a:bodyPr>
            <a:normAutofit/>
          </a:bodyPr>
          <a:lstStyle/>
          <a:p>
            <a:r>
              <a:rPr lang="en-US" dirty="0" smtClean="0"/>
              <a:t>Lieutenant Governor</a:t>
            </a:r>
          </a:p>
          <a:p>
            <a:pPr lvl="1"/>
            <a:r>
              <a:rPr lang="en-US" dirty="0" smtClean="0"/>
              <a:t>4 </a:t>
            </a:r>
            <a:r>
              <a:rPr lang="en-US" dirty="0" err="1" smtClean="0"/>
              <a:t>yr</a:t>
            </a:r>
            <a:r>
              <a:rPr lang="en-US" dirty="0" smtClean="0"/>
              <a:t> </a:t>
            </a:r>
            <a:r>
              <a:rPr lang="en-US" dirty="0" smtClean="0"/>
              <a:t>term</a:t>
            </a:r>
          </a:p>
          <a:p>
            <a:pPr lvl="1"/>
            <a:r>
              <a:rPr lang="en-US" dirty="0" smtClean="0"/>
              <a:t>Elected separately </a:t>
            </a:r>
            <a:r>
              <a:rPr lang="en-US" dirty="0" smtClean="0"/>
              <a:t>from </a:t>
            </a:r>
            <a:r>
              <a:rPr lang="en-US" dirty="0" smtClean="0"/>
              <a:t>governor</a:t>
            </a:r>
          </a:p>
          <a:p>
            <a:pPr lvl="1"/>
            <a:r>
              <a:rPr lang="en-US" dirty="0" smtClean="0"/>
              <a:t>President </a:t>
            </a:r>
            <a:r>
              <a:rPr lang="en-US" dirty="0" smtClean="0"/>
              <a:t>of </a:t>
            </a:r>
            <a:r>
              <a:rPr lang="en-US" dirty="0" smtClean="0"/>
              <a:t> </a:t>
            </a:r>
            <a:r>
              <a:rPr lang="en-US" dirty="0" smtClean="0"/>
              <a:t>Senate of VA</a:t>
            </a:r>
          </a:p>
          <a:p>
            <a:pPr lvl="1"/>
            <a:endParaRPr lang="en-US" dirty="0" smtClean="0"/>
          </a:p>
          <a:p>
            <a:pPr lvl="1"/>
            <a:endParaRPr lang="en-US" dirty="0" smtClean="0"/>
          </a:p>
          <a:p>
            <a:pPr lvl="1"/>
            <a:endParaRPr lang="en-US" dirty="0" smtClean="0"/>
          </a:p>
          <a:p>
            <a:pPr lvl="1"/>
            <a:endParaRPr lang="en-US" dirty="0" smtClean="0"/>
          </a:p>
          <a:p>
            <a:endParaRPr lang="en-US" dirty="0" smtClean="0"/>
          </a:p>
          <a:p>
            <a:r>
              <a:rPr lang="en-US" dirty="0" smtClean="0"/>
              <a:t>Ralph S. </a:t>
            </a:r>
            <a:r>
              <a:rPr lang="en-US" dirty="0" err="1" smtClean="0"/>
              <a:t>Northam</a:t>
            </a:r>
            <a:r>
              <a:rPr lang="en-US" dirty="0" smtClean="0"/>
              <a:t> (Dem.)</a:t>
            </a:r>
          </a:p>
          <a:p>
            <a:pPr>
              <a:buNone/>
            </a:pPr>
            <a:endParaRPr lang="en-US" dirty="0"/>
          </a:p>
        </p:txBody>
      </p:sp>
      <p:pic>
        <p:nvPicPr>
          <p:cNvPr id="1026" name="Picture 2" descr="http://ts1.mm.bing.net/th?id=HN.608048574693641635&amp;pid=1.7"/>
          <p:cNvPicPr>
            <a:picLocks noChangeAspect="1" noChangeArrowheads="1"/>
          </p:cNvPicPr>
          <p:nvPr/>
        </p:nvPicPr>
        <p:blipFill>
          <a:blip r:embed="rId2"/>
          <a:srcRect/>
          <a:stretch>
            <a:fillRect/>
          </a:stretch>
        </p:blipFill>
        <p:spPr bwMode="auto">
          <a:xfrm>
            <a:off x="6592758" y="3286259"/>
            <a:ext cx="2551242" cy="3571741"/>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Branch</a:t>
            </a:r>
            <a:endParaRPr lang="en-US" dirty="0"/>
          </a:p>
        </p:txBody>
      </p:sp>
      <p:sp>
        <p:nvSpPr>
          <p:cNvPr id="3" name="Content Placeholder 2"/>
          <p:cNvSpPr>
            <a:spLocks noGrp="1"/>
          </p:cNvSpPr>
          <p:nvPr>
            <p:ph sz="quarter" idx="1"/>
          </p:nvPr>
        </p:nvSpPr>
        <p:spPr>
          <a:xfrm>
            <a:off x="301752" y="1461723"/>
            <a:ext cx="5909572" cy="5396277"/>
          </a:xfrm>
        </p:spPr>
        <p:txBody>
          <a:bodyPr>
            <a:normAutofit/>
          </a:bodyPr>
          <a:lstStyle/>
          <a:p>
            <a:pPr marL="514350" indent="-514350"/>
            <a:r>
              <a:rPr lang="en-US" dirty="0" smtClean="0"/>
              <a:t>Attorney General – 4 year term </a:t>
            </a:r>
          </a:p>
          <a:p>
            <a:pPr marL="788670" lvl="1" indent="-514350"/>
            <a:r>
              <a:rPr lang="en-US" dirty="0" smtClean="0"/>
              <a:t>His firm: </a:t>
            </a:r>
          </a:p>
          <a:p>
            <a:pPr marL="1035558" lvl="2" indent="-514350"/>
            <a:r>
              <a:rPr lang="en-US" dirty="0" smtClean="0"/>
              <a:t>Provides legal advice </a:t>
            </a:r>
            <a:r>
              <a:rPr lang="en-US" dirty="0" smtClean="0"/>
              <a:t>&amp; representation </a:t>
            </a:r>
            <a:r>
              <a:rPr lang="en-US" dirty="0" smtClean="0"/>
              <a:t>for the Governor </a:t>
            </a:r>
            <a:r>
              <a:rPr lang="en-US" dirty="0" smtClean="0"/>
              <a:t>&amp; </a:t>
            </a:r>
            <a:r>
              <a:rPr lang="en-US" dirty="0" smtClean="0"/>
              <a:t>state </a:t>
            </a:r>
            <a:r>
              <a:rPr lang="en-US" dirty="0" err="1" smtClean="0"/>
              <a:t>govt</a:t>
            </a:r>
            <a:endParaRPr lang="en-US" dirty="0" smtClean="0"/>
          </a:p>
          <a:p>
            <a:pPr marL="1035558" lvl="2" indent="-514350"/>
            <a:r>
              <a:rPr lang="en-US" dirty="0" smtClean="0"/>
              <a:t>Defends </a:t>
            </a:r>
            <a:r>
              <a:rPr lang="en-US" dirty="0" smtClean="0"/>
              <a:t>the state in cases of criminal appeals </a:t>
            </a:r>
            <a:r>
              <a:rPr lang="en-US" dirty="0" smtClean="0"/>
              <a:t>&amp; suits </a:t>
            </a:r>
            <a:r>
              <a:rPr lang="en-US" dirty="0" smtClean="0"/>
              <a:t>against the state</a:t>
            </a:r>
          </a:p>
          <a:p>
            <a:pPr marL="1035558" lvl="2" indent="-514350"/>
            <a:r>
              <a:rPr lang="en-US" dirty="0" smtClean="0"/>
              <a:t>Defends the constitutionality of state laws</a:t>
            </a:r>
          </a:p>
          <a:p>
            <a:pPr marL="1245870" lvl="3" indent="-514350"/>
            <a:endParaRPr lang="en-US" dirty="0" smtClean="0"/>
          </a:p>
          <a:p>
            <a:pPr marL="1245870" lvl="3" indent="-514350">
              <a:buNone/>
            </a:pPr>
            <a:endParaRPr lang="en-US" dirty="0" smtClean="0"/>
          </a:p>
          <a:p>
            <a:pPr marL="1245870" lvl="3" indent="-514350"/>
            <a:endParaRPr lang="en-US" dirty="0" smtClean="0"/>
          </a:p>
          <a:p>
            <a:pPr marL="514350" indent="-514350"/>
            <a:r>
              <a:rPr lang="en-US" dirty="0" smtClean="0"/>
              <a:t>Mark R. Herring (Dem.)</a:t>
            </a:r>
          </a:p>
        </p:txBody>
      </p:sp>
      <p:pic>
        <p:nvPicPr>
          <p:cNvPr id="48130" name="Picture 2" descr="Attorney General Mark Herring"/>
          <p:cNvPicPr>
            <a:picLocks noChangeAspect="1" noChangeArrowheads="1"/>
          </p:cNvPicPr>
          <p:nvPr/>
        </p:nvPicPr>
        <p:blipFill>
          <a:blip r:embed="rId2"/>
          <a:srcRect/>
          <a:stretch>
            <a:fillRect/>
          </a:stretch>
        </p:blipFill>
        <p:spPr bwMode="auto">
          <a:xfrm>
            <a:off x="6447489" y="3915789"/>
            <a:ext cx="2486199" cy="2942211"/>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272" y="0"/>
            <a:ext cx="8534400" cy="1298448"/>
          </a:xfrm>
        </p:spPr>
        <p:txBody>
          <a:bodyPr>
            <a:normAutofit/>
          </a:bodyPr>
          <a:lstStyle/>
          <a:p>
            <a:r>
              <a:rPr lang="en-US" dirty="0" smtClean="0"/>
              <a:t>Ways the Executive Branch influences Policy Making </a:t>
            </a:r>
            <a:endParaRPr lang="en-US" dirty="0"/>
          </a:p>
        </p:txBody>
      </p:sp>
      <p:sp>
        <p:nvSpPr>
          <p:cNvPr id="3" name="Content Placeholder 2"/>
          <p:cNvSpPr>
            <a:spLocks noGrp="1"/>
          </p:cNvSpPr>
          <p:nvPr>
            <p:ph sz="quarter" idx="1"/>
          </p:nvPr>
        </p:nvSpPr>
        <p:spPr/>
        <p:txBody>
          <a:bodyPr/>
          <a:lstStyle/>
          <a:p>
            <a:r>
              <a:rPr lang="en-US" dirty="0" smtClean="0"/>
              <a:t>Governor can propose legislation </a:t>
            </a:r>
            <a:r>
              <a:rPr lang="en-US" dirty="0" smtClean="0"/>
              <a:t>in annual </a:t>
            </a:r>
            <a:r>
              <a:rPr lang="en-US" dirty="0" smtClean="0"/>
              <a:t>State of the Commonwealth address</a:t>
            </a:r>
          </a:p>
          <a:p>
            <a:r>
              <a:rPr lang="en-US" dirty="0" smtClean="0"/>
              <a:t>Appeal directly to the people</a:t>
            </a:r>
          </a:p>
          <a:p>
            <a:r>
              <a:rPr lang="en-US" dirty="0" smtClean="0"/>
              <a:t>Approve or veto legislation </a:t>
            </a:r>
          </a:p>
          <a:p>
            <a:r>
              <a:rPr lang="en-US" dirty="0" smtClean="0"/>
              <a:t>Appoint officials to carry out laws </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Legislative Branch	</a:t>
            </a:r>
            <a:endParaRPr lang="en-US" dirty="0"/>
          </a:p>
        </p:txBody>
      </p:sp>
      <p:sp>
        <p:nvSpPr>
          <p:cNvPr id="3" name="Content Placeholder 2"/>
          <p:cNvSpPr>
            <a:spLocks noGrp="1"/>
          </p:cNvSpPr>
          <p:nvPr>
            <p:ph sz="quarter" idx="1"/>
          </p:nvPr>
        </p:nvSpPr>
        <p:spPr>
          <a:xfrm>
            <a:off x="301752" y="2057400"/>
            <a:ext cx="7498080" cy="4800600"/>
          </a:xfrm>
        </p:spPr>
        <p:txBody>
          <a:bodyPr/>
          <a:lstStyle/>
          <a:p>
            <a:r>
              <a:rPr lang="en-US" dirty="0" smtClean="0"/>
              <a:t>The General Assembly</a:t>
            </a:r>
          </a:p>
          <a:p>
            <a:pPr lvl="1"/>
            <a:r>
              <a:rPr lang="en-US" dirty="0" smtClean="0"/>
              <a:t>Bicameral legislature</a:t>
            </a:r>
          </a:p>
          <a:p>
            <a:pPr lvl="2"/>
            <a:r>
              <a:rPr lang="en-US" dirty="0" smtClean="0"/>
              <a:t>House of Delegates (100 members)</a:t>
            </a:r>
          </a:p>
          <a:p>
            <a:pPr lvl="2"/>
            <a:r>
              <a:rPr lang="en-US" dirty="0" smtClean="0"/>
              <a:t>Senate (40 members)</a:t>
            </a:r>
          </a:p>
          <a:p>
            <a:pPr lvl="1"/>
            <a:r>
              <a:rPr lang="en-US" dirty="0" smtClean="0"/>
              <a:t>Meet annually for a set number of days (30-60)</a:t>
            </a:r>
          </a:p>
          <a:p>
            <a:pPr lvl="2"/>
            <a:r>
              <a:rPr lang="en-US" dirty="0" smtClean="0"/>
              <a:t>Not a full time job</a:t>
            </a:r>
          </a:p>
          <a:p>
            <a:pPr lvl="1"/>
            <a:r>
              <a:rPr lang="en-US" dirty="0" smtClean="0"/>
              <a:t>Current Make-up:</a:t>
            </a:r>
          </a:p>
          <a:p>
            <a:pPr lvl="2"/>
            <a:r>
              <a:rPr lang="en-US" dirty="0" smtClean="0"/>
              <a:t>Democratic Majority in House</a:t>
            </a:r>
          </a:p>
          <a:p>
            <a:pPr lvl="2"/>
            <a:r>
              <a:rPr lang="en-US" dirty="0" smtClean="0"/>
              <a:t>50/50 split in Senate (where our Democratic Lt. Governor serves as tie breaker)</a:t>
            </a:r>
          </a:p>
        </p:txBody>
      </p:sp>
      <p:pic>
        <p:nvPicPr>
          <p:cNvPr id="4" name="Picture 3" descr="Unknown-2.jpeg"/>
          <p:cNvPicPr>
            <a:picLocks noChangeAspect="1"/>
          </p:cNvPicPr>
          <p:nvPr/>
        </p:nvPicPr>
        <p:blipFill>
          <a:blip r:embed="rId2"/>
          <a:stretch>
            <a:fillRect/>
          </a:stretch>
        </p:blipFill>
        <p:spPr>
          <a:xfrm>
            <a:off x="5361708" y="1318834"/>
            <a:ext cx="3474444" cy="213066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Roles of the Legislative Branch</a:t>
            </a:r>
            <a:endParaRPr lang="en-US" dirty="0"/>
          </a:p>
        </p:txBody>
      </p:sp>
      <p:sp>
        <p:nvSpPr>
          <p:cNvPr id="3" name="Content Placeholder 2"/>
          <p:cNvSpPr>
            <a:spLocks noGrp="1"/>
          </p:cNvSpPr>
          <p:nvPr>
            <p:ph sz="quarter" idx="1"/>
          </p:nvPr>
        </p:nvSpPr>
        <p:spPr/>
        <p:txBody>
          <a:bodyPr>
            <a:normAutofit/>
          </a:bodyPr>
          <a:lstStyle/>
          <a:p>
            <a:r>
              <a:rPr lang="en-US" dirty="0" smtClean="0"/>
              <a:t>Write law and take action in response to problems or issues </a:t>
            </a:r>
          </a:p>
          <a:p>
            <a:r>
              <a:rPr lang="en-US" dirty="0" smtClean="0"/>
              <a:t>Individuals and interest groups help shape legislation</a:t>
            </a:r>
          </a:p>
          <a:p>
            <a:r>
              <a:rPr lang="en-US" dirty="0" smtClean="0"/>
              <a:t>Lawmaking process</a:t>
            </a:r>
          </a:p>
          <a:p>
            <a:pPr lvl="1"/>
            <a:r>
              <a:rPr lang="en-US" sz="2162" dirty="0" smtClean="0"/>
              <a:t>Introduce a bill</a:t>
            </a:r>
          </a:p>
          <a:p>
            <a:pPr lvl="1"/>
            <a:r>
              <a:rPr lang="en-US" sz="2162" dirty="0" smtClean="0"/>
              <a:t>Work in committee</a:t>
            </a:r>
          </a:p>
          <a:p>
            <a:pPr lvl="1"/>
            <a:r>
              <a:rPr lang="en-US" sz="2162" dirty="0" smtClean="0"/>
              <a:t>Debate on the floor of each house</a:t>
            </a:r>
          </a:p>
          <a:p>
            <a:pPr lvl="1"/>
            <a:r>
              <a:rPr lang="en-US" sz="2162" dirty="0" smtClean="0"/>
              <a:t>Both houses vote on the bill</a:t>
            </a:r>
          </a:p>
          <a:p>
            <a:pPr lvl="1"/>
            <a:r>
              <a:rPr lang="en-US" sz="2162" dirty="0" smtClean="0"/>
              <a:t>Governor signs or vetoes bill</a:t>
            </a:r>
            <a:endParaRPr lang="en-US" sz="2162"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Primary Issues of the State Legislature</a:t>
            </a:r>
            <a:endParaRPr lang="en-US" dirty="0"/>
          </a:p>
        </p:txBody>
      </p:sp>
      <p:sp>
        <p:nvSpPr>
          <p:cNvPr id="3" name="Content Placeholder 2"/>
          <p:cNvSpPr>
            <a:spLocks noGrp="1"/>
          </p:cNvSpPr>
          <p:nvPr>
            <p:ph sz="quarter" idx="1"/>
          </p:nvPr>
        </p:nvSpPr>
        <p:spPr/>
        <p:txBody>
          <a:bodyPr>
            <a:normAutofit/>
          </a:bodyPr>
          <a:lstStyle/>
          <a:p>
            <a:r>
              <a:rPr lang="en-US" dirty="0" smtClean="0"/>
              <a:t>Education</a:t>
            </a:r>
          </a:p>
          <a:p>
            <a:pPr lvl="1"/>
            <a:r>
              <a:rPr lang="en-US" dirty="0" smtClean="0"/>
              <a:t>Promoting informed citizens</a:t>
            </a:r>
          </a:p>
          <a:p>
            <a:r>
              <a:rPr lang="en-US" dirty="0" smtClean="0"/>
              <a:t>Public Health</a:t>
            </a:r>
          </a:p>
          <a:p>
            <a:pPr lvl="1"/>
            <a:r>
              <a:rPr lang="en-US" dirty="0" smtClean="0"/>
              <a:t>Promoting and protecting health of state citizens</a:t>
            </a:r>
          </a:p>
          <a:p>
            <a:r>
              <a:rPr lang="en-US" dirty="0" smtClean="0"/>
              <a:t>Environment</a:t>
            </a:r>
          </a:p>
          <a:p>
            <a:pPr lvl="1"/>
            <a:r>
              <a:rPr lang="en-US" dirty="0" smtClean="0"/>
              <a:t>Protect natural resources</a:t>
            </a:r>
          </a:p>
          <a:p>
            <a:r>
              <a:rPr lang="en-US" dirty="0" smtClean="0"/>
              <a:t>Budget</a:t>
            </a:r>
          </a:p>
          <a:p>
            <a:pPr lvl="1"/>
            <a:r>
              <a:rPr lang="en-US" dirty="0" smtClean="0"/>
              <a:t>Approve a biennial (two year) budget</a:t>
            </a:r>
          </a:p>
          <a:p>
            <a:r>
              <a:rPr lang="en-US" dirty="0" smtClean="0"/>
              <a:t>Revenue</a:t>
            </a:r>
          </a:p>
          <a:p>
            <a:pPr lvl="1"/>
            <a:r>
              <a:rPr lang="en-US" dirty="0" smtClean="0"/>
              <a:t>Levy &amp; collect taxes</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Virginia Judicial System</a:t>
            </a:r>
            <a:endParaRPr lang="en-US" dirty="0"/>
          </a:p>
        </p:txBody>
      </p:sp>
      <p:sp>
        <p:nvSpPr>
          <p:cNvPr id="3" name="Content Placeholder 2"/>
          <p:cNvSpPr>
            <a:spLocks noGrp="1"/>
          </p:cNvSpPr>
          <p:nvPr>
            <p:ph sz="quarter" idx="1"/>
          </p:nvPr>
        </p:nvSpPr>
        <p:spPr/>
        <p:txBody>
          <a:bodyPr/>
          <a:lstStyle/>
          <a:p>
            <a:r>
              <a:rPr lang="en-US" dirty="0" smtClean="0"/>
              <a:t>Organization and jurisdiction derive from Virginia’s Constitution and state laws</a:t>
            </a:r>
          </a:p>
          <a:p>
            <a:r>
              <a:rPr lang="en-US" dirty="0" smtClean="0"/>
              <a:t>Magistrate</a:t>
            </a:r>
          </a:p>
          <a:p>
            <a:pPr lvl="1"/>
            <a:r>
              <a:rPr lang="en-US" dirty="0" smtClean="0"/>
              <a:t>Civil officer or local official </a:t>
            </a:r>
          </a:p>
          <a:p>
            <a:pPr lvl="1"/>
            <a:r>
              <a:rPr lang="en-US" dirty="0" smtClean="0"/>
              <a:t>Set bail, issue search and arrest warrants, subpoenas (summons)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the Federal System?</a:t>
            </a:r>
            <a:endParaRPr lang="en-US" dirty="0"/>
          </a:p>
        </p:txBody>
      </p:sp>
      <p:sp>
        <p:nvSpPr>
          <p:cNvPr id="3" name="Content Placeholder 2"/>
          <p:cNvSpPr>
            <a:spLocks noGrp="1"/>
          </p:cNvSpPr>
          <p:nvPr>
            <p:ph sz="quarter" idx="1"/>
          </p:nvPr>
        </p:nvSpPr>
        <p:spPr>
          <a:xfrm>
            <a:off x="301752" y="1452689"/>
            <a:ext cx="7498080" cy="4800600"/>
          </a:xfrm>
        </p:spPr>
        <p:txBody>
          <a:bodyPr/>
          <a:lstStyle/>
          <a:p>
            <a:r>
              <a:rPr lang="en-US" dirty="0"/>
              <a:t>P</a:t>
            </a:r>
            <a:r>
              <a:rPr lang="en-US" dirty="0" smtClean="0"/>
              <a:t>ower </a:t>
            </a:r>
            <a:r>
              <a:rPr lang="en-US" dirty="0" smtClean="0"/>
              <a:t>to govern is shared </a:t>
            </a:r>
            <a:r>
              <a:rPr lang="en-US" dirty="0" smtClean="0"/>
              <a:t>by </a:t>
            </a:r>
            <a:r>
              <a:rPr lang="en-US" dirty="0" smtClean="0"/>
              <a:t>national </a:t>
            </a:r>
            <a:r>
              <a:rPr lang="en-US" dirty="0" smtClean="0"/>
              <a:t>&amp; state </a:t>
            </a:r>
            <a:r>
              <a:rPr lang="en-US" dirty="0" err="1" smtClean="0"/>
              <a:t>govts</a:t>
            </a:r>
            <a:r>
              <a:rPr lang="en-US" dirty="0" smtClean="0"/>
              <a:t>.</a:t>
            </a:r>
            <a:endParaRPr lang="en-US" dirty="0" smtClean="0"/>
          </a:p>
          <a:p>
            <a:pPr lvl="1"/>
            <a:r>
              <a:rPr lang="en-US" dirty="0" smtClean="0"/>
              <a:t>Important note: </a:t>
            </a:r>
          </a:p>
          <a:p>
            <a:pPr lvl="2"/>
            <a:r>
              <a:rPr lang="en-US" dirty="0" smtClean="0"/>
              <a:t>Federal government = usually refers to the central national government itself (ex: Federal Court system)</a:t>
            </a:r>
          </a:p>
          <a:p>
            <a:pPr lvl="2"/>
            <a:r>
              <a:rPr lang="en-US" dirty="0" smtClean="0"/>
              <a:t>BUT, Federalism/Federal System = relationship of shared powers </a:t>
            </a:r>
            <a:endParaRPr lang="en-US" dirty="0"/>
          </a:p>
        </p:txBody>
      </p:sp>
      <p:pic>
        <p:nvPicPr>
          <p:cNvPr id="5" name="Picture 4"/>
          <p:cNvPicPr>
            <a:picLocks noChangeAspect="1"/>
          </p:cNvPicPr>
          <p:nvPr/>
        </p:nvPicPr>
        <p:blipFill>
          <a:blip r:embed="rId2"/>
          <a:stretch>
            <a:fillRect/>
          </a:stretch>
        </p:blipFill>
        <p:spPr>
          <a:xfrm>
            <a:off x="2667000" y="4318000"/>
            <a:ext cx="3810000" cy="2540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Virginia Court Ranking</a:t>
            </a:r>
            <a:endParaRPr lang="en-US" dirty="0"/>
          </a:p>
        </p:txBody>
      </p:sp>
      <p:sp>
        <p:nvSpPr>
          <p:cNvPr id="3" name="Content Placeholder 2"/>
          <p:cNvSpPr>
            <a:spLocks noGrp="1"/>
          </p:cNvSpPr>
          <p:nvPr>
            <p:ph sz="quarter"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752" y="1068247"/>
            <a:ext cx="8312511" cy="5030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78430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Virginia Juvenile and Domestic Relations District Court </a:t>
            </a:r>
            <a:endParaRPr lang="en-US" dirty="0"/>
          </a:p>
        </p:txBody>
      </p:sp>
      <p:sp>
        <p:nvSpPr>
          <p:cNvPr id="3" name="Content Placeholder 2"/>
          <p:cNvSpPr>
            <a:spLocks noGrp="1"/>
          </p:cNvSpPr>
          <p:nvPr>
            <p:ph sz="quarter" idx="1"/>
          </p:nvPr>
        </p:nvSpPr>
        <p:spPr/>
        <p:txBody>
          <a:bodyPr/>
          <a:lstStyle/>
          <a:p>
            <a:r>
              <a:rPr lang="en-US" dirty="0" smtClean="0"/>
              <a:t>Judge, no jury</a:t>
            </a:r>
          </a:p>
          <a:p>
            <a:r>
              <a:rPr lang="en-US" dirty="0" smtClean="0"/>
              <a:t>Handles juvenile and family cases</a:t>
            </a:r>
            <a:endParaRPr lang="en-US" dirty="0"/>
          </a:p>
        </p:txBody>
      </p:sp>
      <p:pic>
        <p:nvPicPr>
          <p:cNvPr id="4" name="Picture 3" descr="images-2.jpeg"/>
          <p:cNvPicPr>
            <a:picLocks noChangeAspect="1"/>
          </p:cNvPicPr>
          <p:nvPr/>
        </p:nvPicPr>
        <p:blipFill>
          <a:blip r:embed="rId2"/>
          <a:stretch>
            <a:fillRect/>
          </a:stretch>
        </p:blipFill>
        <p:spPr>
          <a:xfrm>
            <a:off x="1435608" y="3233890"/>
            <a:ext cx="4195069" cy="2791628"/>
          </a:xfrm>
          <a:prstGeom prst="rect">
            <a:avLst/>
          </a:prstGeom>
        </p:spPr>
      </p:pic>
      <p:pic>
        <p:nvPicPr>
          <p:cNvPr id="5" name="Picture 4"/>
          <p:cNvPicPr>
            <a:picLocks noChangeAspect="1"/>
          </p:cNvPicPr>
          <p:nvPr/>
        </p:nvPicPr>
        <p:blipFill>
          <a:blip r:embed="rId3"/>
          <a:stretch>
            <a:fillRect/>
          </a:stretch>
        </p:blipFill>
        <p:spPr>
          <a:xfrm>
            <a:off x="6015009" y="2734995"/>
            <a:ext cx="2400300" cy="38100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General District Court</a:t>
            </a:r>
            <a:endParaRPr lang="en-US" dirty="0"/>
          </a:p>
        </p:txBody>
      </p:sp>
      <p:sp>
        <p:nvSpPr>
          <p:cNvPr id="3" name="Content Placeholder 2"/>
          <p:cNvSpPr>
            <a:spLocks noGrp="1"/>
          </p:cNvSpPr>
          <p:nvPr>
            <p:ph sz="quarter" idx="1"/>
          </p:nvPr>
        </p:nvSpPr>
        <p:spPr/>
        <p:txBody>
          <a:bodyPr/>
          <a:lstStyle/>
          <a:p>
            <a:r>
              <a:rPr lang="en-US" dirty="0" smtClean="0"/>
              <a:t>Judge, no jury</a:t>
            </a:r>
          </a:p>
          <a:p>
            <a:r>
              <a:rPr lang="en-US" dirty="0" smtClean="0"/>
              <a:t>Original jurisdiction of misdemeanors</a:t>
            </a:r>
          </a:p>
          <a:p>
            <a:r>
              <a:rPr lang="en-US" dirty="0" smtClean="0"/>
              <a:t>Handles civil cases less than $1,000</a:t>
            </a:r>
          </a:p>
          <a:p>
            <a:r>
              <a:rPr lang="en-US" dirty="0" smtClean="0"/>
              <a:t>Also includes a small claims court</a:t>
            </a:r>
          </a:p>
          <a:p>
            <a:endParaRPr lang="en-US" dirty="0"/>
          </a:p>
        </p:txBody>
      </p:sp>
      <p:pic>
        <p:nvPicPr>
          <p:cNvPr id="4" name="Picture 3" descr="images-3.jpeg"/>
          <p:cNvPicPr>
            <a:picLocks noChangeAspect="1"/>
          </p:cNvPicPr>
          <p:nvPr/>
        </p:nvPicPr>
        <p:blipFill>
          <a:blip r:embed="rId3"/>
          <a:stretch>
            <a:fillRect/>
          </a:stretch>
        </p:blipFill>
        <p:spPr>
          <a:xfrm>
            <a:off x="3143737" y="4200369"/>
            <a:ext cx="3505200" cy="23241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Circuit Court</a:t>
            </a:r>
            <a:endParaRPr lang="en-US" dirty="0"/>
          </a:p>
        </p:txBody>
      </p:sp>
      <p:sp>
        <p:nvSpPr>
          <p:cNvPr id="3" name="Content Placeholder 2"/>
          <p:cNvSpPr>
            <a:spLocks noGrp="1"/>
          </p:cNvSpPr>
          <p:nvPr>
            <p:ph sz="quarter" idx="1"/>
          </p:nvPr>
        </p:nvSpPr>
        <p:spPr>
          <a:xfrm>
            <a:off x="301752" y="1509174"/>
            <a:ext cx="7498080" cy="4800600"/>
          </a:xfrm>
        </p:spPr>
        <p:txBody>
          <a:bodyPr/>
          <a:lstStyle/>
          <a:p>
            <a:r>
              <a:rPr lang="en-US" dirty="0" smtClean="0"/>
              <a:t>Judge, sometimes jury</a:t>
            </a:r>
          </a:p>
          <a:p>
            <a:r>
              <a:rPr lang="en-US" dirty="0" smtClean="0"/>
              <a:t>Both Original and Appellate jurisdiction</a:t>
            </a:r>
          </a:p>
          <a:p>
            <a:pPr lvl="1"/>
            <a:r>
              <a:rPr lang="en-US" dirty="0" smtClean="0"/>
              <a:t>Original Jurisdiction of felony criminal cases and civil cases over $1,000</a:t>
            </a:r>
          </a:p>
          <a:p>
            <a:pPr lvl="1"/>
            <a:r>
              <a:rPr lang="en-US" dirty="0" smtClean="0"/>
              <a:t>Appellate jurisdiction from district courts</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Court of Appeals (of Virginia)</a:t>
            </a:r>
            <a:endParaRPr lang="en-US" dirty="0"/>
          </a:p>
        </p:txBody>
      </p:sp>
      <p:sp>
        <p:nvSpPr>
          <p:cNvPr id="3" name="Content Placeholder 2"/>
          <p:cNvSpPr>
            <a:spLocks noGrp="1"/>
          </p:cNvSpPr>
          <p:nvPr>
            <p:ph sz="quarter" idx="1"/>
          </p:nvPr>
        </p:nvSpPr>
        <p:spPr/>
        <p:txBody>
          <a:bodyPr/>
          <a:lstStyle/>
          <a:p>
            <a:r>
              <a:rPr lang="en-US" dirty="0" smtClean="0"/>
              <a:t>Judges, no jury</a:t>
            </a:r>
          </a:p>
          <a:p>
            <a:r>
              <a:rPr lang="en-US" dirty="0" smtClean="0"/>
              <a:t>Appellate jurisdiction from circuit courts </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(Virginia) Supreme Court</a:t>
            </a:r>
            <a:endParaRPr lang="en-US" dirty="0"/>
          </a:p>
        </p:txBody>
      </p:sp>
      <p:sp>
        <p:nvSpPr>
          <p:cNvPr id="3" name="Content Placeholder 2"/>
          <p:cNvSpPr>
            <a:spLocks noGrp="1"/>
          </p:cNvSpPr>
          <p:nvPr>
            <p:ph sz="quarter" idx="1"/>
          </p:nvPr>
        </p:nvSpPr>
        <p:spPr/>
        <p:txBody>
          <a:bodyPr/>
          <a:lstStyle/>
          <a:p>
            <a:r>
              <a:rPr lang="en-US" dirty="0" smtClean="0"/>
              <a:t>7 justices, no jury</a:t>
            </a:r>
          </a:p>
          <a:p>
            <a:r>
              <a:rPr lang="en-US" dirty="0" smtClean="0"/>
              <a:t>Court of final appeal</a:t>
            </a:r>
          </a:p>
          <a:p>
            <a:r>
              <a:rPr lang="en-US" dirty="0" smtClean="0"/>
              <a:t> appellate jurisdiction &amp; limited original jurisdiction</a:t>
            </a:r>
            <a:endParaRPr lang="en-US" dirty="0"/>
          </a:p>
        </p:txBody>
      </p:sp>
      <p:pic>
        <p:nvPicPr>
          <p:cNvPr id="4" name="Picture 3" descr="high court_16.JPG"/>
          <p:cNvPicPr>
            <a:picLocks noChangeAspect="1"/>
          </p:cNvPicPr>
          <p:nvPr/>
        </p:nvPicPr>
        <p:blipFill>
          <a:blip r:embed="rId2"/>
          <a:stretch>
            <a:fillRect/>
          </a:stretch>
        </p:blipFill>
        <p:spPr>
          <a:xfrm>
            <a:off x="2544295" y="3822841"/>
            <a:ext cx="5143500" cy="2809875"/>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Court would each person start in?</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Claire, a 13 year old, is caught stealing a pie from the local bakery. What court will she go to?</a:t>
            </a:r>
          </a:p>
          <a:p>
            <a:pPr>
              <a:buNone/>
            </a:pPr>
            <a:r>
              <a:rPr lang="en-US" dirty="0" smtClean="0"/>
              <a:t> </a:t>
            </a:r>
          </a:p>
          <a:p>
            <a:r>
              <a:rPr lang="en-US" dirty="0" smtClean="0"/>
              <a:t>Kevin hit James’ truck while he was trying to park. When the drivers got out of their cars to discuss insurance, James punched Kevin in the nose; now Kevin is suing James for medical bills. What court will see their case if Kevin’s medical bills are under $1,000? What if they are over $1,000? </a:t>
            </a:r>
          </a:p>
          <a:p>
            <a:pPr>
              <a:buNone/>
            </a:pPr>
            <a:endParaRPr lang="en-US" dirty="0" smtClean="0"/>
          </a:p>
          <a:p>
            <a:r>
              <a:rPr lang="en-US" dirty="0" smtClean="0"/>
              <a:t>Quinton has just been convicted of robbing a gas station, but continues to claim that he is innocent. Where would he take his case in attempt to change the outcome? </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Governments </a:t>
            </a:r>
            <a:endParaRPr lang="en-US" dirty="0"/>
          </a:p>
        </p:txBody>
      </p:sp>
      <p:sp>
        <p:nvSpPr>
          <p:cNvPr id="3" name="Content Placeholder 2"/>
          <p:cNvSpPr>
            <a:spLocks noGrp="1"/>
          </p:cNvSpPr>
          <p:nvPr>
            <p:ph sz="quarter" idx="1"/>
          </p:nvPr>
        </p:nvSpPr>
        <p:spPr/>
        <p:txBody>
          <a:bodyPr>
            <a:normAutofit/>
          </a:bodyPr>
          <a:lstStyle/>
          <a:p>
            <a:r>
              <a:rPr lang="en-US" dirty="0" smtClean="0"/>
              <a:t>Political subdivisions created by the General Assembly</a:t>
            </a:r>
          </a:p>
          <a:p>
            <a:pPr lvl="1"/>
            <a:r>
              <a:rPr lang="en-US" dirty="0" smtClean="0"/>
              <a:t>Counties</a:t>
            </a:r>
          </a:p>
          <a:p>
            <a:pPr lvl="1"/>
            <a:r>
              <a:rPr lang="en-US" dirty="0" smtClean="0"/>
              <a:t>Towns</a:t>
            </a:r>
          </a:p>
          <a:p>
            <a:pPr lvl="1"/>
            <a:r>
              <a:rPr lang="en-US" dirty="0" smtClean="0"/>
              <a:t>Cities</a:t>
            </a:r>
          </a:p>
          <a:p>
            <a:pPr lvl="1"/>
            <a:endParaRPr lang="en-US" dirty="0" smtClean="0"/>
          </a:p>
          <a:p>
            <a:r>
              <a:rPr lang="en-US" dirty="0" smtClean="0"/>
              <a:t>Also exercise legislative, executive, and judicial powers, just on a smaller scale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Where do they get their power?</a:t>
            </a:r>
            <a:endParaRPr lang="en-US" dirty="0"/>
          </a:p>
        </p:txBody>
      </p:sp>
      <p:sp>
        <p:nvSpPr>
          <p:cNvPr id="3" name="Content Placeholder 2"/>
          <p:cNvSpPr>
            <a:spLocks noGrp="1"/>
          </p:cNvSpPr>
          <p:nvPr>
            <p:ph sz="quarter" idx="1"/>
          </p:nvPr>
        </p:nvSpPr>
        <p:spPr/>
        <p:txBody>
          <a:bodyPr/>
          <a:lstStyle/>
          <a:p>
            <a:r>
              <a:rPr lang="en-US" dirty="0" smtClean="0"/>
              <a:t>All authority of local governments is derived from the state	</a:t>
            </a:r>
          </a:p>
          <a:p>
            <a:pPr lvl="1"/>
            <a:r>
              <a:rPr lang="en-US" dirty="0" smtClean="0"/>
              <a:t>Given by Constitution of Virginia and other acts of the General Assembly</a:t>
            </a:r>
          </a:p>
          <a:p>
            <a:pPr lvl="1">
              <a:buNone/>
            </a:pPr>
            <a:r>
              <a:rPr lang="en-US" dirty="0" smtClean="0"/>
              <a:t>**Not all cities and towns have the same power. </a:t>
            </a:r>
          </a:p>
          <a:p>
            <a:pPr lvl="1">
              <a:buNone/>
            </a:pPr>
            <a:r>
              <a:rPr lang="en-US" dirty="0" smtClean="0"/>
              <a:t>		- Cities have charters </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Local Government Powers	</a:t>
            </a:r>
            <a:endParaRPr lang="en-US" dirty="0"/>
          </a:p>
        </p:txBody>
      </p:sp>
      <p:sp>
        <p:nvSpPr>
          <p:cNvPr id="3" name="Content Placeholder 2"/>
          <p:cNvSpPr>
            <a:spLocks noGrp="1"/>
          </p:cNvSpPr>
          <p:nvPr>
            <p:ph sz="quarter" idx="1"/>
          </p:nvPr>
        </p:nvSpPr>
        <p:spPr/>
        <p:txBody>
          <a:bodyPr/>
          <a:lstStyle/>
          <a:p>
            <a:r>
              <a:rPr lang="en-US" dirty="0" smtClean="0"/>
              <a:t>Defined and limited</a:t>
            </a:r>
          </a:p>
          <a:p>
            <a:pPr lvl="1"/>
            <a:r>
              <a:rPr lang="en-US" dirty="0" smtClean="0"/>
              <a:t>Enforce state and local laws</a:t>
            </a:r>
          </a:p>
          <a:p>
            <a:pPr lvl="1"/>
            <a:r>
              <a:rPr lang="en-US" dirty="0" smtClean="0"/>
              <a:t>Promote public health and safety</a:t>
            </a:r>
          </a:p>
          <a:p>
            <a:pPr lvl="1"/>
            <a:r>
              <a:rPr lang="en-US" dirty="0" smtClean="0"/>
              <a:t>Educate children</a:t>
            </a:r>
          </a:p>
          <a:p>
            <a:pPr lvl="1"/>
            <a:r>
              <a:rPr lang="en-US" dirty="0" smtClean="0"/>
              <a:t>Protect environment</a:t>
            </a:r>
          </a:p>
          <a:p>
            <a:pPr lvl="1"/>
            <a:r>
              <a:rPr lang="en-US" dirty="0" smtClean="0"/>
              <a:t>Regulate land use</a:t>
            </a:r>
          </a:p>
          <a:p>
            <a:pPr lvl="1"/>
            <a:r>
              <a:rPr lang="en-US" dirty="0" smtClean="0"/>
              <a:t>Levy and collect taxes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Supremacy Clause </a:t>
            </a:r>
            <a:endParaRPr lang="en-US" dirty="0"/>
          </a:p>
        </p:txBody>
      </p:sp>
      <p:sp>
        <p:nvSpPr>
          <p:cNvPr id="3" name="Content Placeholder 2"/>
          <p:cNvSpPr>
            <a:spLocks noGrp="1"/>
          </p:cNvSpPr>
          <p:nvPr>
            <p:ph sz="quarter" idx="1"/>
          </p:nvPr>
        </p:nvSpPr>
        <p:spPr/>
        <p:txBody>
          <a:bodyPr/>
          <a:lstStyle/>
          <a:p>
            <a:r>
              <a:rPr lang="en-US" dirty="0" smtClean="0"/>
              <a:t>Article 6, Clause 2: </a:t>
            </a:r>
            <a:r>
              <a:rPr lang="en-US" dirty="0" smtClean="0"/>
              <a:t>US </a:t>
            </a:r>
            <a:r>
              <a:rPr lang="en-US" dirty="0" smtClean="0"/>
              <a:t>Constitution, federal statutes, </a:t>
            </a:r>
            <a:r>
              <a:rPr lang="en-US" dirty="0" smtClean="0"/>
              <a:t>&amp; </a:t>
            </a:r>
            <a:r>
              <a:rPr lang="en-US" dirty="0" smtClean="0"/>
              <a:t>U.S. treaties </a:t>
            </a:r>
            <a:r>
              <a:rPr lang="en-US" dirty="0" smtClean="0"/>
              <a:t>are </a:t>
            </a:r>
            <a:r>
              <a:rPr lang="en-US" dirty="0" smtClean="0"/>
              <a:t>“supreme law of the land”</a:t>
            </a:r>
          </a:p>
          <a:p>
            <a:pPr lvl="2"/>
            <a:r>
              <a:rPr lang="en-US" dirty="0" smtClean="0"/>
              <a:t>If conflicts arise between state </a:t>
            </a:r>
            <a:r>
              <a:rPr lang="en-US" dirty="0" smtClean="0"/>
              <a:t>&amp; </a:t>
            </a:r>
            <a:r>
              <a:rPr lang="en-US" dirty="0" smtClean="0"/>
              <a:t>national legislation</a:t>
            </a:r>
            <a:r>
              <a:rPr lang="en-US" dirty="0" smtClean="0"/>
              <a:t>, </a:t>
            </a:r>
            <a:r>
              <a:rPr lang="en-US" dirty="0" smtClean="0"/>
              <a:t>national law rules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Lawmaking Process</a:t>
            </a:r>
            <a:endParaRPr lang="en-US" dirty="0"/>
          </a:p>
        </p:txBody>
      </p:sp>
      <p:sp>
        <p:nvSpPr>
          <p:cNvPr id="3" name="Content Placeholder 2"/>
          <p:cNvSpPr>
            <a:spLocks noGrp="1"/>
          </p:cNvSpPr>
          <p:nvPr>
            <p:ph sz="quarter" idx="1"/>
          </p:nvPr>
        </p:nvSpPr>
        <p:spPr/>
        <p:txBody>
          <a:bodyPr/>
          <a:lstStyle/>
          <a:p>
            <a:r>
              <a:rPr lang="en-US" dirty="0" smtClean="0"/>
              <a:t>To enact an ordinance : to put forth a local law or piece of legislation</a:t>
            </a:r>
          </a:p>
          <a:p>
            <a:pPr lvl="1"/>
            <a:r>
              <a:rPr lang="en-US" dirty="0" smtClean="0"/>
              <a:t>Charlotte County has several leash laws, curfew</a:t>
            </a:r>
          </a:p>
          <a:p>
            <a:r>
              <a:rPr lang="en-US" dirty="0"/>
              <a:t>Individuals can have the greatest influence on the decisions made by local government </a:t>
            </a:r>
            <a:r>
              <a:rPr lang="en-US" dirty="0" smtClean="0"/>
              <a:t>officials, because they are closest to them</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Counties of Virginia</a:t>
            </a:r>
            <a:endParaRPr lang="en-US" dirty="0"/>
          </a:p>
        </p:txBody>
      </p:sp>
      <p:pic>
        <p:nvPicPr>
          <p:cNvPr id="4" name="Content Placeholder 3" descr="Unknown-3.jpeg"/>
          <p:cNvPicPr>
            <a:picLocks noGrp="1" noChangeAspect="1"/>
          </p:cNvPicPr>
          <p:nvPr>
            <p:ph sz="quarter" idx="1"/>
          </p:nvPr>
        </p:nvPicPr>
        <p:blipFill>
          <a:blip r:embed="rId2"/>
          <a:stretch>
            <a:fillRect/>
          </a:stretch>
        </p:blipFill>
        <p:spPr>
          <a:xfrm>
            <a:off x="644268" y="933989"/>
            <a:ext cx="7855155" cy="3517233"/>
          </a:xfrm>
          <a:prstGeom prst="rect">
            <a:avLst/>
          </a:prstGeom>
        </p:spPr>
      </p:pic>
      <p:sp>
        <p:nvSpPr>
          <p:cNvPr id="5" name="TextBox 4"/>
          <p:cNvSpPr txBox="1"/>
          <p:nvPr/>
        </p:nvSpPr>
        <p:spPr>
          <a:xfrm>
            <a:off x="301752" y="4511481"/>
            <a:ext cx="5591331" cy="1477328"/>
          </a:xfrm>
          <a:prstGeom prst="rect">
            <a:avLst/>
          </a:prstGeom>
          <a:noFill/>
        </p:spPr>
        <p:txBody>
          <a:bodyPr wrap="square" rtlCol="0">
            <a:spAutoFit/>
          </a:bodyPr>
          <a:lstStyle/>
          <a:p>
            <a:r>
              <a:rPr lang="en-US" b="1" dirty="0" smtClean="0"/>
              <a:t>Largest by population</a:t>
            </a:r>
            <a:r>
              <a:rPr lang="en-US" dirty="0" smtClean="0"/>
              <a:t>: Fairfax County (1.1 million people)</a:t>
            </a:r>
          </a:p>
          <a:p>
            <a:r>
              <a:rPr lang="en-US" b="1" dirty="0" smtClean="0"/>
              <a:t>Largest by area: </a:t>
            </a:r>
            <a:r>
              <a:rPr lang="en-US" dirty="0" smtClean="0"/>
              <a:t>Pittsylvania County (978 sq. miles) </a:t>
            </a:r>
          </a:p>
          <a:p>
            <a:r>
              <a:rPr lang="en-US" b="1" dirty="0" smtClean="0"/>
              <a:t>Highest population by square mile</a:t>
            </a:r>
            <a:r>
              <a:rPr lang="en-US" dirty="0" smtClean="0"/>
              <a:t>: Arlington County (over 7,000)</a:t>
            </a:r>
            <a:endParaRPr lang="en-US" dirty="0"/>
          </a:p>
        </p:txBody>
      </p:sp>
      <p:sp>
        <p:nvSpPr>
          <p:cNvPr id="6" name="TextBox 5"/>
          <p:cNvSpPr txBox="1"/>
          <p:nvPr/>
        </p:nvSpPr>
        <p:spPr>
          <a:xfrm>
            <a:off x="6200302" y="4803591"/>
            <a:ext cx="2635850" cy="1477328"/>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smtClean="0">
                <a:solidFill>
                  <a:schemeClr val="tx1"/>
                </a:solidFill>
              </a:rPr>
              <a:t>Charlotte County!</a:t>
            </a:r>
          </a:p>
          <a:p>
            <a:r>
              <a:rPr lang="en-US" b="1" dirty="0" smtClean="0">
                <a:solidFill>
                  <a:schemeClr val="tx1"/>
                </a:solidFill>
              </a:rPr>
              <a:t>Population</a:t>
            </a:r>
            <a:r>
              <a:rPr lang="en-US" dirty="0" smtClean="0">
                <a:solidFill>
                  <a:schemeClr val="tx1"/>
                </a:solidFill>
              </a:rPr>
              <a:t>: 12,505</a:t>
            </a:r>
          </a:p>
          <a:p>
            <a:r>
              <a:rPr lang="en-US" b="1" dirty="0" smtClean="0">
                <a:solidFill>
                  <a:schemeClr val="tx1"/>
                </a:solidFill>
              </a:rPr>
              <a:t>Area: </a:t>
            </a:r>
            <a:r>
              <a:rPr lang="en-US" dirty="0" smtClean="0">
                <a:solidFill>
                  <a:schemeClr val="tx1"/>
                </a:solidFill>
              </a:rPr>
              <a:t>477 sq. miles</a:t>
            </a:r>
          </a:p>
          <a:p>
            <a:r>
              <a:rPr lang="en-US" b="1" dirty="0" smtClean="0">
                <a:solidFill>
                  <a:schemeClr val="tx1"/>
                </a:solidFill>
              </a:rPr>
              <a:t>Population by square mile</a:t>
            </a:r>
            <a:r>
              <a:rPr lang="en-US" dirty="0" smtClean="0">
                <a:solidFill>
                  <a:schemeClr val="tx1"/>
                </a:solidFill>
              </a:rPr>
              <a:t>: 26.5</a:t>
            </a:r>
            <a:endParaRPr lang="en-US" dirty="0">
              <a:solidFill>
                <a:schemeClr val="tx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r>
              <a:rPr lang="en-US" dirty="0" smtClean="0"/>
              <a:t>Identify your Delegate and Senator after looking to see which district Charlotte County is in. </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County-Level Organization</a:t>
            </a:r>
            <a:endParaRPr lang="en-US" dirty="0"/>
          </a:p>
        </p:txBody>
      </p:sp>
      <p:sp>
        <p:nvSpPr>
          <p:cNvPr id="3" name="Content Placeholder 2"/>
          <p:cNvSpPr>
            <a:spLocks noGrp="1"/>
          </p:cNvSpPr>
          <p:nvPr>
            <p:ph sz="quarter" idx="1"/>
          </p:nvPr>
        </p:nvSpPr>
        <p:spPr/>
        <p:txBody>
          <a:bodyPr/>
          <a:lstStyle/>
          <a:p>
            <a:r>
              <a:rPr lang="en-US" dirty="0" smtClean="0"/>
              <a:t>Board of Supervisors</a:t>
            </a:r>
          </a:p>
          <a:p>
            <a:pPr lvl="1"/>
            <a:r>
              <a:rPr lang="en-US" dirty="0" smtClean="0"/>
              <a:t>Elected</a:t>
            </a:r>
          </a:p>
          <a:p>
            <a:pPr lvl="1"/>
            <a:r>
              <a:rPr lang="en-US" dirty="0" smtClean="0"/>
              <a:t>Legislative Powers</a:t>
            </a:r>
          </a:p>
          <a:p>
            <a:pPr lvl="2"/>
            <a:r>
              <a:rPr lang="en-US" dirty="0" smtClean="0"/>
              <a:t>Enacting ordinances</a:t>
            </a:r>
          </a:p>
          <a:p>
            <a:pPr lvl="2"/>
            <a:r>
              <a:rPr lang="en-US" dirty="0" smtClean="0"/>
              <a:t>Adopting annual budget</a:t>
            </a:r>
          </a:p>
          <a:p>
            <a:pPr lvl="2"/>
            <a:endParaRPr lang="en-US" dirty="0" smtClean="0"/>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County-Level Organization</a:t>
            </a:r>
            <a:endParaRPr lang="en-US" dirty="0"/>
          </a:p>
        </p:txBody>
      </p:sp>
      <p:sp>
        <p:nvSpPr>
          <p:cNvPr id="3" name="Content Placeholder 2"/>
          <p:cNvSpPr>
            <a:spLocks noGrp="1"/>
          </p:cNvSpPr>
          <p:nvPr>
            <p:ph sz="quarter" idx="1"/>
          </p:nvPr>
        </p:nvSpPr>
        <p:spPr/>
        <p:txBody>
          <a:bodyPr/>
          <a:lstStyle/>
          <a:p>
            <a:r>
              <a:rPr lang="en-US" dirty="0" smtClean="0"/>
              <a:t>School Board	</a:t>
            </a:r>
          </a:p>
          <a:p>
            <a:pPr lvl="1"/>
            <a:r>
              <a:rPr lang="en-US" dirty="0" smtClean="0"/>
              <a:t>Also part of city organization; each has an elected or appointed school board</a:t>
            </a:r>
          </a:p>
          <a:p>
            <a:pPr lvl="1"/>
            <a:r>
              <a:rPr lang="en-US" dirty="0" smtClean="0"/>
              <a:t>Oversees operation of K-12 public schools</a:t>
            </a:r>
          </a:p>
        </p:txBody>
      </p:sp>
      <p:pic>
        <p:nvPicPr>
          <p:cNvPr id="4" name="Picture 3" descr="Unknown-4.jpeg"/>
          <p:cNvPicPr>
            <a:picLocks noChangeAspect="1"/>
          </p:cNvPicPr>
          <p:nvPr/>
        </p:nvPicPr>
        <p:blipFill>
          <a:blip r:embed="rId2"/>
          <a:stretch>
            <a:fillRect/>
          </a:stretch>
        </p:blipFill>
        <p:spPr>
          <a:xfrm>
            <a:off x="1435608" y="4647358"/>
            <a:ext cx="2951321" cy="2210642"/>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City or Town Level Organization	</a:t>
            </a:r>
            <a:endParaRPr lang="en-US" dirty="0"/>
          </a:p>
        </p:txBody>
      </p:sp>
      <p:sp>
        <p:nvSpPr>
          <p:cNvPr id="3" name="Content Placeholder 2"/>
          <p:cNvSpPr>
            <a:spLocks noGrp="1"/>
          </p:cNvSpPr>
          <p:nvPr>
            <p:ph sz="quarter" idx="1"/>
          </p:nvPr>
        </p:nvSpPr>
        <p:spPr/>
        <p:txBody>
          <a:bodyPr>
            <a:normAutofit/>
          </a:bodyPr>
          <a:lstStyle/>
          <a:p>
            <a:r>
              <a:rPr lang="en-US" dirty="0" smtClean="0"/>
              <a:t>City/Town Council</a:t>
            </a:r>
          </a:p>
          <a:p>
            <a:pPr lvl="1"/>
            <a:r>
              <a:rPr lang="en-US" dirty="0" smtClean="0"/>
              <a:t>Elected</a:t>
            </a:r>
          </a:p>
          <a:p>
            <a:pPr lvl="1"/>
            <a:r>
              <a:rPr lang="en-US" dirty="0" smtClean="0"/>
              <a:t>Legislative powers</a:t>
            </a:r>
          </a:p>
          <a:p>
            <a:pPr lvl="2"/>
            <a:r>
              <a:rPr lang="en-US" dirty="0" smtClean="0"/>
              <a:t>Enacts ordinances &amp; adopts annual budget</a:t>
            </a:r>
          </a:p>
          <a:p>
            <a:r>
              <a:rPr lang="en-US" dirty="0" smtClean="0"/>
              <a:t>Mayor</a:t>
            </a:r>
          </a:p>
          <a:p>
            <a:pPr lvl="1"/>
            <a:r>
              <a:rPr lang="en-US" dirty="0" smtClean="0"/>
              <a:t>Elected by either voters or town council members</a:t>
            </a:r>
          </a:p>
          <a:p>
            <a:r>
              <a:rPr lang="en-US" dirty="0" smtClean="0"/>
              <a:t>Manager</a:t>
            </a:r>
          </a:p>
          <a:p>
            <a:pPr lvl="1"/>
            <a:r>
              <a:rPr lang="en-US" dirty="0" smtClean="0"/>
              <a:t>May be hired by the elected legislative branch to oversee the operations of the local government </a:t>
            </a:r>
          </a:p>
          <a:p>
            <a:pPr lvl="1"/>
            <a:endParaRPr lang="en-US"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Every Locality Must Have:</a:t>
            </a:r>
            <a:endParaRPr lang="en-US" dirty="0"/>
          </a:p>
        </p:txBody>
      </p:sp>
      <p:sp>
        <p:nvSpPr>
          <p:cNvPr id="3" name="Content Placeholder 2"/>
          <p:cNvSpPr>
            <a:spLocks noGrp="1"/>
          </p:cNvSpPr>
          <p:nvPr>
            <p:ph sz="quarter" idx="1"/>
          </p:nvPr>
        </p:nvSpPr>
        <p:spPr/>
        <p:txBody>
          <a:bodyPr>
            <a:normAutofit/>
          </a:bodyPr>
          <a:lstStyle/>
          <a:p>
            <a:r>
              <a:rPr lang="en-US" dirty="0" smtClean="0"/>
              <a:t>Sheriff</a:t>
            </a:r>
          </a:p>
          <a:p>
            <a:pPr lvl="1"/>
            <a:r>
              <a:rPr lang="en-US" dirty="0" smtClean="0"/>
              <a:t>Responsible for keeping the peace</a:t>
            </a:r>
          </a:p>
          <a:p>
            <a:r>
              <a:rPr lang="en-US" dirty="0" smtClean="0"/>
              <a:t>Clerk of Circuit Court</a:t>
            </a:r>
          </a:p>
          <a:p>
            <a:pPr lvl="1"/>
            <a:r>
              <a:rPr lang="en-US" dirty="0" smtClean="0"/>
              <a:t>Maintain the records of a court</a:t>
            </a:r>
          </a:p>
          <a:p>
            <a:r>
              <a:rPr lang="en-US" dirty="0" smtClean="0"/>
              <a:t>Commissioner of Revenue</a:t>
            </a:r>
          </a:p>
          <a:p>
            <a:pPr lvl="1"/>
            <a:r>
              <a:rPr lang="en-US" dirty="0" smtClean="0"/>
              <a:t>Chief tax-assessing official; determines what is taxable</a:t>
            </a:r>
          </a:p>
          <a:p>
            <a:r>
              <a:rPr lang="en-US" dirty="0" smtClean="0"/>
              <a:t>Treasurer	</a:t>
            </a:r>
          </a:p>
          <a:p>
            <a:pPr lvl="1"/>
            <a:r>
              <a:rPr lang="en-US" dirty="0" smtClean="0"/>
              <a:t>In charge of financial assets </a:t>
            </a:r>
          </a:p>
          <a:p>
            <a:pPr lvl="1"/>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Current Charlotte County Board of Supervisors</a:t>
            </a:r>
            <a:endParaRPr lang="en-US" dirty="0"/>
          </a:p>
        </p:txBody>
      </p:sp>
      <p:pic>
        <p:nvPicPr>
          <p:cNvPr id="4" name="Content Placeholder 3" descr="Screen shot 2014-02-25 at 12.31.37 AM.png"/>
          <p:cNvPicPr>
            <a:picLocks noGrp="1" noChangeAspect="1"/>
          </p:cNvPicPr>
          <p:nvPr>
            <p:ph sz="quarter" idx="1"/>
          </p:nvPr>
        </p:nvPicPr>
        <p:blipFill>
          <a:blip r:embed="rId2"/>
          <a:srcRect l="-19536" r="-19536"/>
          <a:stretch>
            <a:fillRect/>
          </a:stretch>
        </p:blip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Charlotte County</a:t>
            </a:r>
            <a:endParaRPr lang="en-US" dirty="0"/>
          </a:p>
        </p:txBody>
      </p:sp>
      <p:sp>
        <p:nvSpPr>
          <p:cNvPr id="3" name="Content Placeholder 2"/>
          <p:cNvSpPr>
            <a:spLocks noGrp="1"/>
          </p:cNvSpPr>
          <p:nvPr>
            <p:ph sz="quarter" idx="1"/>
          </p:nvPr>
        </p:nvSpPr>
        <p:spPr/>
        <p:txBody>
          <a:bodyPr/>
          <a:lstStyle/>
          <a:p>
            <a:r>
              <a:rPr lang="en-US" dirty="0" smtClean="0"/>
              <a:t>Town Councils in</a:t>
            </a:r>
          </a:p>
          <a:p>
            <a:pPr lvl="1"/>
            <a:r>
              <a:rPr lang="en-US" dirty="0" smtClean="0"/>
              <a:t>Keysville</a:t>
            </a:r>
          </a:p>
          <a:p>
            <a:pPr lvl="1"/>
            <a:r>
              <a:rPr lang="en-US" dirty="0" smtClean="0"/>
              <a:t>Charlotte Court House</a:t>
            </a:r>
          </a:p>
          <a:p>
            <a:pPr lvl="1"/>
            <a:r>
              <a:rPr lang="en-US" dirty="0" smtClean="0"/>
              <a:t>Drakes Branch</a:t>
            </a:r>
          </a:p>
          <a:p>
            <a:pPr lvl="1"/>
            <a:r>
              <a:rPr lang="en-US" dirty="0" err="1" smtClean="0"/>
              <a:t>Phenix</a:t>
            </a:r>
            <a:endParaRPr lang="en-US" dirty="0" smtClean="0"/>
          </a:p>
        </p:txBody>
      </p:sp>
      <p:pic>
        <p:nvPicPr>
          <p:cNvPr id="4" name="Picture 3" descr="Screen shot 2014-02-25 at 12.44.10 AM.png"/>
          <p:cNvPicPr>
            <a:picLocks noChangeAspect="1"/>
          </p:cNvPicPr>
          <p:nvPr/>
        </p:nvPicPr>
        <p:blipFill>
          <a:blip r:embed="rId2"/>
          <a:stretch>
            <a:fillRect/>
          </a:stretch>
        </p:blipFill>
        <p:spPr>
          <a:xfrm>
            <a:off x="6680200" y="478897"/>
            <a:ext cx="1879600" cy="3009900"/>
          </a:xfrm>
          <a:prstGeom prst="rect">
            <a:avLst/>
          </a:prstGeom>
        </p:spPr>
      </p:pic>
      <p:pic>
        <p:nvPicPr>
          <p:cNvPr id="5" name="Picture 4" descr="Screen shot 2014-02-25 at 12.53.16 AM.png"/>
          <p:cNvPicPr>
            <a:picLocks noChangeAspect="1"/>
          </p:cNvPicPr>
          <p:nvPr/>
        </p:nvPicPr>
        <p:blipFill>
          <a:blip r:embed="rId3"/>
          <a:stretch>
            <a:fillRect/>
          </a:stretch>
        </p:blipFill>
        <p:spPr>
          <a:xfrm>
            <a:off x="2725389" y="4151828"/>
            <a:ext cx="2152637" cy="2706172"/>
          </a:xfrm>
          <a:prstGeom prst="rect">
            <a:avLst/>
          </a:prstGeom>
        </p:spPr>
      </p:pic>
      <p:pic>
        <p:nvPicPr>
          <p:cNvPr id="6" name="Picture 5" descr="Screen shot 2014-02-25 at 12.54.09 AM.png"/>
          <p:cNvPicPr>
            <a:picLocks noChangeAspect="1"/>
          </p:cNvPicPr>
          <p:nvPr/>
        </p:nvPicPr>
        <p:blipFill>
          <a:blip r:embed="rId4"/>
          <a:stretch>
            <a:fillRect/>
          </a:stretch>
        </p:blipFill>
        <p:spPr>
          <a:xfrm>
            <a:off x="5378450" y="3801004"/>
            <a:ext cx="3263900" cy="276860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sz="quarter" idx="1"/>
          </p:nvPr>
        </p:nvGraphicFramePr>
        <p:xfrm>
          <a:off x="505709" y="335276"/>
          <a:ext cx="8427978" cy="6125484"/>
        </p:xfrm>
        <a:graphic>
          <a:graphicData uri="http://schemas.openxmlformats.org/drawingml/2006/table">
            <a:tbl>
              <a:tblPr firstRow="1" bandRow="1">
                <a:tableStyleId>{5C22544A-7EE6-4342-B048-85BDC9FD1C3A}</a:tableStyleId>
              </a:tblPr>
              <a:tblGrid>
                <a:gridCol w="2809326"/>
                <a:gridCol w="2809326"/>
                <a:gridCol w="2809326"/>
              </a:tblGrid>
              <a:tr h="1531371">
                <a:tc>
                  <a:txBody>
                    <a:bodyPr/>
                    <a:lstStyle/>
                    <a:p>
                      <a:pPr algn="ctr"/>
                      <a:r>
                        <a:rPr lang="en-US" sz="3200" dirty="0" smtClean="0">
                          <a:solidFill>
                            <a:srgbClr val="002060"/>
                          </a:solidFill>
                        </a:rPr>
                        <a:t>National Level</a:t>
                      </a:r>
                      <a:endParaRPr lang="en-US" sz="3200" dirty="0">
                        <a:solidFill>
                          <a:srgbClr val="002060"/>
                        </a:solidFill>
                      </a:endParaRPr>
                    </a:p>
                  </a:txBody>
                  <a:tcPr/>
                </a:tc>
                <a:tc>
                  <a:txBody>
                    <a:bodyPr/>
                    <a:lstStyle/>
                    <a:p>
                      <a:pPr algn="ctr"/>
                      <a:r>
                        <a:rPr lang="en-US" sz="3200" dirty="0" smtClean="0">
                          <a:solidFill>
                            <a:srgbClr val="002060"/>
                          </a:solidFill>
                        </a:rPr>
                        <a:t>Virginia</a:t>
                      </a:r>
                      <a:r>
                        <a:rPr lang="en-US" sz="3200" baseline="0" dirty="0" smtClean="0">
                          <a:solidFill>
                            <a:srgbClr val="002060"/>
                          </a:solidFill>
                        </a:rPr>
                        <a:t> State Level</a:t>
                      </a:r>
                      <a:endParaRPr lang="en-US" sz="3200" dirty="0">
                        <a:solidFill>
                          <a:srgbClr val="002060"/>
                        </a:solidFill>
                      </a:endParaRPr>
                    </a:p>
                  </a:txBody>
                  <a:tcPr/>
                </a:tc>
                <a:tc>
                  <a:txBody>
                    <a:bodyPr/>
                    <a:lstStyle/>
                    <a:p>
                      <a:pPr algn="ctr"/>
                      <a:r>
                        <a:rPr lang="en-US" sz="3200" dirty="0" smtClean="0">
                          <a:solidFill>
                            <a:srgbClr val="002060"/>
                          </a:solidFill>
                        </a:rPr>
                        <a:t>Local Level</a:t>
                      </a:r>
                      <a:endParaRPr lang="en-US" sz="3200" dirty="0">
                        <a:solidFill>
                          <a:srgbClr val="002060"/>
                        </a:solidFill>
                      </a:endParaRPr>
                    </a:p>
                  </a:txBody>
                  <a:tcPr/>
                </a:tc>
              </a:tr>
              <a:tr h="1531371">
                <a:tc>
                  <a:txBody>
                    <a:bodyPr/>
                    <a:lstStyle/>
                    <a:p>
                      <a:r>
                        <a:rPr lang="en-US" sz="2400" dirty="0" smtClean="0">
                          <a:solidFill>
                            <a:schemeClr val="tx2">
                              <a:lumMod val="75000"/>
                            </a:schemeClr>
                          </a:solidFill>
                        </a:rPr>
                        <a:t>Executive Branch:</a:t>
                      </a:r>
                      <a:endParaRPr lang="en-US" sz="2400" dirty="0">
                        <a:solidFill>
                          <a:schemeClr val="tx2">
                            <a:lumMod val="75000"/>
                          </a:schemeClr>
                        </a:solidFill>
                      </a:endParaRPr>
                    </a:p>
                  </a:txBody>
                  <a:tcPr/>
                </a:tc>
                <a:tc>
                  <a:txBody>
                    <a:bodyPr/>
                    <a:lstStyle/>
                    <a:p>
                      <a:endParaRPr lang="en-US" sz="2400" dirty="0">
                        <a:solidFill>
                          <a:schemeClr val="tx2">
                            <a:lumMod val="75000"/>
                          </a:schemeClr>
                        </a:solidFill>
                      </a:endParaRPr>
                    </a:p>
                  </a:txBody>
                  <a:tcPr/>
                </a:tc>
                <a:tc>
                  <a:txBody>
                    <a:bodyPr/>
                    <a:lstStyle/>
                    <a:p>
                      <a:endParaRPr lang="en-US" sz="2400" dirty="0">
                        <a:solidFill>
                          <a:schemeClr val="tx2">
                            <a:lumMod val="75000"/>
                          </a:schemeClr>
                        </a:solidFill>
                      </a:endParaRPr>
                    </a:p>
                  </a:txBody>
                  <a:tcPr/>
                </a:tc>
              </a:tr>
              <a:tr h="1531371">
                <a:tc>
                  <a:txBody>
                    <a:bodyPr/>
                    <a:lstStyle/>
                    <a:p>
                      <a:r>
                        <a:rPr lang="en-US" sz="2400" dirty="0" smtClean="0">
                          <a:solidFill>
                            <a:schemeClr val="tx2">
                              <a:lumMod val="75000"/>
                            </a:schemeClr>
                          </a:solidFill>
                        </a:rPr>
                        <a:t>Legislative</a:t>
                      </a:r>
                      <a:r>
                        <a:rPr lang="en-US" sz="2400" baseline="0" dirty="0" smtClean="0">
                          <a:solidFill>
                            <a:schemeClr val="tx2">
                              <a:lumMod val="75000"/>
                            </a:schemeClr>
                          </a:solidFill>
                        </a:rPr>
                        <a:t> Branch:</a:t>
                      </a:r>
                      <a:endParaRPr lang="en-US" sz="2400" dirty="0">
                        <a:solidFill>
                          <a:schemeClr val="tx2">
                            <a:lumMod val="75000"/>
                          </a:schemeClr>
                        </a:solidFill>
                      </a:endParaRPr>
                    </a:p>
                  </a:txBody>
                  <a:tcPr/>
                </a:tc>
                <a:tc>
                  <a:txBody>
                    <a:bodyPr/>
                    <a:lstStyle/>
                    <a:p>
                      <a:endParaRPr lang="en-US" sz="2400" dirty="0">
                        <a:solidFill>
                          <a:schemeClr val="tx2">
                            <a:lumMod val="75000"/>
                          </a:schemeClr>
                        </a:solidFill>
                      </a:endParaRPr>
                    </a:p>
                  </a:txBody>
                  <a:tcPr/>
                </a:tc>
                <a:tc>
                  <a:txBody>
                    <a:bodyPr/>
                    <a:lstStyle/>
                    <a:p>
                      <a:endParaRPr lang="en-US" sz="2400">
                        <a:solidFill>
                          <a:schemeClr val="tx2">
                            <a:lumMod val="75000"/>
                          </a:schemeClr>
                        </a:solidFill>
                      </a:endParaRPr>
                    </a:p>
                  </a:txBody>
                  <a:tcPr/>
                </a:tc>
              </a:tr>
              <a:tr h="1531371">
                <a:tc>
                  <a:txBody>
                    <a:bodyPr/>
                    <a:lstStyle/>
                    <a:p>
                      <a:r>
                        <a:rPr lang="en-US" sz="2400" dirty="0" smtClean="0">
                          <a:solidFill>
                            <a:schemeClr val="tx2">
                              <a:lumMod val="75000"/>
                            </a:schemeClr>
                          </a:solidFill>
                        </a:rPr>
                        <a:t>Judicial Branch (levels of court):</a:t>
                      </a:r>
                      <a:endParaRPr lang="en-US" sz="2400" dirty="0">
                        <a:solidFill>
                          <a:schemeClr val="tx2">
                            <a:lumMod val="75000"/>
                          </a:schemeClr>
                        </a:solidFill>
                      </a:endParaRPr>
                    </a:p>
                  </a:txBody>
                  <a:tcPr/>
                </a:tc>
                <a:tc>
                  <a:txBody>
                    <a:bodyPr/>
                    <a:lstStyle/>
                    <a:p>
                      <a:endParaRPr lang="en-US" sz="2400">
                        <a:solidFill>
                          <a:schemeClr val="tx2">
                            <a:lumMod val="75000"/>
                          </a:schemeClr>
                        </a:solidFill>
                      </a:endParaRPr>
                    </a:p>
                  </a:txBody>
                  <a:tcPr/>
                </a:tc>
                <a:tc>
                  <a:txBody>
                    <a:bodyPr/>
                    <a:lstStyle/>
                    <a:p>
                      <a:endParaRPr lang="en-US" sz="2400" dirty="0">
                        <a:solidFill>
                          <a:schemeClr val="tx2">
                            <a:lumMod val="75000"/>
                          </a:schemeClr>
                        </a:solidFill>
                      </a:endParaRPr>
                    </a:p>
                  </a:txBody>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93313"/>
          </a:xfrm>
        </p:spPr>
        <p:txBody>
          <a:bodyPr>
            <a:normAutofit fontScale="90000"/>
          </a:bodyPr>
          <a:lstStyle/>
          <a:p>
            <a:r>
              <a:rPr lang="en-US" sz="3800" dirty="0" smtClean="0"/>
              <a:t>National Government </a:t>
            </a:r>
            <a:r>
              <a:rPr lang="en-US" sz="3800" dirty="0" err="1" smtClean="0"/>
              <a:t>v</a:t>
            </a:r>
            <a:r>
              <a:rPr lang="en-US" sz="3800" dirty="0" smtClean="0"/>
              <a:t>. State Governments</a:t>
            </a:r>
            <a:endParaRPr lang="en-US" sz="3800" dirty="0"/>
          </a:p>
        </p:txBody>
      </p:sp>
      <p:sp>
        <p:nvSpPr>
          <p:cNvPr id="3" name="Content Placeholder 2"/>
          <p:cNvSpPr>
            <a:spLocks noGrp="1"/>
          </p:cNvSpPr>
          <p:nvPr>
            <p:ph sz="quarter" idx="1"/>
          </p:nvPr>
        </p:nvSpPr>
        <p:spPr>
          <a:xfrm>
            <a:off x="5024972" y="1600200"/>
            <a:ext cx="3898150" cy="4875485"/>
          </a:xfrm>
        </p:spPr>
        <p:txBody>
          <a:bodyPr/>
          <a:lstStyle/>
          <a:p>
            <a:r>
              <a:rPr lang="en-US" dirty="0" smtClean="0"/>
              <a:t>Responsibilities:</a:t>
            </a:r>
          </a:p>
          <a:p>
            <a:pPr lvl="1"/>
            <a:r>
              <a:rPr lang="en-US" dirty="0" smtClean="0">
                <a:solidFill>
                  <a:schemeClr val="tx1"/>
                </a:solidFill>
              </a:rPr>
              <a:t>public health, safety, </a:t>
            </a:r>
            <a:r>
              <a:rPr lang="en-US" dirty="0">
                <a:solidFill>
                  <a:schemeClr val="tx1"/>
                </a:solidFill>
              </a:rPr>
              <a:t>&amp;</a:t>
            </a:r>
            <a:r>
              <a:rPr lang="en-US" dirty="0" smtClean="0">
                <a:solidFill>
                  <a:schemeClr val="tx1"/>
                </a:solidFill>
              </a:rPr>
              <a:t> </a:t>
            </a:r>
            <a:r>
              <a:rPr lang="en-US" dirty="0" smtClean="0">
                <a:solidFill>
                  <a:schemeClr val="tx1"/>
                </a:solidFill>
              </a:rPr>
              <a:t>welfare</a:t>
            </a:r>
          </a:p>
          <a:p>
            <a:r>
              <a:rPr lang="en-US" dirty="0" smtClean="0"/>
              <a:t>Powers Denied:</a:t>
            </a:r>
          </a:p>
          <a:p>
            <a:pPr lvl="1"/>
            <a:r>
              <a:rPr lang="en-US" dirty="0" smtClean="0">
                <a:solidFill>
                  <a:schemeClr val="tx1"/>
                </a:solidFill>
              </a:rPr>
              <a:t>making treaties, declaring war, having an army, coining money</a:t>
            </a:r>
            <a:endParaRPr lang="en-US" dirty="0">
              <a:solidFill>
                <a:schemeClr val="tx1"/>
              </a:solidFill>
            </a:endParaRPr>
          </a:p>
        </p:txBody>
      </p:sp>
      <p:sp>
        <p:nvSpPr>
          <p:cNvPr id="4" name="Content Placeholder 2"/>
          <p:cNvSpPr txBox="1">
            <a:spLocks/>
          </p:cNvSpPr>
          <p:nvPr/>
        </p:nvSpPr>
        <p:spPr>
          <a:xfrm>
            <a:off x="454819" y="1600200"/>
            <a:ext cx="4239914" cy="5081777"/>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i="0" u="none" strike="noStrike" kern="1200" cap="none" spc="0" normalizeH="0" baseline="0" noProof="0" dirty="0" smtClean="0">
                <a:ln>
                  <a:noFill/>
                </a:ln>
                <a:solidFill>
                  <a:schemeClr val="tx1"/>
                </a:solidFill>
                <a:effectLst/>
                <a:uLnTx/>
                <a:uFillTx/>
                <a:latin typeface="+mn-lt"/>
                <a:ea typeface="+mn-ea"/>
                <a:cs typeface="+mn-cs"/>
              </a:rPr>
              <a:t>Responsibilities:</a:t>
            </a:r>
          </a:p>
          <a:p>
            <a:pPr marL="800100" lvl="1" indent="-342900">
              <a:spcBef>
                <a:spcPct val="20000"/>
              </a:spcBef>
              <a:buFont typeface="Arial"/>
              <a:buChar char="•"/>
              <a:defRPr/>
            </a:pPr>
            <a:r>
              <a:rPr kumimoji="0" lang="en-US" sz="2400" i="0" u="none" strike="noStrike" kern="1200" cap="none" spc="0" normalizeH="0" baseline="0" noProof="0" dirty="0" smtClean="0">
                <a:ln>
                  <a:noFill/>
                </a:ln>
                <a:solidFill>
                  <a:schemeClr val="tx1"/>
                </a:solidFill>
                <a:effectLst/>
                <a:uLnTx/>
                <a:uFillTx/>
                <a:latin typeface="+mn-lt"/>
                <a:ea typeface="+mn-ea"/>
                <a:cs typeface="+mn-cs"/>
              </a:rPr>
              <a:t>foreign</a:t>
            </a:r>
            <a:r>
              <a:rPr kumimoji="0" lang="en-US" sz="2400" i="0" u="none" strike="noStrike" kern="1200" cap="none" spc="0" normalizeH="0" noProof="0" dirty="0" smtClean="0">
                <a:ln>
                  <a:noFill/>
                </a:ln>
                <a:solidFill>
                  <a:schemeClr val="tx1"/>
                </a:solidFill>
                <a:effectLst/>
                <a:uLnTx/>
                <a:uFillTx/>
                <a:latin typeface="+mn-lt"/>
                <a:ea typeface="+mn-ea"/>
                <a:cs typeface="+mn-cs"/>
              </a:rPr>
              <a:t> </a:t>
            </a:r>
            <a:r>
              <a:rPr kumimoji="0" lang="en-US" sz="2400" i="0" u="none" strike="noStrike" kern="1200" cap="none" spc="0" normalizeH="0" noProof="0" dirty="0" smtClean="0">
                <a:ln>
                  <a:noFill/>
                </a:ln>
                <a:solidFill>
                  <a:schemeClr val="tx1"/>
                </a:solidFill>
                <a:effectLst/>
                <a:uLnTx/>
                <a:uFillTx/>
                <a:latin typeface="+mn-lt"/>
                <a:ea typeface="+mn-ea"/>
                <a:cs typeface="+mn-cs"/>
              </a:rPr>
              <a:t>policy</a:t>
            </a:r>
            <a:r>
              <a:rPr kumimoji="0" lang="en-US" sz="2400" i="0" u="none" strike="noStrike" kern="1200" cap="none" spc="0" normalizeH="0" baseline="0" noProof="0" dirty="0" smtClean="0">
                <a:ln>
                  <a:noFill/>
                </a:ln>
                <a:solidFill>
                  <a:schemeClr val="tx1"/>
                </a:solidFill>
                <a:effectLst/>
                <a:uLnTx/>
                <a:uFillTx/>
                <a:latin typeface="+mn-lt"/>
                <a:ea typeface="+mn-ea"/>
                <a:cs typeface="+mn-cs"/>
              </a:rPr>
              <a:t>, regulating commerce</a:t>
            </a:r>
          </a:p>
          <a:p>
            <a:pPr marL="457200" marR="0" lvl="0" indent="-4572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i="0" u="none" strike="noStrike" kern="1200" cap="none" spc="0" normalizeH="0" baseline="0" noProof="0" dirty="0" smtClean="0">
                <a:ln>
                  <a:noFill/>
                </a:ln>
                <a:solidFill>
                  <a:schemeClr val="tx1"/>
                </a:solidFill>
                <a:effectLst/>
                <a:uLnTx/>
                <a:uFillTx/>
                <a:latin typeface="+mn-lt"/>
                <a:ea typeface="+mn-ea"/>
                <a:cs typeface="+mn-cs"/>
              </a:rPr>
              <a:t>Powers </a:t>
            </a:r>
            <a:r>
              <a:rPr kumimoji="0" lang="en-US" sz="2800" i="0" u="none" strike="noStrike" kern="1200" cap="none" spc="0" normalizeH="0" baseline="0" noProof="0" dirty="0" smtClean="0">
                <a:ln>
                  <a:noFill/>
                </a:ln>
                <a:solidFill>
                  <a:schemeClr val="tx1"/>
                </a:solidFill>
                <a:effectLst/>
                <a:uLnTx/>
                <a:uFillTx/>
                <a:latin typeface="+mn-lt"/>
                <a:ea typeface="+mn-ea"/>
                <a:cs typeface="+mn-cs"/>
              </a:rPr>
              <a:t>Denied:</a:t>
            </a:r>
          </a:p>
          <a:p>
            <a:pPr marL="914400" lvl="1" indent="-457200">
              <a:spcBef>
                <a:spcPct val="20000"/>
              </a:spcBef>
              <a:buFont typeface="Arial" panose="020B0604020202020204" pitchFamily="34" charset="0"/>
              <a:buChar char="•"/>
              <a:defRPr/>
            </a:pPr>
            <a:r>
              <a:rPr kumimoji="0" lang="en-US" sz="2400" i="0" u="none" strike="noStrike" kern="1200" cap="none" spc="0" normalizeH="0" baseline="0" noProof="0" dirty="0" smtClean="0">
                <a:ln>
                  <a:noFill/>
                </a:ln>
                <a:solidFill>
                  <a:schemeClr val="tx1"/>
                </a:solidFill>
                <a:effectLst/>
                <a:uLnTx/>
                <a:uFillTx/>
                <a:latin typeface="+mn-lt"/>
                <a:ea typeface="+mn-ea"/>
                <a:cs typeface="+mn-cs"/>
              </a:rPr>
              <a:t>marriage &amp; </a:t>
            </a:r>
            <a:r>
              <a:rPr kumimoji="0" lang="en-US" sz="2400" i="0" u="none" strike="noStrike" kern="1200" cap="none" spc="0" normalizeH="0" baseline="0" noProof="0" dirty="0" smtClean="0">
                <a:ln>
                  <a:noFill/>
                </a:ln>
                <a:solidFill>
                  <a:schemeClr val="tx1"/>
                </a:solidFill>
                <a:effectLst/>
                <a:uLnTx/>
                <a:uFillTx/>
                <a:latin typeface="+mn-lt"/>
                <a:ea typeface="+mn-ea"/>
                <a:cs typeface="+mn-cs"/>
              </a:rPr>
              <a:t>divorce laws, </a:t>
            </a:r>
            <a:r>
              <a:rPr kumimoji="0" lang="en-US" sz="2400" i="0" u="none" strike="noStrike" kern="1200" cap="none" spc="0" normalizeH="0" baseline="0" noProof="0" dirty="0" smtClean="0">
                <a:ln>
                  <a:noFill/>
                </a:ln>
                <a:solidFill>
                  <a:schemeClr val="tx1"/>
                </a:solidFill>
                <a:effectLst/>
                <a:uLnTx/>
                <a:uFillTx/>
                <a:latin typeface="+mn-lt"/>
                <a:ea typeface="+mn-ea"/>
                <a:cs typeface="+mn-cs"/>
              </a:rPr>
              <a:t>conducting elections, many </a:t>
            </a:r>
            <a:r>
              <a:rPr kumimoji="0" lang="en-US" sz="2400" i="0" u="none" strike="noStrike" kern="1200" cap="none" spc="0" normalizeH="0" baseline="0" noProof="0" dirty="0" err="1" smtClean="0">
                <a:ln>
                  <a:noFill/>
                </a:ln>
                <a:solidFill>
                  <a:schemeClr val="tx1"/>
                </a:solidFill>
                <a:effectLst/>
                <a:uLnTx/>
                <a:uFillTx/>
                <a:latin typeface="+mn-lt"/>
                <a:ea typeface="+mn-ea"/>
                <a:cs typeface="+mn-cs"/>
              </a:rPr>
              <a:t>edu</a:t>
            </a:r>
            <a:r>
              <a:rPr kumimoji="0" lang="en-US" sz="2400" i="0" u="none" strike="noStrike" kern="1200" cap="none" spc="0" normalizeH="0" baseline="0" noProof="0" dirty="0" smtClean="0">
                <a:ln>
                  <a:noFill/>
                </a:ln>
                <a:solidFill>
                  <a:schemeClr val="tx1"/>
                </a:solidFill>
                <a:effectLst/>
                <a:uLnTx/>
                <a:uFillTx/>
                <a:latin typeface="+mn-lt"/>
                <a:ea typeface="+mn-ea"/>
                <a:cs typeface="+mn-cs"/>
              </a:rPr>
              <a:t>.</a:t>
            </a:r>
            <a:r>
              <a:rPr kumimoji="0" lang="en-US" sz="2400" i="0" u="none" strike="noStrike" kern="1200" cap="none" spc="0" normalizeH="0" noProof="0" dirty="0" smtClean="0">
                <a:ln>
                  <a:noFill/>
                </a:ln>
                <a:solidFill>
                  <a:schemeClr val="tx1"/>
                </a:solidFill>
                <a:effectLst/>
                <a:uLnTx/>
                <a:uFillTx/>
                <a:latin typeface="+mn-lt"/>
                <a:ea typeface="+mn-ea"/>
                <a:cs typeface="+mn-cs"/>
              </a:rPr>
              <a:t> regulations</a:t>
            </a:r>
            <a:endParaRPr kumimoji="0" lang="en-US" sz="2400" i="0" u="none" strike="noStrike" kern="1200" cap="none" spc="0" normalizeH="0" baseline="0" noProof="0" dirty="0" smtClean="0">
              <a:ln>
                <a:noFill/>
              </a:ln>
              <a:solidFill>
                <a:schemeClr val="tx1"/>
              </a:solidFill>
              <a:effectLst/>
              <a:uLnTx/>
              <a:uFillTx/>
              <a:latin typeface="+mn-lt"/>
              <a:ea typeface="+mn-ea"/>
              <a:cs typeface="+mn-cs"/>
            </a:endParaRPr>
          </a:p>
        </p:txBody>
      </p:sp>
      <p:cxnSp>
        <p:nvCxnSpPr>
          <p:cNvPr id="5" name="Straight Connector 4"/>
          <p:cNvCxnSpPr/>
          <p:nvPr/>
        </p:nvCxnSpPr>
        <p:spPr>
          <a:xfrm rot="5400000">
            <a:off x="3151028" y="4930391"/>
            <a:ext cx="3088999" cy="1588"/>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rot="5400000" flipH="1" flipV="1">
            <a:off x="3712591" y="2401368"/>
            <a:ext cx="1967460"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Cooperation Between National and State</a:t>
            </a:r>
            <a:endParaRPr lang="en-US" dirty="0"/>
          </a:p>
        </p:txBody>
      </p:sp>
      <p:sp>
        <p:nvSpPr>
          <p:cNvPr id="3" name="Content Placeholder 2"/>
          <p:cNvSpPr>
            <a:spLocks noGrp="1"/>
          </p:cNvSpPr>
          <p:nvPr>
            <p:ph sz="quarter" idx="1"/>
          </p:nvPr>
        </p:nvSpPr>
        <p:spPr/>
        <p:txBody>
          <a:bodyPr>
            <a:normAutofit/>
          </a:bodyPr>
          <a:lstStyle/>
          <a:p>
            <a:r>
              <a:rPr lang="en-US" dirty="0" smtClean="0"/>
              <a:t>Federal </a:t>
            </a:r>
            <a:r>
              <a:rPr lang="en-US" dirty="0" err="1" smtClean="0"/>
              <a:t>govt</a:t>
            </a:r>
            <a:r>
              <a:rPr lang="en-US" dirty="0" smtClean="0"/>
              <a:t> </a:t>
            </a:r>
            <a:r>
              <a:rPr lang="en-US" dirty="0" smtClean="0"/>
              <a:t>protects states from invasion </a:t>
            </a:r>
            <a:r>
              <a:rPr lang="en-US" dirty="0" smtClean="0"/>
              <a:t>&amp; domestic </a:t>
            </a:r>
            <a:r>
              <a:rPr lang="en-US" dirty="0" smtClean="0"/>
              <a:t>violence</a:t>
            </a:r>
          </a:p>
          <a:p>
            <a:r>
              <a:rPr lang="en-US" dirty="0" smtClean="0"/>
              <a:t>States hold national </a:t>
            </a:r>
            <a:r>
              <a:rPr lang="en-US" dirty="0" smtClean="0"/>
              <a:t>elections &amp; handle </a:t>
            </a:r>
            <a:r>
              <a:rPr lang="en-US" dirty="0" smtClean="0"/>
              <a:t>voting for the federal </a:t>
            </a:r>
            <a:r>
              <a:rPr lang="en-US" dirty="0" smtClean="0"/>
              <a:t>govt.</a:t>
            </a:r>
            <a:endParaRPr lang="en-US"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885975" y="1447800"/>
            <a:ext cx="8047713" cy="4800600"/>
          </a:xfrm>
        </p:spPr>
        <p:txBody>
          <a:bodyPr/>
          <a:lstStyle/>
          <a:p>
            <a:pPr algn="ctr">
              <a:buNone/>
            </a:pPr>
            <a:r>
              <a:rPr lang="en-US" dirty="0" smtClean="0"/>
              <a:t>** The expansion of the national government’s powers into areas traditionally reserved to the states has altered the relationship between the two governments **</a:t>
            </a:r>
          </a:p>
          <a:p>
            <a:endParaRPr lang="en-US" dirty="0"/>
          </a:p>
        </p:txBody>
      </p:sp>
      <p:pic>
        <p:nvPicPr>
          <p:cNvPr id="5" name="Picture 4"/>
          <p:cNvPicPr>
            <a:picLocks noChangeAspect="1"/>
          </p:cNvPicPr>
          <p:nvPr/>
        </p:nvPicPr>
        <p:blipFill>
          <a:blip r:embed="rId2"/>
          <a:stretch>
            <a:fillRect/>
          </a:stretch>
        </p:blipFill>
        <p:spPr>
          <a:xfrm>
            <a:off x="1527835" y="3226354"/>
            <a:ext cx="6578835" cy="365005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Cooperation between States </a:t>
            </a:r>
            <a:endParaRPr lang="en-US" dirty="0"/>
          </a:p>
        </p:txBody>
      </p:sp>
      <p:sp>
        <p:nvSpPr>
          <p:cNvPr id="3" name="Content Placeholder 2"/>
          <p:cNvSpPr>
            <a:spLocks noGrp="1"/>
          </p:cNvSpPr>
          <p:nvPr>
            <p:ph sz="quarter" idx="1"/>
          </p:nvPr>
        </p:nvSpPr>
        <p:spPr>
          <a:xfrm>
            <a:off x="301752" y="1417638"/>
            <a:ext cx="8534400" cy="4800600"/>
          </a:xfrm>
        </p:spPr>
        <p:txBody>
          <a:bodyPr/>
          <a:lstStyle/>
          <a:p>
            <a:r>
              <a:rPr lang="en-US" dirty="0" smtClean="0"/>
              <a:t>Full faith &amp; credit clause – states must recognize documents &amp; legal acts of other states as valid</a:t>
            </a:r>
          </a:p>
          <a:p>
            <a:pPr lvl="1"/>
            <a:r>
              <a:rPr lang="en-US" dirty="0"/>
              <a:t>Article IV, Section </a:t>
            </a:r>
            <a:r>
              <a:rPr lang="en-US" dirty="0" smtClean="0"/>
              <a:t>1: Full </a:t>
            </a:r>
            <a:r>
              <a:rPr lang="en-US" dirty="0"/>
              <a:t>faith and credit shall be given in each state to the public acts, records, and judicial proceedings of every other state. And the Congress may by general laws prescribe the manner in which such acts, records, and proceedings shall be proved, and the effect thereof.[5]</a:t>
            </a:r>
            <a:endParaRPr lang="en-US" dirty="0" smtClean="0"/>
          </a:p>
          <a:p>
            <a:r>
              <a:rPr lang="en-US" dirty="0" smtClean="0"/>
              <a:t>Extradition </a:t>
            </a:r>
          </a:p>
          <a:p>
            <a:pPr lvl="1"/>
            <a:r>
              <a:rPr lang="en-US" dirty="0" smtClean="0"/>
              <a:t>Deporting a person accused or convicted of a crime, back to the state these charges are held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9840" y="456529"/>
            <a:ext cx="6438240" cy="4235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099" name="Text Box 2"/>
          <p:cNvSpPr txBox="1">
            <a:spLocks noChangeArrowheads="1"/>
          </p:cNvSpPr>
          <p:nvPr/>
        </p:nvSpPr>
        <p:spPr bwMode="auto">
          <a:xfrm>
            <a:off x="966240" y="4811546"/>
            <a:ext cx="7050240" cy="1589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9" tIns="40820" rIns="81639" bIns="4082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pitchFamily="34" charset="-128"/>
                <a:cs typeface="Arial Unicode MS"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pitchFamily="34" charset="-128"/>
                <a:cs typeface="Arial Unicode MS"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pitchFamily="34" charset="-128"/>
                <a:cs typeface="Arial Unicode MS"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pitchFamily="34" charset="-128"/>
                <a:cs typeface="Arial Unicode MS"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pitchFamily="34" charset="-128"/>
                <a:cs typeface="Arial Unicode MS" pitchFamily="34"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pitchFamily="34" charset="-128"/>
                <a:cs typeface="Arial Unicode MS" pitchFamily="34"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pitchFamily="34" charset="-128"/>
                <a:cs typeface="Arial Unicode MS" pitchFamily="34"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pitchFamily="34" charset="-128"/>
                <a:cs typeface="Arial Unicode MS" pitchFamily="34"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pitchFamily="34" charset="-128"/>
                <a:cs typeface="Arial Unicode MS" pitchFamily="34" charset="-128"/>
              </a:defRPr>
            </a:lvl9pPr>
          </a:lstStyle>
          <a:p>
            <a:pPr algn="ctr" eaLnBrk="1">
              <a:lnSpc>
                <a:spcPct val="118000"/>
              </a:lnSpc>
            </a:pPr>
            <a:r>
              <a:rPr lang="en-US" altLang="en-US" sz="2900" b="1" dirty="0">
                <a:solidFill>
                  <a:schemeClr val="tx1"/>
                </a:solidFill>
                <a:latin typeface="Arial Black" pitchFamily="34" charset="0"/>
                <a:hlinkClick r:id="rId4"/>
              </a:rPr>
              <a:t>Virginia State Government</a:t>
            </a:r>
            <a:endParaRPr lang="en-US" altLang="en-US" sz="2900" b="1" dirty="0">
              <a:solidFill>
                <a:schemeClr val="tx1"/>
              </a:solidFill>
              <a:latin typeface="Arial Black" pitchFamily="34" charset="0"/>
            </a:endParaRPr>
          </a:p>
        </p:txBody>
      </p:sp>
    </p:spTree>
    <p:extLst>
      <p:ext uri="{BB962C8B-B14F-4D97-AF65-F5344CB8AC3E}">
        <p14:creationId xmlns:p14="http://schemas.microsoft.com/office/powerpoint/2010/main" val="642202775"/>
      </p:ext>
    </p:extLst>
  </p:cSld>
  <p:clrMapOvr>
    <a:masterClrMapping/>
  </p:clrMapOvr>
  <p:transition spd="med">
    <p:split orient="vert" dir="in"/>
  </p:transition>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680" y="1424310"/>
            <a:ext cx="8490240" cy="4631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123" name="Text Box 2"/>
          <p:cNvSpPr txBox="1">
            <a:spLocks noChangeArrowheads="1"/>
          </p:cNvSpPr>
          <p:nvPr/>
        </p:nvSpPr>
        <p:spPr bwMode="auto">
          <a:xfrm>
            <a:off x="2210400" y="249146"/>
            <a:ext cx="4976640" cy="967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9" tIns="55188" rIns="81639" bIns="4082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pitchFamily="34" charset="-128"/>
                <a:cs typeface="Arial Unicode MS" pitchFamily="34" charset="-128"/>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pitchFamily="34" charset="-128"/>
                <a:cs typeface="Arial Unicode MS"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pitchFamily="34" charset="-128"/>
                <a:cs typeface="Arial Unicode MS"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pitchFamily="34" charset="-128"/>
                <a:cs typeface="Arial Unicode MS"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pitchFamily="34" charset="-128"/>
                <a:cs typeface="Arial Unicode MS" pitchFamily="34"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pitchFamily="34" charset="-128"/>
                <a:cs typeface="Arial Unicode MS" pitchFamily="34"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pitchFamily="34" charset="-128"/>
                <a:cs typeface="Arial Unicode MS" pitchFamily="34"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pitchFamily="34" charset="-128"/>
                <a:cs typeface="Arial Unicode MS" pitchFamily="34"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pitchFamily="34" charset="-128"/>
                <a:cs typeface="Arial Unicode MS" pitchFamily="34" charset="-128"/>
              </a:defRPr>
            </a:lvl9pPr>
          </a:lstStyle>
          <a:p>
            <a:pPr algn="ctr" eaLnBrk="1"/>
            <a:r>
              <a:rPr lang="en-US" altLang="en-US">
                <a:solidFill>
                  <a:schemeClr val="tx1"/>
                </a:solidFill>
              </a:rPr>
              <a:t>Virginia's capitol is located in Richmond. Richmond is the location for Virginia's state government.</a:t>
            </a:r>
          </a:p>
        </p:txBody>
      </p:sp>
    </p:spTree>
    <p:extLst>
      <p:ext uri="{BB962C8B-B14F-4D97-AF65-F5344CB8AC3E}">
        <p14:creationId xmlns:p14="http://schemas.microsoft.com/office/powerpoint/2010/main" val="854357908"/>
      </p:ext>
    </p:extLst>
  </p:cSld>
  <p:clrMapOvr>
    <a:masterClrMapping/>
  </p:clrMapOvr>
  <p:transition spd="med">
    <p:split orient="vert" dir="in"/>
  </p:transition>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1829</TotalTime>
  <Words>1173</Words>
  <Application>Microsoft Office PowerPoint</Application>
  <PresentationFormat>On-screen Show (4:3)</PresentationFormat>
  <Paragraphs>228</Paragraphs>
  <Slides>39</Slides>
  <Notes>4</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Civic</vt:lpstr>
      <vt:lpstr>Virginia State &amp; Local Government</vt:lpstr>
      <vt:lpstr>What is the Federal System?</vt:lpstr>
      <vt:lpstr>Supremacy Clause </vt:lpstr>
      <vt:lpstr>National Government v. State Governments</vt:lpstr>
      <vt:lpstr>Cooperation Between National and State</vt:lpstr>
      <vt:lpstr>PowerPoint Presentation</vt:lpstr>
      <vt:lpstr>Cooperation between States </vt:lpstr>
      <vt:lpstr>PowerPoint Presentation</vt:lpstr>
      <vt:lpstr>PowerPoint Presentation</vt:lpstr>
      <vt:lpstr>Virginia Constitution</vt:lpstr>
      <vt:lpstr>The Executive Branch</vt:lpstr>
      <vt:lpstr>(continued)</vt:lpstr>
      <vt:lpstr>Executive Branch</vt:lpstr>
      <vt:lpstr>Executive Branch</vt:lpstr>
      <vt:lpstr>Ways the Executive Branch influences Policy Making </vt:lpstr>
      <vt:lpstr>Legislative Branch </vt:lpstr>
      <vt:lpstr>Roles of the Legislative Branch</vt:lpstr>
      <vt:lpstr>Primary Issues of the State Legislature</vt:lpstr>
      <vt:lpstr>Virginia Judicial System</vt:lpstr>
      <vt:lpstr>Virginia Court Ranking</vt:lpstr>
      <vt:lpstr>Virginia Juvenile and Domestic Relations District Court </vt:lpstr>
      <vt:lpstr>General District Court</vt:lpstr>
      <vt:lpstr>Circuit Court</vt:lpstr>
      <vt:lpstr>Court of Appeals (of Virginia)</vt:lpstr>
      <vt:lpstr>(Virginia) Supreme Court</vt:lpstr>
      <vt:lpstr>Which Court would each person start in?</vt:lpstr>
      <vt:lpstr>Local Governments </vt:lpstr>
      <vt:lpstr>Where do they get their power?</vt:lpstr>
      <vt:lpstr>Local Government Powers </vt:lpstr>
      <vt:lpstr>Lawmaking Process</vt:lpstr>
      <vt:lpstr>Counties of Virginia</vt:lpstr>
      <vt:lpstr>PowerPoint Presentation</vt:lpstr>
      <vt:lpstr>County-Level Organization</vt:lpstr>
      <vt:lpstr>County-Level Organization</vt:lpstr>
      <vt:lpstr>City or Town Level Organization </vt:lpstr>
      <vt:lpstr>Every Locality Must Have:</vt:lpstr>
      <vt:lpstr>Current Charlotte County Board of Supervisors</vt:lpstr>
      <vt:lpstr>Charlotte County</vt:lpstr>
      <vt:lpstr>PowerPoint Presentation</vt:lpstr>
    </vt:vector>
  </TitlesOfParts>
  <Company>Longwood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Virginia Court System &amp; Local Government</dc:title>
  <dc:creator>Katherine Buzan</dc:creator>
  <cp:lastModifiedBy>Joyner, Kari</cp:lastModifiedBy>
  <cp:revision>83</cp:revision>
  <dcterms:created xsi:type="dcterms:W3CDTF">2014-03-26T01:45:57Z</dcterms:created>
  <dcterms:modified xsi:type="dcterms:W3CDTF">2016-04-25T13:48:11Z</dcterms:modified>
</cp:coreProperties>
</file>