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7" r:id="rId3"/>
    <p:sldId id="296" r:id="rId4"/>
    <p:sldId id="297" r:id="rId5"/>
    <p:sldId id="299" r:id="rId6"/>
    <p:sldId id="298" r:id="rId7"/>
    <p:sldId id="258" r:id="rId8"/>
    <p:sldId id="259" r:id="rId9"/>
    <p:sldId id="289" r:id="rId10"/>
    <p:sldId id="291" r:id="rId11"/>
    <p:sldId id="293" r:id="rId12"/>
    <p:sldId id="292" r:id="rId13"/>
    <p:sldId id="294" r:id="rId14"/>
    <p:sldId id="288" r:id="rId15"/>
    <p:sldId id="261" r:id="rId16"/>
    <p:sldId id="263" r:id="rId17"/>
    <p:sldId id="264" r:id="rId18"/>
    <p:sldId id="265" r:id="rId19"/>
    <p:sldId id="266" r:id="rId20"/>
    <p:sldId id="267" r:id="rId21"/>
    <p:sldId id="268" r:id="rId22"/>
    <p:sldId id="287" r:id="rId23"/>
    <p:sldId id="282" r:id="rId24"/>
    <p:sldId id="283" r:id="rId25"/>
    <p:sldId id="284" r:id="rId26"/>
    <p:sldId id="285" r:id="rId27"/>
    <p:sldId id="286" r:id="rId28"/>
    <p:sldId id="270" r:id="rId29"/>
    <p:sldId id="271" r:id="rId30"/>
    <p:sldId id="272" r:id="rId31"/>
    <p:sldId id="273" r:id="rId32"/>
    <p:sldId id="274" r:id="rId33"/>
    <p:sldId id="275" r:id="rId34"/>
    <p:sldId id="295" r:id="rId35"/>
    <p:sldId id="277" r:id="rId36"/>
    <p:sldId id="278" r:id="rId37"/>
    <p:sldId id="279" r:id="rId38"/>
    <p:sldId id="280" r:id="rId39"/>
    <p:sldId id="290" r:id="rId40"/>
    <p:sldId id="300" r:id="rId4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7FDE7A6-98EA-4783-BBAA-A60C960790E3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DF1B580-111C-4212-91F5-F75D5FD0B5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69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3A6394A-298D-43A6-8F90-569E21F16337}" type="datetimeFigureOut">
              <a:rPr lang="en-US" smtClean="0"/>
              <a:pPr/>
              <a:t>10/10/2013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6B0DCF0-A27C-4EC9-89A2-C4696707B3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495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0DCF0-A27C-4EC9-89A2-C4696707B340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0DCF0-A27C-4EC9-89A2-C4696707B340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0DCF0-A27C-4EC9-89A2-C4696707B340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0DCF0-A27C-4EC9-89A2-C4696707B340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0DCF0-A27C-4EC9-89A2-C4696707B340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0DCF0-A27C-4EC9-89A2-C4696707B340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0DCF0-A27C-4EC9-89A2-C4696707B340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0DCF0-A27C-4EC9-89A2-C4696707B340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0DCF0-A27C-4EC9-89A2-C4696707B340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0DCF0-A27C-4EC9-89A2-C4696707B340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0DCF0-A27C-4EC9-89A2-C4696707B340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0DCF0-A27C-4EC9-89A2-C4696707B340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0DCF0-A27C-4EC9-89A2-C4696707B340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0DCF0-A27C-4EC9-89A2-C4696707B340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0DCF0-A27C-4EC9-89A2-C4696707B340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0DCF0-A27C-4EC9-89A2-C4696707B340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0DCF0-A27C-4EC9-89A2-C4696707B340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0DCF0-A27C-4EC9-89A2-C4696707B340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0DCF0-A27C-4EC9-89A2-C4696707B340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0DCF0-A27C-4EC9-89A2-C4696707B340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0DCF0-A27C-4EC9-89A2-C4696707B340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0DCF0-A27C-4EC9-89A2-C4696707B340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0DCF0-A27C-4EC9-89A2-C4696707B340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0DCF0-A27C-4EC9-89A2-C4696707B340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0DCF0-A27C-4EC9-89A2-C4696707B340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0DCF0-A27C-4EC9-89A2-C4696707B340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0DCF0-A27C-4EC9-89A2-C4696707B34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0DCF0-A27C-4EC9-89A2-C4696707B340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E965438-5C48-48B7-A06C-D4C203C2EF60}" type="datetimeFigureOut">
              <a:rPr lang="en-US" smtClean="0"/>
              <a:pPr/>
              <a:t>10/10/2013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D2B57BE-4282-412B-A918-CC4E33FC17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965438-5C48-48B7-A06C-D4C203C2EF60}" type="datetimeFigureOut">
              <a:rPr lang="en-US" smtClean="0"/>
              <a:pPr/>
              <a:t>10/10/2013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2B57BE-4282-412B-A918-CC4E33FC17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E965438-5C48-48B7-A06C-D4C203C2EF60}" type="datetimeFigureOut">
              <a:rPr lang="en-US" smtClean="0"/>
              <a:pPr/>
              <a:t>10/10/2013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D2B57BE-4282-412B-A918-CC4E33FC17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965438-5C48-48B7-A06C-D4C203C2EF60}" type="datetimeFigureOut">
              <a:rPr lang="en-US" smtClean="0"/>
              <a:pPr/>
              <a:t>10/10/2013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2B57BE-4282-412B-A918-CC4E33FC17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E965438-5C48-48B7-A06C-D4C203C2EF60}" type="datetimeFigureOut">
              <a:rPr lang="en-US" smtClean="0"/>
              <a:pPr/>
              <a:t>10/10/2013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D2B57BE-4282-412B-A918-CC4E33FC17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965438-5C48-48B7-A06C-D4C203C2EF60}" type="datetimeFigureOut">
              <a:rPr lang="en-US" smtClean="0"/>
              <a:pPr/>
              <a:t>10/10/2013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2B57BE-4282-412B-A918-CC4E33FC17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965438-5C48-48B7-A06C-D4C203C2EF60}" type="datetimeFigureOut">
              <a:rPr lang="en-US" smtClean="0"/>
              <a:pPr/>
              <a:t>10/10/2013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2B57BE-4282-412B-A918-CC4E33FC17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965438-5C48-48B7-A06C-D4C203C2EF60}" type="datetimeFigureOut">
              <a:rPr lang="en-US" smtClean="0"/>
              <a:pPr/>
              <a:t>10/10/2013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2B57BE-4282-412B-A918-CC4E33FC17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E965438-5C48-48B7-A06C-D4C203C2EF60}" type="datetimeFigureOut">
              <a:rPr lang="en-US" smtClean="0"/>
              <a:pPr/>
              <a:t>10/10/2013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2B57BE-4282-412B-A918-CC4E33FC17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965438-5C48-48B7-A06C-D4C203C2EF60}" type="datetimeFigureOut">
              <a:rPr lang="en-US" smtClean="0"/>
              <a:pPr/>
              <a:t>10/10/2013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2B57BE-4282-412B-A918-CC4E33FC17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965438-5C48-48B7-A06C-D4C203C2EF60}" type="datetimeFigureOut">
              <a:rPr lang="en-US" smtClean="0"/>
              <a:pPr/>
              <a:t>10/10/2013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2B57BE-4282-412B-A918-CC4E33FC17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E965438-5C48-48B7-A06C-D4C203C2EF60}" type="datetimeFigureOut">
              <a:rPr lang="en-US" smtClean="0"/>
              <a:pPr/>
              <a:t>10/10/2013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D2B57BE-4282-412B-A918-CC4E33FC17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youtube.com/watch?v=1sONfxPCTU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orise.orau.gov/cdc/applicants/current-research-opportunities.aspx" TargetMode="External"/><Relationship Id="rId7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wmf"/><Relationship Id="rId5" Type="http://schemas.openxmlformats.org/officeDocument/2006/relationships/image" Target="../media/image24.jpeg"/><Relationship Id="rId4" Type="http://schemas.openxmlformats.org/officeDocument/2006/relationships/image" Target="../media/image23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roman+republic&amp;source=images&amp;cd=&amp;cad=rja&amp;docid=4_FFDIk1Mp0cVM&amp;tbnid=asRS7Hpn8ZOy3M:&amp;ved=0CAUQjRw&amp;url=http://92849662.nhd.weebly.com/rome-republic.html&amp;ei=BiGmUZ2TLaPA4AOih4DIBw&amp;bvm=bv.47008514,d.dmg&amp;psig=AFQjCNFoRx1A65GcSGnUk0dgYDixlKm34w&amp;ust=136992832240537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wmf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CvTq5Dgd7o" TargetMode="External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aculty.cua.edu/pennington/frankfurtiuslex2007/SupremeCourt5.html" TargetMode="External"/><Relationship Id="rId5" Type="http://schemas.openxmlformats.org/officeDocument/2006/relationships/hyperlink" Target="http://faculty.cua.edu/pennington/frankfurtiuslex2007/SupremeCourt4.html" TargetMode="External"/><Relationship Id="rId4" Type="http://schemas.openxmlformats.org/officeDocument/2006/relationships/hyperlink" Target="http://www.youtube.com/watch?v=g2r4MkcMBdQ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cademic.shu.edu/honors/rousseau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6J730PqBik&amp;feature=player_embedded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cademic.shu.edu/honors/John_Locke_Kneller.jpg" TargetMode="Externa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3QGy2SbXTNE" TargetMode="Externa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TU9Hs7U32w&amp;feature=player_embedded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web.furman.edu/~pecoy/f411/authors/images/montesquieu/portrait1.jpg" TargetMode="Externa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zr.mvnu.edu/faculty/trearick/english/rearick/readings/authors/specific/voltaire.htm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ailymail.co.uk/news/article-467588/Iranian-wife-faces-death-stoning-adultery.html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xaminer.com/article/hamas-children-s-summer-camps-teach-palestinian-kids-terror-tactics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arlotteva.com/local_gov.htm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sO75ZsvMkc8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Map-of-absolute-monarchy.pn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://www.google.com/url?sa=i&amp;source=images&amp;cd=&amp;cad=rja&amp;docid=s-6LWrhOWCbZ3M&amp;tbnid=me_acbdI60senM:&amp;ved=0CAgQjRwwAA&amp;url=http%3A%2F%2Fcommons.wikimedia.org%2Fwiki%2FFile%3AMap-of-absolute-monarchy.png&amp;ei=4dZWUqa5IPeq4AP044C4BQ&amp;psig=AFQjCNH8nHHYaLN9zU6uhF81k6rYkyD3wA&amp;ust=1381509217567565" TargetMode="External"/><Relationship Id="rId4" Type="http://schemas.openxmlformats.org/officeDocument/2006/relationships/hyperlink" Target="http://www.planetrulers.com/current-dictators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O9-qmwRoGQ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susd.k12.ca.us/users/kevin.husen/AmericanGov/Book/iText/products/0-13-251359-5/ch1/ch1_s2_4.html" TargetMode="External"/><Relationship Id="rId4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h23Mm0XlNk&amp;feature=player_embedded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69uX6oNKyg&amp;feature=player_embedded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JmAm5GVx5v8&amp;feature=related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www.youtube.com/watch?v=Kz365CD0iWQ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aculty.umf.maine.edu/walter.sargent/public.www/web%20103/7-YR-War-map.jpg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Seack6kqiGk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6iITHT8LJE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Dzwtl5Z2cA&amp;feature=related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feature=fvwp&amp;NR=1&amp;v=yb7MI8NQLoo" TargetMode="External"/><Relationship Id="rId4" Type="http://schemas.openxmlformats.org/officeDocument/2006/relationships/hyperlink" Target="http://www.youtube.com/watch?v=M8U4T1IH1C8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yx4r8h1o9c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teachingamericanhistory.org/static/neh/interactives/americanrevolution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//upload.wikimedia.org/wikipedia/commons/7/7e/Somalian_Piracy_Threat_Map_2010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://content.time.com/time/world/article/0,8599,1866404,00.html" TargetMode="External"/><Relationship Id="rId4" Type="http://schemas.openxmlformats.org/officeDocument/2006/relationships/hyperlink" Target="http://en.wikipedia.org/wiki/File:Somalian_Piracy_Threat_Map_2010.p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//upload.wikimedia.org/wikipedia/commons/0/0b/Grand_Ayatollah_Ali_Khamenei%2C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File:Grand_Ayatollah_Ali_Khamenei,.jpg" TargetMode="External"/><Relationship Id="rId4" Type="http://schemas.openxmlformats.org/officeDocument/2006/relationships/hyperlink" Target="http://www.sajed.ir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supreme+court&amp;source=images&amp;cd=&amp;cad=rja&amp;docid=L62hrd4zyQeYNM&amp;tbnid=IRrd9eJeZvF5QM:&amp;ved=0CAUQjRw&amp;url=http://thinkprogress.org/tag/supreme-court/&amp;ei=-R-mUafFMbiw4AOd24D4Bw&amp;bvm=bv.47008514,d.dmg&amp;psig=AFQjCNEgMBN9CInE9Xyi8iOvRcbUaIo6YQ&amp;ust=1369928053161633" TargetMode="External"/><Relationship Id="rId3" Type="http://schemas.openxmlformats.org/officeDocument/2006/relationships/hyperlink" Target="http://www.youtube.com/watch?v=ZCB8EOY5d48" TargetMode="External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white+house&amp;source=images&amp;cd=&amp;cad=rja&amp;docid=o4svSqGwYelNmM&amp;tbnid=3RfByYgFsykm8M:&amp;ved=0CAUQjRw&amp;url=http://www.whitehouse.gov/our-government/executive-branch&amp;ei=2R-mUaO5GejB4APYl4GgBw&amp;bvm=bv.47008514,d.dmg&amp;psig=AFQjCNFc0DhsrUutGBc12INS-WHZiYv2Qg&amp;ust=1369928023144366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www.google.com/url?sa=i&amp;rct=j&amp;q=congress&amp;source=images&amp;cd=&amp;cad=rja&amp;docid=8KxXxQnXovsNRM&amp;tbnid=sU4I0btL6GvrvM:&amp;ved=0CAUQjRw&amp;url=http://salsa3.salsalabs.com/o/1881/p/dia/action/public/?action_KEY=8192&amp;ei=wh-mUba1Nsvk4APvoID4Ag&amp;bvm=bv.47008514,d.dmg&amp;psig=AFQjCNFWoTZSev10vcoBbVyrimwonaQ6Aw&amp;ust=1369928000429474" TargetMode="External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u.s.+constitution&amp;source=images&amp;cd=&amp;cad=rja&amp;docid=o5FDdPJ8EMgDUM&amp;tbnid=2KzAxQzjo8q2QM:&amp;ved=0CAUQjRw&amp;url=http://en.wikipedia.org/wiki/United_States_Constitution&amp;ei=JSCmUamID8_64APX9ICwAQ&amp;bvm=bv.47008514,d.dmg&amp;psig=AFQjCNFf6GhngO-WeaISoSncDFaoXqaKrA&amp;ust=136992809422479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 GOVERNMENT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TEST #1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Principles of Government &amp; Origins of American Government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5 Functions of Government</a:t>
            </a:r>
            <a:endParaRPr lang="en-US" b="1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239000" cy="4846320"/>
          </a:xfrm>
        </p:spPr>
        <p:txBody>
          <a:bodyPr/>
          <a:lstStyle/>
          <a:p>
            <a:pPr marL="609600" indent="-609600">
              <a:buFontTx/>
              <a:buNone/>
            </a:pPr>
            <a:endParaRPr lang="en-US" sz="2400" b="1" dirty="0"/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2400" b="1" dirty="0" smtClean="0"/>
              <a:t>Establish justice</a:t>
            </a:r>
            <a:endParaRPr lang="en-US" sz="2400" b="1" dirty="0"/>
          </a:p>
          <a:p>
            <a:pPr marL="990600" lvl="1" indent="-533400">
              <a:buFont typeface="Wingdings" pitchFamily="2" charset="2"/>
              <a:buChar char="§"/>
            </a:pPr>
            <a:r>
              <a:rPr lang="en-US" sz="2400" dirty="0" smtClean="0"/>
              <a:t>Ensure laws are carried out in a fair and reasonable manner</a:t>
            </a:r>
            <a:endParaRPr lang="en-US" sz="2400" dirty="0"/>
          </a:p>
          <a:p>
            <a:pPr marL="990600" lvl="1" indent="-533400">
              <a:buFontTx/>
              <a:buNone/>
            </a:pPr>
            <a:endParaRPr lang="en-US" sz="2400" dirty="0"/>
          </a:p>
          <a:p>
            <a:pPr marL="990600" lvl="1" indent="-533400"/>
            <a:endParaRPr lang="en-US" b="1" dirty="0"/>
          </a:p>
          <a:p>
            <a:pPr marL="609600" indent="-609600">
              <a:buFontTx/>
              <a:buNone/>
            </a:pPr>
            <a:endParaRPr lang="en-US" sz="2400" b="1" dirty="0"/>
          </a:p>
        </p:txBody>
      </p:sp>
      <p:pic>
        <p:nvPicPr>
          <p:cNvPr id="3074" name="Picture 2" descr="C:\Users\dunnavantk\AppData\Local\Microsoft\Windows\Temporary Internet Files\Content.IE5\20Y7PNS7\MP90034162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2786">
            <a:off x="489774" y="3545436"/>
            <a:ext cx="2044025" cy="286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unnavantk\AppData\Local\Microsoft\Windows\Temporary Internet Files\Content.IE5\4L07S5E3\MP90040748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0998">
            <a:off x="6467003" y="4022967"/>
            <a:ext cx="2454163" cy="163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dunnavantk\AppData\Local\Microsoft\Windows\Temporary Internet Files\Content.IE5\4L07S5E3\MC90028717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53" y="3552771"/>
            <a:ext cx="3629685" cy="257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400" b="1" dirty="0"/>
              <a:t>3. </a:t>
            </a:r>
            <a:r>
              <a:rPr lang="en-US" sz="2400" b="1" dirty="0" smtClean="0"/>
              <a:t>Ensure domestic tranquility</a:t>
            </a:r>
            <a:endParaRPr lang="en-US" sz="2400" b="1" dirty="0"/>
          </a:p>
          <a:p>
            <a:pPr lvl="1">
              <a:buFont typeface="Wingdings" pitchFamily="2" charset="2"/>
              <a:buChar char="§"/>
            </a:pPr>
            <a:endParaRPr lang="en-US" sz="1400" dirty="0" smtClean="0"/>
          </a:p>
          <a:p>
            <a:pPr lvl="1">
              <a:buFont typeface="Wingdings" pitchFamily="2" charset="2"/>
              <a:buChar char="§"/>
            </a:pPr>
            <a:endParaRPr lang="en-US" sz="1400" dirty="0" smtClean="0"/>
          </a:p>
          <a:p>
            <a:pPr lvl="1">
              <a:buFont typeface="Wingdings" pitchFamily="2" charset="2"/>
              <a:buChar char="§"/>
            </a:pPr>
            <a:endParaRPr lang="en-US" sz="1400" dirty="0" smtClean="0"/>
          </a:p>
          <a:p>
            <a:pPr lvl="1">
              <a:buFont typeface="Wingdings" pitchFamily="2" charset="2"/>
              <a:buChar char="§"/>
            </a:pPr>
            <a:endParaRPr lang="en-US" sz="1400" dirty="0" smtClean="0"/>
          </a:p>
          <a:p>
            <a:pPr lvl="1">
              <a:buNone/>
            </a:pPr>
            <a:endParaRPr lang="en-US" sz="1400" dirty="0" smtClean="0"/>
          </a:p>
          <a:p>
            <a:pPr lvl="1">
              <a:buNone/>
            </a:pPr>
            <a:endParaRPr lang="en-US" sz="1400" dirty="0" smtClean="0"/>
          </a:p>
          <a:p>
            <a:pPr lvl="1">
              <a:buNone/>
            </a:pPr>
            <a:endParaRPr lang="en-US" sz="1400" dirty="0" smtClean="0"/>
          </a:p>
          <a:p>
            <a:pPr lvl="1">
              <a:buNone/>
            </a:pPr>
            <a:endParaRPr lang="en-US" sz="1400" dirty="0" smtClean="0"/>
          </a:p>
          <a:p>
            <a:pPr lvl="1">
              <a:buFont typeface="Wingdings" pitchFamily="2" charset="2"/>
              <a:buChar char="§"/>
            </a:pPr>
            <a:r>
              <a:rPr lang="en-US" sz="1400" dirty="0" smtClean="0"/>
              <a:t>Examples:</a:t>
            </a:r>
          </a:p>
          <a:p>
            <a:pPr lvl="1">
              <a:buFont typeface="Wingdings" pitchFamily="2" charset="2"/>
              <a:buChar char="§"/>
            </a:pPr>
            <a:r>
              <a:rPr lang="en-US" sz="1400" dirty="0" smtClean="0"/>
              <a:t>1970</a:t>
            </a:r>
            <a:r>
              <a:rPr lang="en-US" sz="1400" dirty="0"/>
              <a:t>: Kent State</a:t>
            </a:r>
          </a:p>
          <a:p>
            <a:pPr lvl="1">
              <a:buFont typeface="Wingdings" pitchFamily="2" charset="2"/>
              <a:buChar char="§"/>
            </a:pPr>
            <a:r>
              <a:rPr lang="en-US" sz="1400" dirty="0"/>
              <a:t>1992: </a:t>
            </a:r>
            <a:r>
              <a:rPr lang="en-US" sz="1400" dirty="0">
                <a:hlinkClick r:id="rId2"/>
              </a:rPr>
              <a:t>LA Riots</a:t>
            </a:r>
            <a:endParaRPr lang="en-US" sz="2400" dirty="0"/>
          </a:p>
          <a:p>
            <a:pPr lvl="1">
              <a:buFont typeface="Wingdings" pitchFamily="2" charset="2"/>
              <a:buNone/>
            </a:pPr>
            <a:endParaRPr lang="en-US" sz="2400" dirty="0"/>
          </a:p>
          <a:p>
            <a:pPr>
              <a:buFontTx/>
              <a:buNone/>
            </a:pPr>
            <a:endParaRPr lang="en-US" sz="2400" dirty="0"/>
          </a:p>
        </p:txBody>
      </p:sp>
      <p:pic>
        <p:nvPicPr>
          <p:cNvPr id="9220" name="Picture 4" descr="May 4, 1970: During an anti-war protest at Kent &#10;                          State University in Ohio, troops of National Guard &#10;                          soldiers shot and killed four students. Ten days later, &#10;                          In Mississippi, two students were killed by police at &#10;                          Jackson State University &#10;                          as they protested the deaths at Kent State and the Vietnam &#10;                          War.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2209800"/>
            <a:ext cx="3124200" cy="3010298"/>
          </a:xfrm>
          <a:prstGeom prst="rect">
            <a:avLst/>
          </a:prstGeom>
          <a:noFill/>
        </p:spPr>
      </p:pic>
      <p:pic>
        <p:nvPicPr>
          <p:cNvPr id="9221" name="Picture 5" descr="1101920511_4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666" y="3207224"/>
            <a:ext cx="2601913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400" b="1" dirty="0"/>
              <a:t>2. Provide </a:t>
            </a:r>
            <a:r>
              <a:rPr lang="en-US" sz="2400" b="1" dirty="0" smtClean="0"/>
              <a:t>for the common defense</a:t>
            </a:r>
          </a:p>
          <a:p>
            <a:pPr lvl="1"/>
            <a:r>
              <a:rPr lang="en-US" sz="2100" b="1" dirty="0" smtClean="0"/>
              <a:t>Over $500 billion/year</a:t>
            </a:r>
            <a:endParaRPr lang="en-US" sz="2100" b="1" dirty="0" smtClean="0"/>
          </a:p>
          <a:p>
            <a:pPr>
              <a:buFontTx/>
              <a:buNone/>
            </a:pPr>
            <a:r>
              <a:rPr lang="en-US" sz="2400" b="1" dirty="0"/>
              <a:t>	</a:t>
            </a:r>
            <a:endParaRPr lang="en-US" sz="2400" dirty="0"/>
          </a:p>
          <a:p>
            <a:pPr lvl="1">
              <a:buFont typeface="Wingdings" pitchFamily="2" charset="2"/>
              <a:buNone/>
            </a:pPr>
            <a:endParaRPr lang="en-US" sz="2400" dirty="0"/>
          </a:p>
          <a:p>
            <a:pPr>
              <a:buFontTx/>
              <a:buNone/>
            </a:pPr>
            <a:endParaRPr lang="en-US" sz="2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dunnavantk\AppData\Local\Microsoft\Windows\Temporary Internet Files\Content.IE5\4L07S5E3\MP90028907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000"/>
            <a:ext cx="3657600" cy="242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unnavantk\AppData\Local\Microsoft\Windows\Temporary Internet Files\Content.IE5\XKIAYY45\MP90039932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67000"/>
            <a:ext cx="3596640" cy="239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400" b="1" dirty="0"/>
              <a:t>4. </a:t>
            </a:r>
            <a:r>
              <a:rPr lang="en-US" sz="2400" b="1" dirty="0" smtClean="0"/>
              <a:t>Promote the general welfare</a:t>
            </a:r>
            <a:endParaRPr lang="en-US" sz="2400" b="1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400" b="1" dirty="0"/>
              <a:t>5. </a:t>
            </a:r>
            <a:r>
              <a:rPr lang="en-US" sz="2400" b="1" dirty="0" smtClean="0"/>
              <a:t>Secure the blessings of liberty</a:t>
            </a:r>
            <a:endParaRPr lang="en-US" dirty="0"/>
          </a:p>
          <a:p>
            <a:pPr lvl="1">
              <a:buNone/>
            </a:pP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DC Researc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6" y="3276600"/>
            <a:ext cx="4521542" cy="300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504" y="6250674"/>
            <a:ext cx="5181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Photo by Greg </a:t>
            </a:r>
            <a:r>
              <a:rPr lang="en-US" sz="1000" dirty="0" err="1"/>
              <a:t>Knobloch</a:t>
            </a:r>
            <a:r>
              <a:rPr lang="en-US" sz="1000" dirty="0"/>
              <a:t>, Centers for Disease Control and </a:t>
            </a:r>
            <a:r>
              <a:rPr lang="en-US" sz="1000" dirty="0" smtClean="0"/>
              <a:t>Prevention</a:t>
            </a:r>
          </a:p>
          <a:p>
            <a:r>
              <a:rPr lang="en-US" sz="1000" dirty="0"/>
              <a:t>Retrieved from </a:t>
            </a:r>
            <a:r>
              <a:rPr lang="en-US" sz="1000" dirty="0">
                <a:hlinkClick r:id="rId3"/>
              </a:rPr>
              <a:t>http://</a:t>
            </a:r>
            <a:r>
              <a:rPr lang="en-US" sz="1000" dirty="0" smtClean="0">
                <a:hlinkClick r:id="rId3"/>
              </a:rPr>
              <a:t>orise.orau.gov/cdc/applicants/current-research-opportunities.aspx</a:t>
            </a:r>
            <a:r>
              <a:rPr lang="en-US" sz="1000" dirty="0" smtClean="0"/>
              <a:t> </a:t>
            </a:r>
            <a:endParaRPr lang="en-US" sz="1000" dirty="0"/>
          </a:p>
        </p:txBody>
      </p:sp>
      <p:pic>
        <p:nvPicPr>
          <p:cNvPr id="1027" name="Picture 3" descr="C:\Users\dunnavantk\AppData\Local\Microsoft\Windows\Temporary Internet Files\Content.IE5\XKIAYY45\MM900300529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9570">
            <a:off x="6151037" y="2554121"/>
            <a:ext cx="2115830" cy="144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unnavantk\AppData\Local\Microsoft\Windows\Temporary Internet Files\Content.IE5\XKIAYY45\MP900442526[1]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0" r="38927"/>
          <a:stretch/>
        </p:blipFill>
        <p:spPr bwMode="auto">
          <a:xfrm>
            <a:off x="5808246" y="4562134"/>
            <a:ext cx="1665027" cy="209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unnavantk\AppData\Local\Microsoft\Windows\Temporary Internet Files\Content.IE5\20Y7PNS7\MC900048758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54307">
            <a:off x="4894379" y="2989143"/>
            <a:ext cx="1396289" cy="193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dunnavantk\AppData\Local\Microsoft\Windows\Temporary Internet Files\Content.IE5\20Y7PNS7\MP900448706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0657">
            <a:off x="7503604" y="4092052"/>
            <a:ext cx="1219199" cy="18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Origins of the State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lnSpc>
                <a:spcPct val="80000"/>
              </a:lnSpc>
              <a:buNone/>
            </a:pPr>
            <a:r>
              <a:rPr lang="en-US" altLang="en-US" sz="2800" b="1" i="1" dirty="0" smtClean="0"/>
              <a:t>1. The Force Theory</a:t>
            </a:r>
            <a:endParaRPr lang="en-US" altLang="en-US" sz="2800" i="1" dirty="0" smtClean="0"/>
          </a:p>
          <a:p>
            <a:pPr>
              <a:lnSpc>
                <a:spcPct val="80000"/>
              </a:lnSpc>
            </a:pPr>
            <a:r>
              <a:rPr lang="en-US" altLang="en-US" sz="2800" dirty="0" smtClean="0"/>
              <a:t>1person or small group took control of an area &amp; forced all within it to submit to their rule.</a:t>
            </a:r>
          </a:p>
          <a:p>
            <a:pPr marL="514350" indent="-514350">
              <a:lnSpc>
                <a:spcPct val="80000"/>
              </a:lnSpc>
              <a:buNone/>
            </a:pPr>
            <a:r>
              <a:rPr lang="en-US" altLang="en-US" sz="2800" b="1" i="1" dirty="0" smtClean="0"/>
              <a:t>2. The Evolutionary Theory</a:t>
            </a:r>
            <a:endParaRPr lang="en-US" altLang="en-US" sz="2800" dirty="0" smtClean="0"/>
          </a:p>
          <a:p>
            <a:pPr>
              <a:lnSpc>
                <a:spcPct val="80000"/>
              </a:lnSpc>
            </a:pPr>
            <a:r>
              <a:rPr lang="en-US" altLang="en-US" sz="2800" dirty="0" smtClean="0"/>
              <a:t>The state evolved naturally out of the early family </a:t>
            </a:r>
            <a:r>
              <a:rPr lang="en-US" altLang="en-US" sz="2800" dirty="0" smtClean="0"/>
              <a:t>structure (i.e.: started with head of household, then led to a “clan”).</a:t>
            </a:r>
            <a:endParaRPr lang="en-US" altLang="en-US" sz="28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 b="1" i="1" dirty="0" smtClean="0"/>
              <a:t>3. The Divine Right Theory</a:t>
            </a:r>
            <a:endParaRPr lang="en-US" altLang="en-US" sz="2800" dirty="0" smtClean="0"/>
          </a:p>
          <a:p>
            <a:pPr>
              <a:lnSpc>
                <a:spcPct val="80000"/>
              </a:lnSpc>
            </a:pPr>
            <a:r>
              <a:rPr lang="en-US" altLang="en-US" sz="2800" dirty="0" smtClean="0"/>
              <a:t>God created the state &amp; gives those of royal birth a “divine right” to rule.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 b="1" i="1" dirty="0" smtClean="0"/>
              <a:t>4. The Social Contract Theory</a:t>
            </a:r>
            <a:endParaRPr lang="en-US" altLang="en-US" sz="2800" dirty="0" smtClean="0"/>
          </a:p>
          <a:p>
            <a:pPr>
              <a:lnSpc>
                <a:spcPct val="80000"/>
              </a:lnSpc>
            </a:pPr>
            <a:r>
              <a:rPr lang="en-US" altLang="en-US" sz="2800" dirty="0" smtClean="0"/>
              <a:t>The state arose out of a voluntary act of free people.</a:t>
            </a:r>
            <a:endParaRPr lang="en-US" altLang="en-US" sz="2800" i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ORIGINS OF DEMOCRACY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Comes from 2 Greek words: demos (the people) &amp; </a:t>
            </a:r>
            <a:r>
              <a:rPr lang="en-US" sz="2800" dirty="0" err="1" smtClean="0"/>
              <a:t>kratos</a:t>
            </a:r>
            <a:r>
              <a:rPr lang="en-US" sz="2800" dirty="0" smtClean="0"/>
              <a:t> (rule or power)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sz="2800" dirty="0" smtClean="0"/>
              <a:t>Greece – Athenian direct democracy</a:t>
            </a:r>
          </a:p>
          <a:p>
            <a:r>
              <a:rPr lang="en-US" sz="2800" dirty="0" smtClean="0"/>
              <a:t>Rome – Republic (indirect or representative democracy</a:t>
            </a:r>
            <a:r>
              <a:rPr lang="en-US" sz="2800" dirty="0" smtClean="0"/>
              <a:t>)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– what we have</a:t>
            </a:r>
            <a:endParaRPr lang="en-US" sz="2800" dirty="0" smtClean="0"/>
          </a:p>
        </p:txBody>
      </p:sp>
      <p:pic>
        <p:nvPicPr>
          <p:cNvPr id="66564" name="Picture 4" descr="http://92849662.nhd.weebly.com/uploads/1/6/2/1/16211190/304261272_orig.jpg?33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3951388"/>
            <a:ext cx="4257675" cy="2906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ENLIGHTENMENT Era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Mid 1600s – 1700s</a:t>
            </a:r>
          </a:p>
          <a:p>
            <a:r>
              <a:rPr lang="en-US" dirty="0" smtClean="0"/>
              <a:t>Revolutions in science, philosophy, society &amp; politics; swept away medieval world-view &amp; ushered in the modern western world</a:t>
            </a:r>
          </a:p>
          <a:p>
            <a:pPr>
              <a:buNone/>
            </a:pPr>
            <a:r>
              <a:rPr lang="en-US" dirty="0" smtClean="0"/>
              <a:t>			</a:t>
            </a:r>
            <a:endParaRPr lang="en-US" dirty="0"/>
          </a:p>
        </p:txBody>
      </p:sp>
      <p:pic>
        <p:nvPicPr>
          <p:cNvPr id="12290" name="Picture 2" descr="C:\Users\dunnavantk\AppData\Local\Microsoft\Windows\Temporary Internet Files\Content.IE5\20Y7PNS7\MP90041167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3476065"/>
            <a:ext cx="2914650" cy="233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dunnavantk\AppData\Local\Microsoft\Windows\Temporary Internet Files\Content.IE5\4L07S5E3\MP900321177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1637">
            <a:off x="6052162" y="3644285"/>
            <a:ext cx="2011172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dunnavantk\AppData\Local\Microsoft\Windows\Temporary Internet Files\Content.IE5\20Y7PNS7\MC90007862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0990">
            <a:off x="1251394" y="3314461"/>
            <a:ext cx="1092576" cy="331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hlinkClick r:id="rId3"/>
              </a:rPr>
              <a:t>THOMAS HOBBES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50" y="1524000"/>
            <a:ext cx="7239000" cy="484632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Wrote </a:t>
            </a:r>
            <a:r>
              <a:rPr lang="en-US" sz="2400" u="sng" dirty="0" smtClean="0"/>
              <a:t>Leviathan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Government exists to prevent chaos</a:t>
            </a:r>
          </a:p>
          <a:p>
            <a:r>
              <a:rPr lang="en-US" sz="2400" dirty="0" smtClean="0"/>
              <a:t>“State of Nature” – </a:t>
            </a:r>
            <a:r>
              <a:rPr lang="en-US" sz="2400" dirty="0" smtClean="0"/>
              <a:t>i.e.: moder</a:t>
            </a:r>
            <a:r>
              <a:rPr lang="en-US" sz="2400" dirty="0" smtClean="0"/>
              <a:t>n example </a:t>
            </a:r>
            <a:r>
              <a:rPr lang="en-US" sz="2400" dirty="0" smtClean="0">
                <a:hlinkClick r:id="rId4"/>
              </a:rPr>
              <a:t>Hurricane Katrina</a:t>
            </a:r>
            <a:endParaRPr lang="en-US" sz="2400" dirty="0" smtClean="0"/>
          </a:p>
          <a:p>
            <a:r>
              <a:rPr lang="en-US" sz="2400" dirty="0" smtClean="0"/>
              <a:t>Human </a:t>
            </a:r>
            <a:r>
              <a:rPr lang="en-US" sz="2400" dirty="0"/>
              <a:t>life would be “solitary, poor, nasty, brutish, and short” without law </a:t>
            </a:r>
            <a:r>
              <a:rPr lang="en-US" sz="2400" dirty="0" smtClean="0"/>
              <a:t>&amp; order </a:t>
            </a:r>
            <a:endParaRPr lang="en-US" sz="2400" dirty="0"/>
          </a:p>
          <a:p>
            <a:r>
              <a:rPr lang="en-US" sz="2400" dirty="0"/>
              <a:t>Prior to the creation of the state….</a:t>
            </a:r>
          </a:p>
          <a:p>
            <a:pPr lvl="1"/>
            <a:r>
              <a:rPr lang="en-US" sz="2400" dirty="0"/>
              <a:t>People owned what they took by force</a:t>
            </a:r>
          </a:p>
          <a:p>
            <a:pPr lvl="1"/>
            <a:r>
              <a:rPr lang="en-US" sz="2400" dirty="0"/>
              <a:t>No authority existed to protect anyone</a:t>
            </a:r>
          </a:p>
          <a:p>
            <a:pPr lvl="1"/>
            <a:r>
              <a:rPr lang="en-US" sz="2400" dirty="0"/>
              <a:t>No one was subject to any superior power</a:t>
            </a:r>
          </a:p>
          <a:p>
            <a:endParaRPr lang="en-US" sz="2400" dirty="0" smtClean="0"/>
          </a:p>
          <a:p>
            <a:pPr>
              <a:buNone/>
            </a:pPr>
            <a:endParaRPr lang="en-US" sz="2000" dirty="0"/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2057400" y="6242447"/>
            <a:ext cx="518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sz="1000" dirty="0" smtClean="0"/>
              <a:t>Thomas Hobbes by </a:t>
            </a:r>
            <a:r>
              <a:rPr lang="en-US" sz="1000" dirty="0"/>
              <a:t>John Michael </a:t>
            </a:r>
            <a:r>
              <a:rPr lang="en-US" sz="1000" dirty="0" smtClean="0"/>
              <a:t>Wright oil </a:t>
            </a:r>
            <a:r>
              <a:rPr lang="en-US" sz="1000" dirty="0"/>
              <a:t>on canvas, circa 1669-1670 retrieved from </a:t>
            </a:r>
            <a:r>
              <a:rPr lang="en-US" sz="1000" dirty="0">
                <a:hlinkClick r:id="rId5"/>
              </a:rPr>
              <a:t>http://</a:t>
            </a:r>
            <a:r>
              <a:rPr lang="en-US" sz="1000" dirty="0" smtClean="0">
                <a:hlinkClick r:id="rId5"/>
              </a:rPr>
              <a:t>faculty.cua.edu/pennington/frankfurtiuslex2007/SupremeCourt4.html</a:t>
            </a:r>
            <a:r>
              <a:rPr lang="en-US" sz="1000" dirty="0" smtClean="0"/>
              <a:t> </a:t>
            </a:r>
            <a:endParaRPr lang="en-US" sz="1000" dirty="0"/>
          </a:p>
        </p:txBody>
      </p:sp>
      <p:pic>
        <p:nvPicPr>
          <p:cNvPr id="10242" name="Picture 2" descr="http://faculty.cua.edu/pennington/frankfurtiuslex2007/thomas_hobbes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838200"/>
            <a:ext cx="2596341" cy="316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705600" y="4014284"/>
            <a:ext cx="1414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(1588-1679)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JEAN JACQUES Rousseau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The Social Contract</a:t>
            </a:r>
            <a:endParaRPr lang="en-US" dirty="0" smtClean="0"/>
          </a:p>
          <a:p>
            <a:r>
              <a:rPr lang="en-US" dirty="0" smtClean="0"/>
              <a:t>Man is basically good, society corrupts him</a:t>
            </a:r>
          </a:p>
          <a:p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6125211" y="6461788"/>
            <a:ext cx="1485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dirty="0" smtClean="0"/>
              <a:t>(1712-1788)</a:t>
            </a:r>
            <a:endParaRPr lang="en-US" dirty="0"/>
          </a:p>
        </p:txBody>
      </p:sp>
      <p:pic>
        <p:nvPicPr>
          <p:cNvPr id="9220" name="Picture 4" descr="http://academic.shu.edu/honors/roussea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90800"/>
            <a:ext cx="3220723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5791200"/>
            <a:ext cx="42672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/>
              <a:t>Jean-Jacques Rousseau, by Maurice Quentin de la Tour, 1753. San Quentin: Musée Antoine </a:t>
            </a:r>
            <a:r>
              <a:rPr lang="fr-FR" sz="1050" b="1" dirty="0" err="1" smtClean="0"/>
              <a:t>Lécuyer</a:t>
            </a:r>
            <a:r>
              <a:rPr lang="fr-FR" sz="1050" b="1" dirty="0" smtClean="0"/>
              <a:t> </a:t>
            </a:r>
            <a:r>
              <a:rPr lang="fr-FR" sz="1050" b="1" dirty="0" err="1" smtClean="0"/>
              <a:t>retrieved</a:t>
            </a:r>
            <a:r>
              <a:rPr lang="fr-FR" sz="1050" b="1" dirty="0" smtClean="0"/>
              <a:t> </a:t>
            </a:r>
            <a:r>
              <a:rPr lang="fr-FR" sz="1050" b="1" dirty="0" err="1" smtClean="0"/>
              <a:t>from</a:t>
            </a:r>
            <a:r>
              <a:rPr lang="fr-FR" sz="1050" b="1" dirty="0" smtClean="0"/>
              <a:t> </a:t>
            </a:r>
            <a:r>
              <a:rPr lang="en-US" sz="1050" dirty="0" smtClean="0">
                <a:hlinkClick r:id="rId4"/>
              </a:rPr>
              <a:t>http</a:t>
            </a:r>
            <a:r>
              <a:rPr lang="en-US" sz="1050" dirty="0">
                <a:hlinkClick r:id="rId4"/>
              </a:rPr>
              <a:t>://</a:t>
            </a:r>
            <a:r>
              <a:rPr lang="en-US" sz="1050" dirty="0" smtClean="0">
                <a:hlinkClick r:id="rId4"/>
              </a:rPr>
              <a:t>academic.shu.edu/honors/rousseau.jpg</a:t>
            </a:r>
            <a:r>
              <a:rPr lang="en-US" sz="1050" dirty="0" smtClean="0"/>
              <a:t> </a:t>
            </a:r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hlinkClick r:id="rId3"/>
              </a:rPr>
              <a:t>JOHN LOCKE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26592"/>
            <a:ext cx="7239000" cy="4846320"/>
          </a:xfrm>
        </p:spPr>
        <p:txBody>
          <a:bodyPr>
            <a:normAutofit/>
          </a:bodyPr>
          <a:lstStyle/>
          <a:p>
            <a:r>
              <a:rPr lang="en-US" sz="2400" u="sng" dirty="0" smtClean="0"/>
              <a:t>Two Treatises of Government</a:t>
            </a:r>
            <a:endParaRPr lang="en-US" sz="2400" dirty="0" smtClean="0"/>
          </a:p>
          <a:p>
            <a:r>
              <a:rPr lang="en-US" sz="2400" dirty="0" smtClean="0"/>
              <a:t>Natural Rights – Life, Liberty &amp; Property</a:t>
            </a:r>
          </a:p>
          <a:p>
            <a:r>
              <a:rPr lang="en-US" sz="2400" dirty="0" smtClean="0"/>
              <a:t>Right to govern comes from consent of the </a:t>
            </a:r>
            <a:r>
              <a:rPr lang="en-US" sz="2400" dirty="0" smtClean="0"/>
              <a:t>people who want their natural rights protected</a:t>
            </a:r>
            <a:endParaRPr lang="en-US" sz="2400" dirty="0" smtClean="0"/>
          </a:p>
          <a:p>
            <a:r>
              <a:rPr lang="en-US" sz="2400" dirty="0" smtClean="0"/>
              <a:t>Right to rebel against an unjust government</a:t>
            </a:r>
            <a:endParaRPr lang="en-US" sz="2400" dirty="0"/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4114800" y="4572000"/>
            <a:ext cx="1485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dirty="0" smtClean="0"/>
              <a:t>(1632-1704)</a:t>
            </a:r>
            <a:endParaRPr lang="en-US" dirty="0"/>
          </a:p>
        </p:txBody>
      </p:sp>
      <p:pic>
        <p:nvPicPr>
          <p:cNvPr id="8194" name="Picture 2" descr="http://academic.shu.edu/honors/John_Locke_Knell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0"/>
            <a:ext cx="2497210" cy="291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98380" y="5562600"/>
            <a:ext cx="533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itchFamily="34" charset="0"/>
              </a:rPr>
              <a:t>John Locke, by Sir Godfrey Kneller. St. Petersburg: State Hermitage </a:t>
            </a:r>
            <a:r>
              <a:rPr lang="en-US" sz="1000" dirty="0">
                <a:latin typeface="Calibri" pitchFamily="34" charset="0"/>
              </a:rPr>
              <a:t>Museum retrieved from </a:t>
            </a:r>
            <a:r>
              <a:rPr lang="en-US" sz="1000" dirty="0">
                <a:latin typeface="Calibri" pitchFamily="34" charset="0"/>
                <a:hlinkClick r:id="rId5"/>
              </a:rPr>
              <a:t>http://</a:t>
            </a:r>
            <a:r>
              <a:rPr lang="en-US" sz="1000" dirty="0" smtClean="0">
                <a:latin typeface="Calibri" pitchFamily="34" charset="0"/>
                <a:hlinkClick r:id="rId5"/>
              </a:rPr>
              <a:t>academic.shu.edu/honors/John_Locke_Kneller.jpg</a:t>
            </a:r>
            <a:r>
              <a:rPr lang="en-US" sz="1000" dirty="0" smtClean="0">
                <a:latin typeface="Calibri" pitchFamily="34" charset="0"/>
              </a:rPr>
              <a:t> </a:t>
            </a:r>
            <a:endParaRPr lang="en-US" sz="1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WHAT IS GOVERNMENT?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institution through which a society makes and enforces its public policies</a:t>
            </a:r>
            <a:r>
              <a:rPr lang="en-US" sz="3200" dirty="0" smtClean="0"/>
              <a:t>.</a:t>
            </a:r>
            <a:endParaRPr lang="en-US" sz="32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550776" y="3616278"/>
            <a:ext cx="8400564" cy="2639798"/>
            <a:chOff x="550776" y="3616278"/>
            <a:chExt cx="8400564" cy="2639798"/>
          </a:xfrm>
        </p:grpSpPr>
        <p:pic>
          <p:nvPicPr>
            <p:cNvPr id="15365" name="Picture 5" descr="C:\Users\dunnavantk\AppData\Local\Microsoft\Windows\Temporary Internet Files\Content.IE5\XKIAYY45\MP900448414[1]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4250">
              <a:off x="6134371" y="3897109"/>
              <a:ext cx="2816969" cy="1697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63" name="Picture 3" descr="C:\Users\dunnavantk\AppData\Local\Microsoft\Windows\Temporary Internet Files\Content.IE5\20Y7PNS7\MP900448479[1]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8541" y="3616278"/>
              <a:ext cx="2895600" cy="193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64" name="Picture 4" descr="C:\Users\dunnavantk\AppData\Local\Microsoft\Windows\Temporary Internet Files\Content.IE5\4L07S5E3\MP900202202[1]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04859">
              <a:off x="550776" y="3640161"/>
              <a:ext cx="1735224" cy="26159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62" name="Picture 2" descr="C:\Users\dunnavantk\AppData\Local\Microsoft\Windows\Temporary Internet Files\Content.IE5\XKIAYY45\MP900442244[1]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3882284"/>
              <a:ext cx="2590153" cy="1726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hlinkClick r:id="rId3"/>
              </a:rPr>
              <a:t>Charles-Louis De MONTESQUIEU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The Spirit of Laws</a:t>
            </a:r>
            <a:endParaRPr lang="en-US" dirty="0" smtClean="0"/>
          </a:p>
          <a:p>
            <a:r>
              <a:rPr lang="en-US" dirty="0" smtClean="0"/>
              <a:t>3 branches of government</a:t>
            </a:r>
          </a:p>
          <a:p>
            <a:r>
              <a:rPr lang="en-US" dirty="0" smtClean="0"/>
              <a:t>Separation of powers</a:t>
            </a:r>
          </a:p>
          <a:p>
            <a:r>
              <a:rPr lang="en-US" dirty="0" smtClean="0"/>
              <a:t>“checks &amp; balances”</a:t>
            </a:r>
            <a:endParaRPr lang="en-US" dirty="0"/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5269372" y="6172795"/>
            <a:ext cx="1485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dirty="0" smtClean="0"/>
              <a:t>(1689-1755)</a:t>
            </a:r>
            <a:endParaRPr lang="en-US" dirty="0"/>
          </a:p>
        </p:txBody>
      </p:sp>
      <p:pic>
        <p:nvPicPr>
          <p:cNvPr id="7170" name="Picture 2" descr="http://eweb.furman.edu/~pecoy/f411/authors/images/montesquieu/portrait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666" y="2859087"/>
            <a:ext cx="297370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9284" y="6542683"/>
            <a:ext cx="665442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Calibri" pitchFamily="34" charset="0"/>
              </a:rPr>
              <a:t>Picture retrieved from </a:t>
            </a:r>
            <a:r>
              <a:rPr lang="en-US" sz="1000" dirty="0" smtClean="0">
                <a:latin typeface="Calibri" pitchFamily="34" charset="0"/>
                <a:hlinkClick r:id="rId5"/>
              </a:rPr>
              <a:t>http</a:t>
            </a:r>
            <a:r>
              <a:rPr lang="en-US" sz="1000" dirty="0">
                <a:latin typeface="Calibri" pitchFamily="34" charset="0"/>
                <a:hlinkClick r:id="rId5"/>
              </a:rPr>
              <a:t>://eweb.furman.edu/~</a:t>
            </a:r>
            <a:r>
              <a:rPr lang="en-US" sz="1000" dirty="0" smtClean="0">
                <a:latin typeface="Calibri" pitchFamily="34" charset="0"/>
                <a:hlinkClick r:id="rId5"/>
              </a:rPr>
              <a:t>pecoy/f411/authors/images/montesquieu/portrait1.jpg</a:t>
            </a:r>
            <a:r>
              <a:rPr lang="en-US" sz="1000" dirty="0" smtClean="0">
                <a:latin typeface="Calibri" pitchFamily="34" charset="0"/>
              </a:rPr>
              <a:t> </a:t>
            </a:r>
            <a:endParaRPr lang="en-US" sz="1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François Marie VOLTAIRE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err="1" smtClean="0"/>
              <a:t>Dictionnaire</a:t>
            </a:r>
            <a:r>
              <a:rPr lang="en-US" u="sng" dirty="0" smtClean="0"/>
              <a:t> </a:t>
            </a:r>
            <a:r>
              <a:rPr lang="en-US" u="sng" dirty="0" err="1" smtClean="0"/>
              <a:t>philosophique</a:t>
            </a:r>
            <a:endParaRPr lang="en-US" u="sng" dirty="0" smtClean="0"/>
          </a:p>
          <a:p>
            <a:r>
              <a:rPr lang="en-US" dirty="0" smtClean="0"/>
              <a:t>Religious tolerance</a:t>
            </a:r>
          </a:p>
          <a:p>
            <a:r>
              <a:rPr lang="en-US" dirty="0" smtClean="0"/>
              <a:t>Thought f</a:t>
            </a:r>
            <a:r>
              <a:rPr lang="en-US" dirty="0" smtClean="0"/>
              <a:t>aith </a:t>
            </a:r>
            <a:r>
              <a:rPr lang="en-US" dirty="0" smtClean="0"/>
              <a:t>leads to fanaticism</a:t>
            </a:r>
            <a:r>
              <a:rPr lang="en-US" dirty="0"/>
              <a:t> </a:t>
            </a:r>
            <a:r>
              <a:rPr lang="en-US" dirty="0" smtClean="0"/>
              <a:t>&amp; savagery</a:t>
            </a:r>
          </a:p>
          <a:p>
            <a:r>
              <a:rPr lang="en-US" dirty="0" smtClean="0"/>
              <a:t>Deist – saw God as a “divine clockmaker”</a:t>
            </a:r>
            <a:endParaRPr lang="en-US" dirty="0" smtClean="0"/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4782687" y="5301456"/>
            <a:ext cx="1485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dirty="0" smtClean="0"/>
              <a:t>(1694-1778)</a:t>
            </a:r>
            <a:endParaRPr lang="en-US" dirty="0"/>
          </a:p>
        </p:txBody>
      </p:sp>
      <p:pic>
        <p:nvPicPr>
          <p:cNvPr id="6146" name="Picture 2" descr="http://nzr.mvnu.edu/faculty/trearick/english/rearick/readings/authors/specific/voltai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657600"/>
            <a:ext cx="277578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8322" y="6512873"/>
            <a:ext cx="8839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Picture retrieved from </a:t>
            </a:r>
            <a:r>
              <a:rPr lang="en-US" sz="1000" dirty="0" smtClean="0">
                <a:hlinkClick r:id="rId4"/>
              </a:rPr>
              <a:t>http</a:t>
            </a:r>
            <a:r>
              <a:rPr lang="en-US" sz="1000" dirty="0">
                <a:hlinkClick r:id="rId4"/>
              </a:rPr>
              <a:t>://</a:t>
            </a:r>
            <a:r>
              <a:rPr lang="en-US" sz="1000" dirty="0" smtClean="0">
                <a:hlinkClick r:id="rId4"/>
              </a:rPr>
              <a:t>nzr.mvnu.edu/faculty/trearick/english/rearick/readings/authors/specific/voltaire.htm</a:t>
            </a:r>
            <a:r>
              <a:rPr lang="en-US" sz="1000" dirty="0" smtClean="0"/>
              <a:t> 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504" y="531125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Previous Religious </a:t>
            </a:r>
            <a:r>
              <a:rPr lang="en-US" dirty="0" smtClean="0"/>
              <a:t>Conflicts that probably influenced Voltaire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Crusades – Christians v. Muslims over Holy Land</a:t>
            </a:r>
          </a:p>
          <a:p>
            <a:r>
              <a:rPr lang="en-US" dirty="0" smtClean="0"/>
              <a:t>Inquisition – Church court punished heretics</a:t>
            </a:r>
          </a:p>
          <a:p>
            <a:r>
              <a:rPr lang="en-US" dirty="0" smtClean="0"/>
              <a:t>Thirty Years’ War – Protestants v. Catholics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14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Examples of Religious Fanaticism in modern times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google.com/url?source=imglanding&amp;ct=img&amp;q=http://blogs.venturacountystar.com/vcs/foothill/media/animal-rights-violence.jpg&amp;sa=X&amp;ei=leAnUIDaGarM6QH63YDYCw&amp;ved=0CAsQ8wc&amp;usg=AFQjCNFgEXRwhoUd3Aq3mxejRzW2mgofj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43" y="1371600"/>
            <a:ext cx="8741226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81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Attacks on Abortion Clinics &amp; Doctors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1.bp.blogspot.com/-lZeHG8UsP3c/T3uEUfoTnVI/AAAAAAAAAW4/8hL3mND41sg/s200/anti-abortion+terrori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76400"/>
            <a:ext cx="3962400" cy="445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40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Iran – Stoning girls to death for “adultery”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://www.google.com/url?source=imglanding&amp;ct=img&amp;q=http://www.newsrealblog.com/wp-content/uploads/2010/11/iran_stoning.gif&amp;sa=X&amp;ei=Y-InUL2cEeeC0QGMoYH4DA&amp;ved=0CA0Q8wc&amp;usg=AFQjCNF1_wCyRrSgAcqOtpXeUYBo4mDdl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5867400" cy="456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6217494"/>
            <a:ext cx="898591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Picture retrieved from </a:t>
            </a:r>
            <a:r>
              <a:rPr lang="en-US" sz="1000" dirty="0" smtClean="0">
                <a:hlinkClick r:id="rId4"/>
              </a:rPr>
              <a:t>http</a:t>
            </a:r>
            <a:r>
              <a:rPr lang="en-US" sz="1000" dirty="0">
                <a:hlinkClick r:id="rId4"/>
              </a:rPr>
              <a:t>://</a:t>
            </a:r>
            <a:r>
              <a:rPr lang="en-US" sz="1000" dirty="0" smtClean="0">
                <a:hlinkClick r:id="rId4"/>
              </a:rPr>
              <a:t>www.dailymail.co.uk/news/article-467588/Iranian-wife-faces-death-stoning-adultery.html</a:t>
            </a:r>
            <a:r>
              <a:rPr lang="en-US" sz="1000" dirty="0" smtClean="0"/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8357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239000" cy="624840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Hamas in Palestine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13314" name="Picture 2" descr="Hamas terrorists indoctrinate children as young as 6-years-old to become Jew-hating killer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69" y="991737"/>
            <a:ext cx="6934200" cy="459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5715000"/>
            <a:ext cx="8305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Picture retrieved from </a:t>
            </a:r>
            <a:r>
              <a:rPr lang="en-US" sz="1000" dirty="0" smtClean="0">
                <a:hlinkClick r:id="rId4"/>
              </a:rPr>
              <a:t>http</a:t>
            </a:r>
            <a:r>
              <a:rPr lang="en-US" sz="1000" dirty="0">
                <a:hlinkClick r:id="rId4"/>
              </a:rPr>
              <a:t>://</a:t>
            </a:r>
            <a:r>
              <a:rPr lang="en-US" sz="1000" dirty="0" smtClean="0">
                <a:hlinkClick r:id="rId4"/>
              </a:rPr>
              <a:t>www.examiner.com/article/hamas-children-s-summer-camps-teach-palestinian-kids-terror-tactics</a:t>
            </a:r>
            <a:r>
              <a:rPr lang="en-US" sz="1000" dirty="0" smtClean="0"/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5658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Voltaire supported idea of “Enlightened Despots”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Distrusts democracy – the masses are stupid</a:t>
            </a:r>
          </a:p>
          <a:p>
            <a:r>
              <a:rPr lang="en-US" dirty="0" smtClean="0"/>
              <a:t>Frederick the Great – said he was 1</a:t>
            </a:r>
            <a:r>
              <a:rPr lang="en-US" baseline="30000" dirty="0" smtClean="0"/>
              <a:t>st</a:t>
            </a:r>
            <a:r>
              <a:rPr lang="en-US" dirty="0" smtClean="0"/>
              <a:t> servant of the state instead of saying “I am the state”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99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FEDERAL GOVERNMENT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Division of power</a:t>
            </a:r>
          </a:p>
          <a:p>
            <a:pPr lvl="1"/>
            <a:r>
              <a:rPr lang="en-US" sz="3600" dirty="0" smtClean="0">
                <a:solidFill>
                  <a:schemeClr val="tx1"/>
                </a:solidFill>
                <a:hlinkClick r:id="rId3"/>
              </a:rPr>
              <a:t>Local</a:t>
            </a:r>
            <a:r>
              <a:rPr lang="en-US" sz="3600" dirty="0" smtClean="0">
                <a:solidFill>
                  <a:schemeClr val="tx1"/>
                </a:solidFill>
              </a:rPr>
              <a:t> – city, county, town</a:t>
            </a:r>
          </a:p>
          <a:p>
            <a:pPr lvl="1"/>
            <a:r>
              <a:rPr lang="en-US" sz="3600" dirty="0" smtClean="0">
                <a:solidFill>
                  <a:schemeClr val="tx1"/>
                </a:solidFill>
              </a:rPr>
              <a:t>State </a:t>
            </a:r>
          </a:p>
          <a:p>
            <a:pPr lvl="1"/>
            <a:r>
              <a:rPr lang="en-US" sz="3600" dirty="0" smtClean="0">
                <a:solidFill>
                  <a:schemeClr val="tx1"/>
                </a:solidFill>
              </a:rPr>
              <a:t>Central  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CONFEDERATION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hlinkClick r:id="rId3"/>
              </a:rPr>
              <a:t>European Union </a:t>
            </a:r>
            <a:r>
              <a:rPr lang="en-US" sz="2400" dirty="0" smtClean="0"/>
              <a:t>– best example today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Central government has limited power  most of the power lies with the state </a:t>
            </a:r>
            <a:r>
              <a:rPr lang="en-US" sz="2400" dirty="0" smtClean="0">
                <a:solidFill>
                  <a:schemeClr val="tx1"/>
                </a:solidFill>
              </a:rPr>
              <a:t>governments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Historical examples: U.S. under the Articles of Confederation &amp; South during the Civil War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Autocracy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 person with unlimited power</a:t>
            </a:r>
          </a:p>
          <a:p>
            <a:pPr marL="761238" lvl="1" indent="-514350">
              <a:buFont typeface="+mj-lt"/>
              <a:buAutoNum type="arabicPeriod"/>
            </a:pPr>
            <a:r>
              <a:rPr lang="en-US" dirty="0" smtClean="0"/>
              <a:t>Dictatorship</a:t>
            </a:r>
          </a:p>
          <a:p>
            <a:pPr marL="761238" lvl="1" indent="-514350">
              <a:buFont typeface="+mj-lt"/>
              <a:buAutoNum type="arabicPeriod"/>
            </a:pPr>
            <a:r>
              <a:rPr lang="en-US" dirty="0" smtClean="0"/>
              <a:t>Absolute Monarchy</a:t>
            </a:r>
            <a:endParaRPr lang="en-US" dirty="0"/>
          </a:p>
        </p:txBody>
      </p:sp>
      <p:pic>
        <p:nvPicPr>
          <p:cNvPr id="5122" name="Picture 2" descr="Current World Dictato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653212" cy="685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8400" y="6172200"/>
            <a:ext cx="4724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Map of </a:t>
            </a:r>
            <a:r>
              <a:rPr lang="en-US" sz="1000" dirty="0"/>
              <a:t>absolute monarchy by </a:t>
            </a:r>
            <a:r>
              <a:rPr lang="en-US" sz="1000" dirty="0" err="1" smtClean="0"/>
              <a:t>Nikodemos</a:t>
            </a:r>
            <a:r>
              <a:rPr lang="en-US" sz="1000" dirty="0" smtClean="0"/>
              <a:t> retrieved </a:t>
            </a:r>
            <a:r>
              <a:rPr lang="en-US" sz="1000" dirty="0"/>
              <a:t>from </a:t>
            </a:r>
            <a:r>
              <a:rPr lang="en-US" sz="1000" dirty="0">
                <a:hlinkClick r:id="rId3"/>
              </a:rPr>
              <a:t>http://</a:t>
            </a:r>
            <a:r>
              <a:rPr lang="en-US" sz="1000" dirty="0" smtClean="0">
                <a:hlinkClick r:id="rId3"/>
              </a:rPr>
              <a:t>commons.wikimedia.org/wiki/File:Map-of-absolute-monarchy.png</a:t>
            </a:r>
            <a:r>
              <a:rPr lang="en-US" sz="1000" dirty="0" smtClean="0"/>
              <a:t> </a:t>
            </a:r>
            <a:endParaRPr lang="en-US" sz="1000" dirty="0"/>
          </a:p>
          <a:p>
            <a:r>
              <a:rPr lang="en-US" sz="1000" dirty="0" smtClean="0"/>
              <a:t>Picture </a:t>
            </a:r>
            <a:r>
              <a:rPr lang="en-US" sz="1000" dirty="0"/>
              <a:t>retrieved from </a:t>
            </a:r>
            <a:r>
              <a:rPr lang="en-US" sz="1000" dirty="0">
                <a:hlinkClick r:id="rId4"/>
              </a:rPr>
              <a:t>http://www.planetrulers.com/current-dictators</a:t>
            </a:r>
            <a:r>
              <a:rPr lang="en-US" sz="1000" dirty="0" smtClean="0">
                <a:hlinkClick r:id="rId4"/>
              </a:rPr>
              <a:t>/</a:t>
            </a:r>
            <a:r>
              <a:rPr lang="en-US" sz="1000" dirty="0" smtClean="0"/>
              <a:t> </a:t>
            </a:r>
            <a:endParaRPr lang="en-US" sz="1000" dirty="0"/>
          </a:p>
        </p:txBody>
      </p:sp>
      <p:pic>
        <p:nvPicPr>
          <p:cNvPr id="5124" name="Picture 4" descr="http://upload.wikimedia.org/wikipedia/commons/6/64/Map-of-absolute-monarchy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0"/>
            <a:ext cx="6436057" cy="298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95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hlinkClick r:id="rId3"/>
              </a:rPr>
              <a:t>PRESIDENTIAL VS. PARLIAMENTARY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Elected President</a:t>
            </a:r>
          </a:p>
          <a:p>
            <a:r>
              <a:rPr lang="en-US" sz="2400" dirty="0" smtClean="0"/>
              <a:t>Prime Minister (executive) chosen by the legislature or the party in power in the </a:t>
            </a:r>
            <a:r>
              <a:rPr lang="en-US" sz="2400" dirty="0" smtClean="0"/>
              <a:t>legislature &amp; can be removed by them at any time</a:t>
            </a:r>
            <a:endParaRPr lang="en-US" sz="24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00200" y="3352800"/>
            <a:ext cx="5482925" cy="3223056"/>
          </a:xfrm>
          <a:prstGeom prst="rect">
            <a:avLst/>
          </a:prstGeom>
          <a:noFill/>
          <a:ln/>
        </p:spPr>
      </p:pic>
      <p:sp>
        <p:nvSpPr>
          <p:cNvPr id="5" name="Rectangle 4"/>
          <p:cNvSpPr/>
          <p:nvPr/>
        </p:nvSpPr>
        <p:spPr>
          <a:xfrm>
            <a:off x="228600" y="6575856"/>
            <a:ext cx="8686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Chart retrieved from </a:t>
            </a:r>
            <a:r>
              <a:rPr lang="en-US" sz="1000" dirty="0" smtClean="0">
                <a:hlinkClick r:id="rId5"/>
              </a:rPr>
              <a:t>http</a:t>
            </a:r>
            <a:r>
              <a:rPr lang="en-US" sz="1000" dirty="0">
                <a:hlinkClick r:id="rId5"/>
              </a:rPr>
              <a:t>://</a:t>
            </a:r>
            <a:r>
              <a:rPr lang="en-US" sz="1000" dirty="0" smtClean="0">
                <a:hlinkClick r:id="rId5"/>
              </a:rPr>
              <a:t>www.dsusd.k12.ca.us/users/kevin.husen/AmericanGov/Book/iText/products/0-13-251359-5/ch1/ch1_s2_4.html</a:t>
            </a:r>
            <a:r>
              <a:rPr lang="en-US" sz="1000" dirty="0" smtClean="0"/>
              <a:t> 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FOUNDATIONS OF DEMOCRACY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Worth &amp; dignity of the individual</a:t>
            </a:r>
          </a:p>
          <a:p>
            <a:r>
              <a:rPr lang="en-US" dirty="0" smtClean="0"/>
              <a:t>Equality for all </a:t>
            </a:r>
          </a:p>
          <a:p>
            <a:r>
              <a:rPr lang="en-US" dirty="0" smtClean="0"/>
              <a:t>Majority rule but minority rights</a:t>
            </a:r>
          </a:p>
          <a:p>
            <a:r>
              <a:rPr lang="en-US" dirty="0"/>
              <a:t>C</a:t>
            </a:r>
            <a:r>
              <a:rPr lang="en-US" dirty="0" smtClean="0"/>
              <a:t>ompromise</a:t>
            </a:r>
          </a:p>
          <a:p>
            <a:r>
              <a:rPr lang="en-US" dirty="0" smtClean="0"/>
              <a:t>Personal/individual freedom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FREE ENTERPRISE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3"/>
                </a:solidFill>
                <a:hlinkClick r:id="rId3"/>
              </a:rPr>
              <a:t>Capitalism</a:t>
            </a:r>
            <a:r>
              <a:rPr lang="en-US" sz="3600" dirty="0" smtClean="0">
                <a:solidFill>
                  <a:schemeClr val="accent3"/>
                </a:solidFill>
              </a:rPr>
              <a:t> </a:t>
            </a:r>
            <a:r>
              <a:rPr lang="en-US" sz="3600" dirty="0" smtClean="0"/>
              <a:t>– supply &amp; demand</a:t>
            </a:r>
          </a:p>
          <a:p>
            <a:r>
              <a:rPr lang="en-US" sz="3600" dirty="0" smtClean="0"/>
              <a:t>Mixed economy – private &amp;public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ORIGINS OF U.S. GOVERNMENT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The </a:t>
            </a:r>
            <a:r>
              <a:rPr lang="en-US" sz="2000" dirty="0" smtClean="0">
                <a:hlinkClick r:id="rId3"/>
              </a:rPr>
              <a:t>Magna </a:t>
            </a:r>
            <a:r>
              <a:rPr lang="en-US" sz="2000" dirty="0" err="1" smtClean="0">
                <a:hlinkClick r:id="rId3"/>
              </a:rPr>
              <a:t>Carta</a:t>
            </a:r>
            <a:r>
              <a:rPr lang="en-US" sz="2000" dirty="0" smtClean="0"/>
              <a:t> – King John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Trial by jury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Due process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Limited the power of the Monarch – not absolute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Can’t be imprisoned unless found guilty by trial of peers</a:t>
            </a:r>
          </a:p>
          <a:p>
            <a:r>
              <a:rPr lang="en-US" sz="2000" dirty="0" smtClean="0"/>
              <a:t>Petition of Rights – Charles I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Imprisonment based on laws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No quartering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No martial law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King must obey the law</a:t>
            </a:r>
          </a:p>
          <a:p>
            <a:r>
              <a:rPr lang="en-US" sz="2000" dirty="0" smtClean="0"/>
              <a:t>English Bill of Rights – </a:t>
            </a:r>
            <a:r>
              <a:rPr lang="en-US" sz="2000" dirty="0" smtClean="0">
                <a:hlinkClick r:id="rId4"/>
              </a:rPr>
              <a:t>William &amp; Mary</a:t>
            </a:r>
            <a:endParaRPr lang="en-US" sz="2000" dirty="0" smtClean="0"/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Fair  trial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No excessive bail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No cruel &amp; unusual punishment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Right to petition 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959" y="381000"/>
            <a:ext cx="7239000" cy="624840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The Albany Plan of </a:t>
            </a:r>
            <a:r>
              <a:rPr lang="en-US" dirty="0" smtClean="0">
                <a:hlinkClick r:id="rId2"/>
              </a:rPr>
              <a:t>Union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239000" cy="484632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7  </a:t>
            </a:r>
            <a:r>
              <a:rPr lang="en-US" dirty="0">
                <a:solidFill>
                  <a:schemeClr val="tx1"/>
                </a:solidFill>
              </a:rPr>
              <a:t>Northern Colonies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Discussion of trade problems &amp; Indian attacks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Ben Franklin proposes an annual congress of delegates from all colonies – power to raise troops, regulate trade, tax, etc.</a:t>
            </a:r>
          </a:p>
          <a:p>
            <a:endParaRPr lang="en-US" dirty="0"/>
          </a:p>
        </p:txBody>
      </p:sp>
      <p:pic>
        <p:nvPicPr>
          <p:cNvPr id="14338" name="Picture 2" descr="http://faculty.umf.maine.edu/walter.sargent/public.www/web%20103/7-YR-War-map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8" t="4162" r="9287" b="2013"/>
          <a:stretch/>
        </p:blipFill>
        <p:spPr bwMode="auto">
          <a:xfrm>
            <a:off x="533400" y="3208361"/>
            <a:ext cx="394113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74535" y="4267200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>
                <a:latin typeface="Calibri" pitchFamily="34" charset="0"/>
              </a:rPr>
              <a:t>Map retrieved from </a:t>
            </a:r>
            <a:r>
              <a:rPr lang="en-US" sz="1000" dirty="0" smtClean="0">
                <a:latin typeface="Calibri" pitchFamily="34" charset="0"/>
                <a:hlinkClick r:id="rId4"/>
              </a:rPr>
              <a:t>http</a:t>
            </a:r>
            <a:r>
              <a:rPr lang="en-US" sz="1000" dirty="0">
                <a:latin typeface="Calibri" pitchFamily="34" charset="0"/>
                <a:hlinkClick r:id="rId4"/>
              </a:rPr>
              <a:t>://</a:t>
            </a:r>
            <a:r>
              <a:rPr lang="en-US" sz="1000" dirty="0" smtClean="0">
                <a:latin typeface="Calibri" pitchFamily="34" charset="0"/>
                <a:hlinkClick r:id="rId4"/>
              </a:rPr>
              <a:t>faculty.umf.maine.edu/walter.sargent/public.www/web%20103/7-YR-War-map.jpg</a:t>
            </a:r>
            <a:r>
              <a:rPr lang="en-US" sz="1000" dirty="0" smtClean="0">
                <a:latin typeface="Calibri" pitchFamily="34" charset="0"/>
              </a:rPr>
              <a:t> </a:t>
            </a:r>
            <a:endParaRPr lang="en-US" sz="1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02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  <a:hlinkClick r:id="rId3"/>
              </a:rPr>
              <a:t>FRENCH AND INDIAN WAR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Salutary </a:t>
            </a:r>
            <a:r>
              <a:rPr lang="en-US" dirty="0" smtClean="0"/>
              <a:t>neglect – Britain’s unofficial &amp; long-lasting policy of not enforcing all laws in the colonies &amp; allowing the colonists to fend for themselves</a:t>
            </a:r>
          </a:p>
          <a:p>
            <a:pPr lvl="1"/>
            <a:r>
              <a:rPr lang="en-US" dirty="0" smtClean="0"/>
              <a:t>This changed after the war</a:t>
            </a:r>
            <a:endParaRPr lang="en-US" dirty="0" smtClean="0"/>
          </a:p>
          <a:p>
            <a:r>
              <a:rPr lang="en-US" dirty="0" smtClean="0"/>
              <a:t>Increased taxation on colonists to pay for war effort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hlinkClick r:id="rId3"/>
              </a:rPr>
              <a:t>FIRST CONTINENTAL CONGRESS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Sept. 5 – Oct. 26, 1774</a:t>
            </a:r>
          </a:p>
          <a:p>
            <a:r>
              <a:rPr lang="en-US" sz="2800" dirty="0" smtClean="0"/>
              <a:t>Met in response to </a:t>
            </a:r>
            <a:r>
              <a:rPr lang="en-US" sz="2800" dirty="0" smtClean="0"/>
              <a:t>the Coercive Acts or “Intolerable </a:t>
            </a:r>
            <a:r>
              <a:rPr lang="en-US" sz="2800" dirty="0" smtClean="0"/>
              <a:t>Acts</a:t>
            </a:r>
            <a:r>
              <a:rPr lang="en-US" sz="2800" dirty="0" smtClean="0"/>
              <a:t>”</a:t>
            </a:r>
          </a:p>
          <a:p>
            <a:pPr lvl="1"/>
            <a:r>
              <a:rPr lang="en-US" sz="2500" dirty="0" smtClean="0"/>
              <a:t>These acts closed Boston Harbor &amp; required colonists to quarter British troops</a:t>
            </a:r>
            <a:endParaRPr lang="en-US" sz="2500" dirty="0" smtClean="0"/>
          </a:p>
          <a:p>
            <a:r>
              <a:rPr lang="en-US" sz="2800" dirty="0" smtClean="0"/>
              <a:t>1774 – All colonies have representatives except GA</a:t>
            </a:r>
          </a:p>
          <a:p>
            <a:r>
              <a:rPr lang="en-US" sz="2800" dirty="0" smtClean="0"/>
              <a:t>Sent a “declaration of rights” to King George</a:t>
            </a:r>
          </a:p>
          <a:p>
            <a:r>
              <a:rPr lang="en-US" sz="2800" dirty="0" smtClean="0"/>
              <a:t>Embargo against Britain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hlinkClick r:id="rId3"/>
              </a:rPr>
              <a:t>SECOND CONTINENTAL CONGRESS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May 10, 1775 – March 1, 1781</a:t>
            </a:r>
          </a:p>
          <a:p>
            <a:r>
              <a:rPr lang="en-US" sz="2400" dirty="0" smtClean="0"/>
              <a:t>After the battles of Lexington &amp; Concord</a:t>
            </a:r>
          </a:p>
          <a:p>
            <a:r>
              <a:rPr lang="en-US" sz="2400" dirty="0" smtClean="0"/>
              <a:t>Continental Army is created – </a:t>
            </a:r>
            <a:r>
              <a:rPr lang="en-US" sz="2400" dirty="0" smtClean="0">
                <a:hlinkClick r:id="rId4"/>
              </a:rPr>
              <a:t>George Washington chosen as commander</a:t>
            </a:r>
            <a:endParaRPr lang="en-US" sz="2400" dirty="0" smtClean="0"/>
          </a:p>
          <a:p>
            <a:r>
              <a:rPr lang="en-US" sz="2400" dirty="0" smtClean="0"/>
              <a:t>Thomas Jefferson – </a:t>
            </a:r>
            <a:r>
              <a:rPr lang="en-US" sz="2400" i="1" dirty="0" smtClean="0">
                <a:hlinkClick r:id="rId5"/>
              </a:rPr>
              <a:t>Declaration of Independence</a:t>
            </a:r>
            <a:endParaRPr lang="en-US" sz="2400" i="1" dirty="0" smtClean="0"/>
          </a:p>
          <a:p>
            <a:r>
              <a:rPr lang="en-US" sz="2400" dirty="0" smtClean="0"/>
              <a:t>Served as our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national govt.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hlinkClick r:id="rId3"/>
              </a:rPr>
              <a:t>STATE CONSTITUTIONS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state had one</a:t>
            </a:r>
          </a:p>
          <a:p>
            <a:r>
              <a:rPr lang="en-US" dirty="0" smtClean="0"/>
              <a:t>Common features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Popular sovereignty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Limited government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Separation of powers – “checks &amp; balances”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Civil rights &amp; liberties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American Revolution Interactive Timeline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Oligarchy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Rule by few</a:t>
            </a:r>
          </a:p>
          <a:p>
            <a:r>
              <a:rPr lang="en-US" dirty="0" smtClean="0"/>
              <a:t>Usually self-appointed people from upper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44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3550" indent="-463550">
              <a:buNone/>
            </a:pPr>
            <a:r>
              <a:rPr lang="en-US" dirty="0" err="1"/>
              <a:t>Magruder</a:t>
            </a:r>
            <a:r>
              <a:rPr lang="en-US" dirty="0"/>
              <a:t>, Frank Abbott. </a:t>
            </a:r>
            <a:r>
              <a:rPr lang="en-US" i="1" dirty="0" err="1"/>
              <a:t>Magruder's</a:t>
            </a:r>
            <a:r>
              <a:rPr lang="en-US" i="1" dirty="0"/>
              <a:t> American Government</a:t>
            </a:r>
            <a:r>
              <a:rPr lang="en-US" dirty="0"/>
              <a:t>. Needham, MA: Prentice Hall, 2002. Print.</a:t>
            </a:r>
          </a:p>
        </p:txBody>
      </p:sp>
    </p:spTree>
    <p:extLst>
      <p:ext uri="{BB962C8B-B14F-4D97-AF65-F5344CB8AC3E}">
        <p14:creationId xmlns:p14="http://schemas.microsoft.com/office/powerpoint/2010/main" val="85219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Anarchy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54480"/>
            <a:ext cx="7239000" cy="4846320"/>
          </a:xfrm>
        </p:spPr>
        <p:txBody>
          <a:bodyPr/>
          <a:lstStyle/>
          <a:p>
            <a:r>
              <a:rPr lang="en-US" dirty="0" smtClean="0"/>
              <a:t>No formal government</a:t>
            </a:r>
          </a:p>
          <a:p>
            <a:r>
              <a:rPr lang="en-US" dirty="0" smtClean="0"/>
              <a:t>i.e.: Somalia – run by militias, gangs, &amp; pirates</a:t>
            </a:r>
            <a:endParaRPr lang="en-US" dirty="0"/>
          </a:p>
        </p:txBody>
      </p:sp>
      <p:pic>
        <p:nvPicPr>
          <p:cNvPr id="11266" name="Picture 2" descr="File:Somalian Piracy Threat Map 2010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4523532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8484" y="6277689"/>
            <a:ext cx="8676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Somalia piracy threat map by </a:t>
            </a:r>
            <a:r>
              <a:rPr lang="en-US" sz="1000" dirty="0" err="1" smtClean="0"/>
              <a:t>Planemad</a:t>
            </a:r>
            <a:r>
              <a:rPr lang="en-US" sz="1000" dirty="0" smtClean="0"/>
              <a:t> </a:t>
            </a:r>
            <a:r>
              <a:rPr lang="en-US" sz="1000" dirty="0"/>
              <a:t>retrieved from </a:t>
            </a:r>
            <a:r>
              <a:rPr lang="en-US" sz="1000" dirty="0">
                <a:hlinkClick r:id="rId4"/>
              </a:rPr>
              <a:t>http://</a:t>
            </a:r>
            <a:r>
              <a:rPr lang="en-US" sz="1000" dirty="0" smtClean="0">
                <a:hlinkClick r:id="rId4"/>
              </a:rPr>
              <a:t>en.wikipedia.org/wiki/File:Somalian_Piracy_Threat_Map_2010.png</a:t>
            </a:r>
            <a:endParaRPr lang="en-US" sz="1000" dirty="0" smtClean="0"/>
          </a:p>
          <a:p>
            <a:r>
              <a:rPr lang="en-US" sz="1000" dirty="0" smtClean="0"/>
              <a:t>Picture of </a:t>
            </a:r>
            <a:r>
              <a:rPr lang="en-US" sz="1000" dirty="0" err="1" smtClean="0"/>
              <a:t>Somalian</a:t>
            </a:r>
            <a:r>
              <a:rPr lang="en-US" sz="1000" dirty="0" smtClean="0"/>
              <a:t> </a:t>
            </a:r>
            <a:r>
              <a:rPr lang="en-US" sz="1000" dirty="0"/>
              <a:t>war lords by Farah </a:t>
            </a:r>
            <a:r>
              <a:rPr lang="en-US" sz="1000" dirty="0" err="1"/>
              <a:t>Abdi</a:t>
            </a:r>
            <a:r>
              <a:rPr lang="en-US" sz="1000" dirty="0"/>
              <a:t> </a:t>
            </a:r>
            <a:r>
              <a:rPr lang="en-US" sz="1000" dirty="0" err="1"/>
              <a:t>Warsameh</a:t>
            </a:r>
            <a:r>
              <a:rPr lang="en-US" sz="1000" dirty="0"/>
              <a:t> / AP retrieved from </a:t>
            </a:r>
            <a:r>
              <a:rPr lang="en-US" sz="1000" dirty="0">
                <a:hlinkClick r:id="rId5"/>
              </a:rPr>
              <a:t>http://</a:t>
            </a:r>
            <a:r>
              <a:rPr lang="en-US" sz="1000" dirty="0" smtClean="0">
                <a:hlinkClick r:id="rId5"/>
              </a:rPr>
              <a:t>content.time.com/time/world/article/0,8599,1866404,00.html</a:t>
            </a:r>
            <a:r>
              <a:rPr lang="en-US" sz="1000" dirty="0" smtClean="0"/>
              <a:t>  </a:t>
            </a:r>
            <a:endParaRPr lang="en-US" sz="1000" dirty="0"/>
          </a:p>
        </p:txBody>
      </p:sp>
      <p:pic>
        <p:nvPicPr>
          <p:cNvPr id="11270" name="Picture 6" descr="http://img.timeinc.net/time/daily/2008/0812/360_somalia_121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009330"/>
            <a:ext cx="4845244" cy="316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11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Theocracy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Government ruled by religious leaders</a:t>
            </a:r>
          </a:p>
          <a:p>
            <a:r>
              <a:rPr lang="en-US" dirty="0" smtClean="0"/>
              <a:t>i.e.: Iran</a:t>
            </a:r>
            <a:endParaRPr lang="en-US" dirty="0"/>
          </a:p>
        </p:txBody>
      </p:sp>
      <p:pic>
        <p:nvPicPr>
          <p:cNvPr id="16386" name="Picture 2" descr="File:Grand Ayatollah Ali Khamenei,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67000"/>
            <a:ext cx="430911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6126539"/>
            <a:ext cx="9372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"Foundation of Holy </a:t>
            </a:r>
            <a:r>
              <a:rPr lang="en-US" sz="1000" dirty="0" err="1"/>
              <a:t>Defence</a:t>
            </a:r>
            <a:r>
              <a:rPr lang="en-US" sz="1000" dirty="0"/>
              <a:t> Values, Archives and Publications", Website: </a:t>
            </a:r>
            <a:r>
              <a:rPr lang="en-US" sz="1000" dirty="0" smtClean="0">
                <a:hlinkClick r:id="rId4"/>
              </a:rPr>
              <a:t>www.sajed.ir</a:t>
            </a:r>
            <a:r>
              <a:rPr lang="en-US" sz="1000" dirty="0" smtClean="0"/>
              <a:t> accessed through </a:t>
            </a:r>
            <a:r>
              <a:rPr lang="en-US" sz="1000" dirty="0" smtClean="0">
                <a:latin typeface="Calibri" pitchFamily="34" charset="0"/>
                <a:hlinkClick r:id="rId5"/>
              </a:rPr>
              <a:t>http</a:t>
            </a:r>
            <a:r>
              <a:rPr lang="en-US" sz="1000" dirty="0">
                <a:latin typeface="Calibri" pitchFamily="34" charset="0"/>
                <a:hlinkClick r:id="rId5"/>
              </a:rPr>
              <a:t>://en.wikipedia.org/wiki/File:Grand_Ayatollah_Ali_Khamenei,.</a:t>
            </a:r>
            <a:r>
              <a:rPr lang="en-US" sz="1000" dirty="0" smtClean="0">
                <a:latin typeface="Calibri" pitchFamily="34" charset="0"/>
                <a:hlinkClick r:id="rId5"/>
              </a:rPr>
              <a:t>jpg</a:t>
            </a:r>
            <a:r>
              <a:rPr lang="en-US" sz="1000" dirty="0" smtClean="0">
                <a:latin typeface="Calibri" pitchFamily="34" charset="0"/>
              </a:rPr>
              <a:t> </a:t>
            </a:r>
            <a:endParaRPr lang="en-US" sz="1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6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  <a:hlinkClick r:id="rId3"/>
              </a:rPr>
              <a:t>THREE KINDS OF POWER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Legislative – makes laws</a:t>
            </a:r>
          </a:p>
          <a:p>
            <a:r>
              <a:rPr lang="en-US" dirty="0" smtClean="0"/>
              <a:t>Executive – executes &amp; enforces laws</a:t>
            </a:r>
          </a:p>
          <a:p>
            <a:r>
              <a:rPr lang="en-US" dirty="0" smtClean="0"/>
              <a:t>Judicial – interprets laws &amp; settles disputes</a:t>
            </a:r>
            <a:endParaRPr lang="en-US" dirty="0"/>
          </a:p>
        </p:txBody>
      </p:sp>
      <p:pic>
        <p:nvPicPr>
          <p:cNvPr id="72706" name="Picture 2" descr="http://salsa3.salsalabs.com/o/1881/images/US_Congress_0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124200"/>
            <a:ext cx="2924175" cy="2191755"/>
          </a:xfrm>
          <a:prstGeom prst="rect">
            <a:avLst/>
          </a:prstGeom>
          <a:noFill/>
        </p:spPr>
      </p:pic>
      <p:pic>
        <p:nvPicPr>
          <p:cNvPr id="72708" name="Picture 4" descr="http://www.whitehouse.gov/sites/default/files/imagecache/page_masthead/the_white_house_0.jpg?itok=Ihf1hmss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14600" y="3657600"/>
            <a:ext cx="3581400" cy="2018608"/>
          </a:xfrm>
          <a:prstGeom prst="rect">
            <a:avLst/>
          </a:prstGeom>
          <a:noFill/>
        </p:spPr>
      </p:pic>
      <p:pic>
        <p:nvPicPr>
          <p:cNvPr id="72710" name="Picture 6" descr="http://thinkprogress.org/wp-content/uploads/2012/07/300px-US_Supreme_Court_-_corrected6-1.jpe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85423" y="4419600"/>
            <a:ext cx="3358577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/>
            <a:r>
              <a:rPr lang="en-US" dirty="0" smtClean="0">
                <a:solidFill>
                  <a:schemeClr val="tx1"/>
                </a:solidFill>
              </a:rPr>
              <a:t>Plan of government, body of fundamental laws setting out principles, structures &amp; processes of government.	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0660" name="Picture 4" descr="http://upload.wikimedia.org/wikipedia/commons/thumb/6/6c/Constitution_of_the_United_States,_page_1.jpg/230px-Constitution_of_the_United_States,_page_1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2895600"/>
            <a:ext cx="3124200" cy="3776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 STATE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body of people, living in a defined territory, organized politically with power to make &amp; enforce law without the consent of any higher authority.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2177</TotalTime>
  <Words>1272</Words>
  <Application>Microsoft Office PowerPoint</Application>
  <PresentationFormat>On-screen Show (4:3)</PresentationFormat>
  <Paragraphs>221</Paragraphs>
  <Slides>40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Opulent</vt:lpstr>
      <vt:lpstr>US GOVERNMENT </vt:lpstr>
      <vt:lpstr>WHAT IS GOVERNMENT?</vt:lpstr>
      <vt:lpstr>Autocracy</vt:lpstr>
      <vt:lpstr>Oligarchy</vt:lpstr>
      <vt:lpstr>Anarchy</vt:lpstr>
      <vt:lpstr>Theocracy</vt:lpstr>
      <vt:lpstr>THREE KINDS OF POWER</vt:lpstr>
      <vt:lpstr>CONSTITUTION</vt:lpstr>
      <vt:lpstr>THE STATE</vt:lpstr>
      <vt:lpstr>5 Functions of Government</vt:lpstr>
      <vt:lpstr>PowerPoint Presentation</vt:lpstr>
      <vt:lpstr>PowerPoint Presentation</vt:lpstr>
      <vt:lpstr>PowerPoint Presentation</vt:lpstr>
      <vt:lpstr>Origins of the State</vt:lpstr>
      <vt:lpstr>ORIGINS OF DEMOCRACY</vt:lpstr>
      <vt:lpstr>ENLIGHTENMENT Era</vt:lpstr>
      <vt:lpstr>THOMAS HOBBES</vt:lpstr>
      <vt:lpstr>JEAN JACQUES Rousseau</vt:lpstr>
      <vt:lpstr>JOHN LOCKE</vt:lpstr>
      <vt:lpstr>Charles-Louis De MONTESQUIEU</vt:lpstr>
      <vt:lpstr>François Marie VOLTAIRE</vt:lpstr>
      <vt:lpstr>Previous Religious Conflicts that probably influenced Voltaire</vt:lpstr>
      <vt:lpstr>Examples of Religious Fanaticism in modern times</vt:lpstr>
      <vt:lpstr>Attacks on Abortion Clinics &amp; Doctors</vt:lpstr>
      <vt:lpstr>Iran – Stoning girls to death for “adultery”</vt:lpstr>
      <vt:lpstr>Hamas in Palestine</vt:lpstr>
      <vt:lpstr>Voltaire supported idea of “Enlightened Despots”</vt:lpstr>
      <vt:lpstr>FEDERAL GOVERNMENT</vt:lpstr>
      <vt:lpstr>CONFEDERATION</vt:lpstr>
      <vt:lpstr>PRESIDENTIAL VS. PARLIAMENTARY</vt:lpstr>
      <vt:lpstr>FOUNDATIONS OF DEMOCRACY</vt:lpstr>
      <vt:lpstr>FREE ENTERPRISE</vt:lpstr>
      <vt:lpstr>ORIGINS OF U.S. GOVERNMENT</vt:lpstr>
      <vt:lpstr>The Albany Plan of Union</vt:lpstr>
      <vt:lpstr>FRENCH AND INDIAN WAR</vt:lpstr>
      <vt:lpstr>FIRST CONTINENTAL CONGRESS</vt:lpstr>
      <vt:lpstr>SECOND CONTINENTAL CONGRESS</vt:lpstr>
      <vt:lpstr>STATE CONSTITUTIONS</vt:lpstr>
      <vt:lpstr>PowerPoint Presentation</vt:lpstr>
      <vt:lpstr>Additional 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 GOVERNMENT</dc:title>
  <dc:creator>gravesjp</dc:creator>
  <cp:lastModifiedBy>Dunnavant, Kari</cp:lastModifiedBy>
  <cp:revision>134</cp:revision>
  <cp:lastPrinted>2012-08-13T18:09:09Z</cp:lastPrinted>
  <dcterms:created xsi:type="dcterms:W3CDTF">2011-10-04T16:03:06Z</dcterms:created>
  <dcterms:modified xsi:type="dcterms:W3CDTF">2013-10-10T19:01:57Z</dcterms:modified>
</cp:coreProperties>
</file>